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75" r:id="rId3"/>
    <p:sldId id="261" r:id="rId4"/>
    <p:sldId id="271" r:id="rId5"/>
    <p:sldId id="272" r:id="rId6"/>
    <p:sldId id="264" r:id="rId7"/>
    <p:sldId id="266" r:id="rId8"/>
    <p:sldId id="258" r:id="rId9"/>
    <p:sldId id="270" r:id="rId10"/>
    <p:sldId id="273" r:id="rId11"/>
    <p:sldId id="263" r:id="rId12"/>
    <p:sldId id="274" r:id="rId13"/>
    <p:sldId id="269" r:id="rId14"/>
    <p:sldId id="265" r:id="rId15"/>
    <p:sldId id="268" r:id="rId16"/>
    <p:sldId id="267" r:id="rId17"/>
    <p:sldId id="276" r:id="rId18"/>
    <p:sldId id="260"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2" d="100"/>
          <a:sy n="102" d="100"/>
        </p:scale>
        <p:origin x="14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E974D-FCF4-41B0-A156-8BE8954D630E}" type="datetimeFigureOut">
              <a:rPr lang="en-US" smtClean="0"/>
              <a:t>6/18/2019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EAD92-526C-4A41-BD8D-FCD50AE94CCC}" type="slidenum">
              <a:rPr lang="en-US" smtClean="0"/>
              <a:t>‹#›</a:t>
            </a:fld>
            <a:endParaRPr lang="en-US"/>
          </a:p>
        </p:txBody>
      </p:sp>
    </p:spTree>
    <p:extLst>
      <p:ext uri="{BB962C8B-B14F-4D97-AF65-F5344CB8AC3E}">
        <p14:creationId xmlns:p14="http://schemas.microsoft.com/office/powerpoint/2010/main" val="92855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very important that Part C student data is entered into ADVISER at the district level to provide the Office of Special Education with the most accurate data in regards to child count, child settings, and services.  Without Part C children in the system, the Department of Education can't track them and anticipate their transition to Part B services when applicable.</a:t>
            </a:r>
          </a:p>
          <a:p>
            <a:endParaRPr lang="en-US" dirty="0"/>
          </a:p>
        </p:txBody>
      </p:sp>
      <p:sp>
        <p:nvSpPr>
          <p:cNvPr id="4" name="Slide Number Placeholder 3"/>
          <p:cNvSpPr>
            <a:spLocks noGrp="1"/>
          </p:cNvSpPr>
          <p:nvPr>
            <p:ph type="sldNum" sz="quarter" idx="10"/>
          </p:nvPr>
        </p:nvSpPr>
        <p:spPr/>
        <p:txBody>
          <a:bodyPr/>
          <a:lstStyle/>
          <a:p>
            <a:fld id="{338EAD92-526C-4A41-BD8D-FCD50AE94CCC}" type="slidenum">
              <a:rPr lang="en-US" smtClean="0"/>
              <a:t>13</a:t>
            </a:fld>
            <a:endParaRPr lang="en-US"/>
          </a:p>
        </p:txBody>
      </p:sp>
    </p:spTree>
    <p:extLst>
      <p:ext uri="{BB962C8B-B14F-4D97-AF65-F5344CB8AC3E}">
        <p14:creationId xmlns:p14="http://schemas.microsoft.com/office/powerpoint/2010/main" val="302662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533BCE-4088-45F1-AAEF-249BA790AF2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176782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33BCE-4088-45F1-AAEF-249BA790AF2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169891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33BCE-4088-45F1-AAEF-249BA790AF2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428307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33BCE-4088-45F1-AAEF-249BA790AF2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35778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533BCE-4088-45F1-AAEF-249BA790AF2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289513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533BCE-4088-45F1-AAEF-249BA790AF2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166513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33BCE-4088-45F1-AAEF-249BA790AF22}"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140158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33BCE-4088-45F1-AAEF-249BA790AF22}"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314028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33BCE-4088-45F1-AAEF-249BA790AF22}"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429311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533BCE-4088-45F1-AAEF-249BA790AF2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33751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533BCE-4088-45F1-AAEF-249BA790AF2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172CE-83EB-4E55-B259-A2F2176C4D32}" type="slidenum">
              <a:rPr lang="en-US" smtClean="0"/>
              <a:t>‹#›</a:t>
            </a:fld>
            <a:endParaRPr lang="en-US"/>
          </a:p>
        </p:txBody>
      </p:sp>
    </p:spTree>
    <p:extLst>
      <p:ext uri="{BB962C8B-B14F-4D97-AF65-F5344CB8AC3E}">
        <p14:creationId xmlns:p14="http://schemas.microsoft.com/office/powerpoint/2010/main" val="253980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33BCE-4088-45F1-AAEF-249BA790AF22}" type="datetimeFigureOut">
              <a:rPr lang="en-US" smtClean="0"/>
              <a:t>6/18/2019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172CE-83EB-4E55-B259-A2F2176C4D32}" type="slidenum">
              <a:rPr lang="en-US" smtClean="0"/>
              <a:t>‹#›</a:t>
            </a:fld>
            <a:endParaRPr lang="en-US"/>
          </a:p>
        </p:txBody>
      </p:sp>
    </p:spTree>
    <p:extLst>
      <p:ext uri="{BB962C8B-B14F-4D97-AF65-F5344CB8AC3E}">
        <p14:creationId xmlns:p14="http://schemas.microsoft.com/office/powerpoint/2010/main" val="732779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teachingstrategies.force.com/portal/s/article/How-do-I-exit-child-records-from-their-IEP-IFSP"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teachingstrategies.force.com/portal/s/article/How-do-I-generate-the-OSEP-Federally-Mandated-Year-End-repo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911"/>
            <a:ext cx="5737282" cy="1145754"/>
          </a:xfrm>
        </p:spPr>
        <p:txBody>
          <a:bodyPr>
            <a:noAutofit/>
          </a:bodyPr>
          <a:lstStyle/>
          <a:p>
            <a:r>
              <a:rPr lang="en-US" sz="6600" dirty="0" smtClean="0">
                <a:solidFill>
                  <a:srgbClr val="C00000"/>
                </a:solidFill>
              </a:rPr>
              <a:t>EDN &amp; PRT Data</a:t>
            </a:r>
            <a:endParaRPr lang="en-US" sz="6600" dirty="0">
              <a:solidFill>
                <a:srgbClr val="C00000"/>
              </a:solidFill>
            </a:endParaRPr>
          </a:p>
        </p:txBody>
      </p:sp>
      <p:pic>
        <p:nvPicPr>
          <p:cNvPr id="8" name="Picture Placeholder 7"/>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087" r="2637"/>
          <a:stretch/>
        </p:blipFill>
        <p:spPr>
          <a:xfrm>
            <a:off x="5082139" y="987425"/>
            <a:ext cx="6273249" cy="4873625"/>
          </a:xfrm>
        </p:spPr>
      </p:pic>
      <p:sp>
        <p:nvSpPr>
          <p:cNvPr id="7" name="Text Placeholder 6"/>
          <p:cNvSpPr>
            <a:spLocks noGrp="1"/>
          </p:cNvSpPr>
          <p:nvPr>
            <p:ph type="body" sz="half" idx="2"/>
          </p:nvPr>
        </p:nvSpPr>
        <p:spPr>
          <a:xfrm>
            <a:off x="551665" y="4522673"/>
            <a:ext cx="5030560" cy="3800571"/>
          </a:xfrm>
        </p:spPr>
        <p:txBody>
          <a:bodyPr>
            <a:normAutofit/>
          </a:bodyPr>
          <a:lstStyle/>
          <a:p>
            <a:r>
              <a:rPr lang="en-US" sz="4400" dirty="0" smtClean="0">
                <a:solidFill>
                  <a:srgbClr val="002060"/>
                </a:solidFill>
              </a:rPr>
              <a:t>EDN Conference</a:t>
            </a:r>
          </a:p>
          <a:p>
            <a:r>
              <a:rPr lang="en-US" sz="4400" dirty="0" smtClean="0">
                <a:solidFill>
                  <a:srgbClr val="002060"/>
                </a:solidFill>
              </a:rPr>
              <a:t>June 19, 2019</a:t>
            </a:r>
            <a:endParaRPr lang="en-US" sz="4400" dirty="0">
              <a:solidFill>
                <a:srgbClr val="002060"/>
              </a:solidFill>
            </a:endParaRPr>
          </a:p>
        </p:txBody>
      </p:sp>
    </p:spTree>
    <p:extLst>
      <p:ext uri="{BB962C8B-B14F-4D97-AF65-F5344CB8AC3E}">
        <p14:creationId xmlns:p14="http://schemas.microsoft.com/office/powerpoint/2010/main" val="1086534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662" y="109246"/>
            <a:ext cx="2063322" cy="1543284"/>
          </a:xfrm>
          <a:prstGeom prst="rect">
            <a:avLst/>
          </a:prstGeom>
        </p:spPr>
      </p:pic>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GOLD</a:t>
            </a:r>
            <a:endParaRPr lang="en-US" sz="6000" dirty="0">
              <a:solidFill>
                <a:srgbClr val="C00000"/>
              </a:solidFill>
            </a:endParaRPr>
          </a:p>
        </p:txBody>
      </p:sp>
      <p:sp>
        <p:nvSpPr>
          <p:cNvPr id="2" name="Content Placeholder 1"/>
          <p:cNvSpPr>
            <a:spLocks noGrp="1"/>
          </p:cNvSpPr>
          <p:nvPr>
            <p:ph idx="1"/>
          </p:nvPr>
        </p:nvSpPr>
        <p:spPr>
          <a:xfrm>
            <a:off x="794132" y="1553378"/>
            <a:ext cx="10515600" cy="5111827"/>
          </a:xfrm>
        </p:spPr>
        <p:txBody>
          <a:bodyPr>
            <a:normAutofit fontScale="62500" lnSpcReduction="20000"/>
          </a:bodyPr>
          <a:lstStyle/>
          <a:p>
            <a:r>
              <a:rPr lang="en-US" sz="4500" dirty="0"/>
              <a:t>Exit</a:t>
            </a:r>
          </a:p>
          <a:p>
            <a:pPr lvl="1"/>
            <a:r>
              <a:rPr lang="en-US" sz="3200" dirty="0"/>
              <a:t>Children receiving Part C services are to be exited from Part C on or before their third birthday. </a:t>
            </a:r>
          </a:p>
          <a:p>
            <a:pPr lvl="1"/>
            <a:r>
              <a:rPr lang="en-US" sz="3200" dirty="0"/>
              <a:t>In order to properly exit a child they must have documentation entered and checkpoints finalized before they turn 3 years old. The child’s data entered must fall in the checkpoint period in which the child’s exit date is listed.</a:t>
            </a:r>
          </a:p>
          <a:p>
            <a:endParaRPr lang="en-US" b="1" i="1" dirty="0" smtClean="0"/>
          </a:p>
          <a:p>
            <a:r>
              <a:rPr lang="en-US" sz="3400" b="1" i="1" dirty="0" smtClean="0"/>
              <a:t>How </a:t>
            </a:r>
            <a:r>
              <a:rPr lang="en-US" sz="3400" b="1" i="1" dirty="0"/>
              <a:t>to exit a child for OSEP purposes: </a:t>
            </a:r>
            <a:r>
              <a:rPr lang="en-US" sz="3400" i="1" u="sng" dirty="0">
                <a:hlinkClick r:id="rId3"/>
              </a:rPr>
              <a:t>https://teachingstrategies.force.com/portal/s/article/How-do-I-exit-child-records-from-their-IEP-IFSP</a:t>
            </a:r>
            <a:r>
              <a:rPr lang="en-US" sz="3400" i="1" dirty="0"/>
              <a:t> </a:t>
            </a:r>
            <a:endParaRPr lang="en-US" sz="3400" dirty="0"/>
          </a:p>
          <a:p>
            <a:endParaRPr lang="en-US" sz="3400" dirty="0" smtClean="0"/>
          </a:p>
          <a:p>
            <a:r>
              <a:rPr lang="en-US" sz="3400" dirty="0" smtClean="0"/>
              <a:t>After </a:t>
            </a:r>
            <a:r>
              <a:rPr lang="en-US" sz="3400" dirty="0"/>
              <a:t>a child has been exited be sure to run your OSEP Federally Mandated Year End report to see if the child is listed.  If the child exited is listed on the OSEP Federally Mandated Year End report, they have been properly exited. </a:t>
            </a:r>
            <a:endParaRPr lang="en-US" sz="3400" dirty="0" smtClean="0"/>
          </a:p>
          <a:p>
            <a:endParaRPr lang="en-US" sz="3400" dirty="0"/>
          </a:p>
          <a:p>
            <a:r>
              <a:rPr lang="en-US" sz="3400" b="1" i="1" dirty="0"/>
              <a:t>How to generate the OSEP Federally Mandated Year End Report: </a:t>
            </a:r>
            <a:r>
              <a:rPr lang="en-US" sz="3400" i="1" u="sng" dirty="0">
                <a:hlinkClick r:id="rId4"/>
              </a:rPr>
              <a:t>https://teachingstrategies.force.com/portal/s/article/How-do-I-generate-the-OSEP-Federally-Mandated-Year-End-report</a:t>
            </a:r>
            <a:endParaRPr lang="en-US" sz="3400" dirty="0"/>
          </a:p>
          <a:p>
            <a:endParaRPr lang="en-US" dirty="0"/>
          </a:p>
        </p:txBody>
      </p:sp>
    </p:spTree>
    <p:extLst>
      <p:ext uri="{BB962C8B-B14F-4D97-AF65-F5344CB8AC3E}">
        <p14:creationId xmlns:p14="http://schemas.microsoft.com/office/powerpoint/2010/main" val="61964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lstStyle/>
          <a:p>
            <a:endParaRPr lang="en-US" dirty="0">
              <a:solidFill>
                <a:srgbClr val="C00000"/>
              </a:solidFill>
            </a:endParaRPr>
          </a:p>
        </p:txBody>
      </p:sp>
      <p:pic>
        <p:nvPicPr>
          <p:cNvPr id="11" name="Content Placeholder 10"/>
          <p:cNvPicPr>
            <a:picLocks noGrp="1" noChangeAspect="1"/>
          </p:cNvPicPr>
          <p:nvPr>
            <p:ph idx="1"/>
          </p:nvPr>
        </p:nvPicPr>
        <p:blipFill>
          <a:blip r:embed="rId3"/>
          <a:stretch>
            <a:fillRect/>
          </a:stretch>
        </p:blipFill>
        <p:spPr>
          <a:xfrm>
            <a:off x="457200" y="263853"/>
            <a:ext cx="8081345" cy="6015980"/>
          </a:xfrm>
          <a:prstGeom prst="rect">
            <a:avLst/>
          </a:prstGeom>
        </p:spPr>
      </p:pic>
      <p:pic>
        <p:nvPicPr>
          <p:cNvPr id="8" name="Picture 7"/>
          <p:cNvPicPr>
            <a:picLocks noChangeAspect="1"/>
          </p:cNvPicPr>
          <p:nvPr/>
        </p:nvPicPr>
        <p:blipFill>
          <a:blip r:embed="rId4"/>
          <a:stretch>
            <a:fillRect/>
          </a:stretch>
        </p:blipFill>
        <p:spPr>
          <a:xfrm flipV="1">
            <a:off x="5113020" y="5532120"/>
            <a:ext cx="454426" cy="354330"/>
          </a:xfrm>
          <a:prstGeom prst="rect">
            <a:avLst/>
          </a:prstGeom>
        </p:spPr>
      </p:pic>
    </p:spTree>
    <p:extLst>
      <p:ext uri="{BB962C8B-B14F-4D97-AF65-F5344CB8AC3E}">
        <p14:creationId xmlns:p14="http://schemas.microsoft.com/office/powerpoint/2010/main" val="3217389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5668" y="4845002"/>
            <a:ext cx="2559992" cy="1914774"/>
          </a:xfrm>
          <a:prstGeom prst="rect">
            <a:avLst/>
          </a:prstGeom>
        </p:spPr>
      </p:pic>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ADVISER (formerly NSSRS)</a:t>
            </a:r>
            <a:endParaRPr lang="en-US" sz="6000" dirty="0">
              <a:solidFill>
                <a:srgbClr val="C00000"/>
              </a:solidFill>
            </a:endParaRPr>
          </a:p>
        </p:txBody>
      </p:sp>
      <p:sp>
        <p:nvSpPr>
          <p:cNvPr id="2" name="Content Placeholder 1"/>
          <p:cNvSpPr>
            <a:spLocks noGrp="1"/>
          </p:cNvSpPr>
          <p:nvPr>
            <p:ph idx="1"/>
          </p:nvPr>
        </p:nvSpPr>
        <p:spPr>
          <a:xfrm>
            <a:off x="397525" y="1451051"/>
            <a:ext cx="10515600" cy="4351338"/>
          </a:xfrm>
        </p:spPr>
        <p:txBody>
          <a:bodyPr/>
          <a:lstStyle/>
          <a:p>
            <a:r>
              <a:rPr lang="en-US" sz="3200" dirty="0" smtClean="0"/>
              <a:t>WHAT: a </a:t>
            </a:r>
            <a:r>
              <a:rPr lang="en-US" sz="3200" dirty="0"/>
              <a:t>real time reporting system for districts to submit student level </a:t>
            </a:r>
            <a:r>
              <a:rPr lang="en-US" sz="3200" dirty="0" smtClean="0"/>
              <a:t>data including INFANTS and TODDLERS.</a:t>
            </a:r>
          </a:p>
          <a:p>
            <a:r>
              <a:rPr lang="en-US" sz="3200" dirty="0" smtClean="0"/>
              <a:t>HOW: Districts must enroll eligible Part C EI infants and toddlers into their student information system (SIS). This SIS will then upload that data into ADVISER</a:t>
            </a:r>
          </a:p>
          <a:p>
            <a:r>
              <a:rPr lang="en-US" sz="3200" dirty="0" smtClean="0"/>
              <a:t>WHY: This is how we gather data for our federal state child counts. Not entering Part C kids lowers PRT allocations and impacts the state’s </a:t>
            </a:r>
            <a:r>
              <a:rPr lang="en-US" sz="3200" u="sng" dirty="0" smtClean="0"/>
              <a:t>federal</a:t>
            </a:r>
            <a:r>
              <a:rPr lang="en-US" sz="3200" dirty="0" smtClean="0"/>
              <a:t> and </a:t>
            </a:r>
            <a:r>
              <a:rPr lang="en-US" sz="3200" u="sng" dirty="0" smtClean="0"/>
              <a:t>PRT</a:t>
            </a:r>
            <a:r>
              <a:rPr lang="en-US" sz="3200" dirty="0" smtClean="0"/>
              <a:t> child count data</a:t>
            </a:r>
          </a:p>
          <a:p>
            <a:pPr marL="0" indent="0">
              <a:buNone/>
            </a:pPr>
            <a:endParaRPr lang="en-US" dirty="0"/>
          </a:p>
          <a:p>
            <a:endParaRPr lang="en-US" dirty="0"/>
          </a:p>
        </p:txBody>
      </p:sp>
    </p:spTree>
    <p:extLst>
      <p:ext uri="{BB962C8B-B14F-4D97-AF65-F5344CB8AC3E}">
        <p14:creationId xmlns:p14="http://schemas.microsoft.com/office/powerpoint/2010/main" val="732468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668" y="4845002"/>
            <a:ext cx="2559992" cy="1914774"/>
          </a:xfrm>
          <a:prstGeom prst="rect">
            <a:avLst/>
          </a:prstGeom>
        </p:spPr>
      </p:pic>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ADVISER</a:t>
            </a:r>
            <a:endParaRPr lang="en-US" sz="6000" dirty="0">
              <a:solidFill>
                <a:srgbClr val="C00000"/>
              </a:solidFill>
            </a:endParaRPr>
          </a:p>
        </p:txBody>
      </p:sp>
      <p:sp>
        <p:nvSpPr>
          <p:cNvPr id="2" name="Content Placeholder 1"/>
          <p:cNvSpPr>
            <a:spLocks noGrp="1"/>
          </p:cNvSpPr>
          <p:nvPr>
            <p:ph idx="1"/>
          </p:nvPr>
        </p:nvSpPr>
        <p:spPr>
          <a:xfrm>
            <a:off x="397525" y="1451051"/>
            <a:ext cx="10515600" cy="4351338"/>
          </a:xfrm>
        </p:spPr>
        <p:txBody>
          <a:bodyPr/>
          <a:lstStyle/>
          <a:p>
            <a:pPr marL="0" indent="0">
              <a:buNone/>
            </a:pPr>
            <a:endParaRPr lang="en-US" dirty="0"/>
          </a:p>
          <a:p>
            <a:r>
              <a:rPr lang="en-US" dirty="0" smtClean="0"/>
              <a:t>Two important child count dates:</a:t>
            </a:r>
          </a:p>
          <a:p>
            <a:r>
              <a:rPr lang="en-US" dirty="0" smtClean="0"/>
              <a:t>October 1 - This is </a:t>
            </a:r>
            <a:r>
              <a:rPr lang="en-US" dirty="0"/>
              <a:t>a moment in time count where districts submit their child count--birth to 21--of </a:t>
            </a:r>
            <a:r>
              <a:rPr lang="en-US" dirty="0" smtClean="0"/>
              <a:t>kids </a:t>
            </a:r>
            <a:r>
              <a:rPr lang="en-US" dirty="0"/>
              <a:t>who were enrolled and receiving services as of that date.  </a:t>
            </a:r>
            <a:endParaRPr lang="en-US" dirty="0" smtClean="0"/>
          </a:p>
          <a:p>
            <a:r>
              <a:rPr lang="en-US" dirty="0" smtClean="0"/>
              <a:t>June 30 - This </a:t>
            </a:r>
            <a:r>
              <a:rPr lang="en-US" dirty="0"/>
              <a:t>count is important for children exiting </a:t>
            </a:r>
            <a:r>
              <a:rPr lang="en-US" dirty="0" smtClean="0"/>
              <a:t>early intervention/special </a:t>
            </a:r>
            <a:r>
              <a:rPr lang="en-US" dirty="0"/>
              <a:t>education, birth-21.  For Part C, this is children ending services or transitioning to Part B services and this data is captured on this moment in time count.  </a:t>
            </a:r>
          </a:p>
        </p:txBody>
      </p:sp>
    </p:spTree>
    <p:extLst>
      <p:ext uri="{BB962C8B-B14F-4D97-AF65-F5344CB8AC3E}">
        <p14:creationId xmlns:p14="http://schemas.microsoft.com/office/powerpoint/2010/main" val="18397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lstStyle/>
          <a:p>
            <a:endParaRPr lang="en-US" dirty="0">
              <a:solidFill>
                <a:srgbClr val="C00000"/>
              </a:solidFill>
            </a:endParaRPr>
          </a:p>
        </p:txBody>
      </p:sp>
      <p:sp>
        <p:nvSpPr>
          <p:cNvPr id="2" name="Content Placeholder 1"/>
          <p:cNvSpPr>
            <a:spLocks noGrp="1"/>
          </p:cNvSpPr>
          <p:nvPr>
            <p:ph idx="1"/>
          </p:nvPr>
        </p:nvSpPr>
        <p:spPr/>
        <p:txBody>
          <a:bodyPr/>
          <a:lstStyle/>
          <a:p>
            <a:endParaRPr lang="en-US"/>
          </a:p>
        </p:txBody>
      </p:sp>
      <p:pic>
        <p:nvPicPr>
          <p:cNvPr id="6" name="Picture 2" descr="funny graphs I-asked-you-first-Where-do-you-want-to-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25" y="544752"/>
            <a:ext cx="7509615" cy="563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49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lstStyle/>
          <a:p>
            <a:r>
              <a:rPr lang="en-US" dirty="0" smtClean="0">
                <a:solidFill>
                  <a:srgbClr val="C00000"/>
                </a:solidFill>
              </a:rPr>
              <a:t>Putting it all Together	</a:t>
            </a:r>
            <a:endParaRPr lang="en-US" dirty="0">
              <a:solidFill>
                <a:srgbClr val="C00000"/>
              </a:solidFill>
            </a:endParaRPr>
          </a:p>
        </p:txBody>
      </p:sp>
      <p:sp>
        <p:nvSpPr>
          <p:cNvPr id="2" name="Content Placeholder 1"/>
          <p:cNvSpPr>
            <a:spLocks noGrp="1"/>
          </p:cNvSpPr>
          <p:nvPr>
            <p:ph idx="1"/>
          </p:nvPr>
        </p:nvSpPr>
        <p:spPr>
          <a:xfrm>
            <a:off x="838200" y="1825625"/>
            <a:ext cx="10515600" cy="4773376"/>
          </a:xfrm>
        </p:spPr>
        <p:txBody>
          <a:bodyPr/>
          <a:lstStyle/>
          <a:p>
            <a:r>
              <a:rPr lang="en-US" dirty="0" smtClean="0"/>
              <a:t>Data at PRT meetings</a:t>
            </a:r>
          </a:p>
          <a:p>
            <a:pPr lvl="1"/>
            <a:r>
              <a:rPr lang="en-US" dirty="0" smtClean="0"/>
              <a:t>Moving beyond reporting just referrals and verifications. This is good for Child Find efforts but what is it doing for improved outcomes?</a:t>
            </a:r>
          </a:p>
          <a:p>
            <a:pPr lvl="1"/>
            <a:endParaRPr lang="en-US" dirty="0"/>
          </a:p>
          <a:p>
            <a:r>
              <a:rPr lang="en-US" dirty="0" smtClean="0"/>
              <a:t>Possible additions:</a:t>
            </a:r>
          </a:p>
          <a:p>
            <a:pPr lvl="1"/>
            <a:r>
              <a:rPr lang="en-US" dirty="0" smtClean="0"/>
              <a:t>Using CONNECT data to alert districts about ADVISER and GOLD entry</a:t>
            </a:r>
          </a:p>
          <a:p>
            <a:pPr lvl="1"/>
            <a:r>
              <a:rPr lang="en-US" dirty="0" smtClean="0"/>
              <a:t>Using ILCD performance report data </a:t>
            </a:r>
          </a:p>
          <a:p>
            <a:pPr lvl="1"/>
            <a:r>
              <a:rPr lang="en-US" dirty="0" smtClean="0"/>
              <a:t>Discussing current monitoring data and CAP progress, if</a:t>
            </a:r>
          </a:p>
          <a:p>
            <a:pPr marL="457200" lvl="1" indent="0">
              <a:buNone/>
            </a:pPr>
            <a:r>
              <a:rPr lang="en-US" dirty="0" smtClean="0"/>
              <a:t>   applicable</a:t>
            </a:r>
          </a:p>
          <a:p>
            <a:pPr lvl="1"/>
            <a:r>
              <a:rPr lang="en-US" dirty="0" smtClean="0"/>
              <a:t>Tracking fidelity and professional development needs</a:t>
            </a:r>
          </a:p>
          <a:p>
            <a:pPr lvl="1"/>
            <a:endParaRPr lang="en-US" dirty="0"/>
          </a:p>
        </p:txBody>
      </p:sp>
    </p:spTree>
    <p:extLst>
      <p:ext uri="{BB962C8B-B14F-4D97-AF65-F5344CB8AC3E}">
        <p14:creationId xmlns:p14="http://schemas.microsoft.com/office/powerpoint/2010/main" val="3272294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lstStyle/>
          <a:p>
            <a:endParaRPr lang="en-US" dirty="0">
              <a:solidFill>
                <a:srgbClr val="C00000"/>
              </a:solidFill>
            </a:endParaRPr>
          </a:p>
        </p:txBody>
      </p:sp>
      <p:pic>
        <p:nvPicPr>
          <p:cNvPr id="6" name="Picture 2" descr="Image result for complicated data char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425" y="409192"/>
            <a:ext cx="8276378" cy="60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74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462" y="5005667"/>
            <a:ext cx="2130238" cy="1593334"/>
          </a:xfrm>
          <a:prstGeom prst="rect">
            <a:avLst/>
          </a:prstGeom>
        </p:spPr>
      </p:pic>
      <p:sp>
        <p:nvSpPr>
          <p:cNvPr id="5" name="Title 4"/>
          <p:cNvSpPr>
            <a:spLocks noGrp="1"/>
          </p:cNvSpPr>
          <p:nvPr>
            <p:ph type="title"/>
          </p:nvPr>
        </p:nvSpPr>
        <p:spPr>
          <a:xfrm>
            <a:off x="794132" y="409192"/>
            <a:ext cx="10515600" cy="1325563"/>
          </a:xfrm>
        </p:spPr>
        <p:txBody>
          <a:bodyPr/>
          <a:lstStyle/>
          <a:p>
            <a:endParaRPr lang="en-US" dirty="0">
              <a:solidFill>
                <a:srgbClr val="C0000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1615" y="409192"/>
            <a:ext cx="4610030" cy="6056975"/>
          </a:xfrm>
        </p:spPr>
      </p:pic>
      <p:pic>
        <p:nvPicPr>
          <p:cNvPr id="3" name="Picture 2"/>
          <p:cNvPicPr>
            <a:picLocks noChangeAspect="1"/>
          </p:cNvPicPr>
          <p:nvPr/>
        </p:nvPicPr>
        <p:blipFill>
          <a:blip r:embed="rId4"/>
          <a:stretch>
            <a:fillRect/>
          </a:stretch>
        </p:blipFill>
        <p:spPr>
          <a:xfrm>
            <a:off x="342806" y="409192"/>
            <a:ext cx="4341992" cy="6090066"/>
          </a:xfrm>
          <a:prstGeom prst="rect">
            <a:avLst/>
          </a:prstGeom>
        </p:spPr>
      </p:pic>
    </p:spTree>
    <p:extLst>
      <p:ext uri="{BB962C8B-B14F-4D97-AF65-F5344CB8AC3E}">
        <p14:creationId xmlns:p14="http://schemas.microsoft.com/office/powerpoint/2010/main" val="2642298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5850" y="106407"/>
            <a:ext cx="2120965" cy="1586400"/>
          </a:xfrm>
          <a:prstGeom prst="rect">
            <a:avLst/>
          </a:prstGeom>
        </p:spPr>
      </p:pic>
      <p:sp>
        <p:nvSpPr>
          <p:cNvPr id="17" name="Text Placeholder 16"/>
          <p:cNvSpPr>
            <a:spLocks noGrp="1"/>
          </p:cNvSpPr>
          <p:nvPr>
            <p:ph type="body" idx="1"/>
          </p:nvPr>
        </p:nvSpPr>
        <p:spPr/>
        <p:txBody>
          <a:bodyPr/>
          <a:lstStyle/>
          <a:p>
            <a:endParaRPr lang="en-US" dirty="0">
              <a:solidFill>
                <a:srgbClr val="002060"/>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Poll Everywhere"/>
              <p:cNvGraphicFramePr>
                <a:graphicFrameLocks noGrp="1"/>
              </p:cNvGraphicFramePr>
              <p:nvPr>
                <p:extLst>
                  <p:ext uri="{D42A27DB-BD31-4B8C-83A1-F6EECF244321}">
                    <p14:modId xmlns:p14="http://schemas.microsoft.com/office/powerpoint/2010/main" val="3578579172"/>
                  </p:ext>
                </p:extLst>
              </p:nvPr>
            </p:nvGraphicFramePr>
            <p:xfrm>
              <a:off x="235670" y="106407"/>
              <a:ext cx="11632676" cy="656777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1" title="Poll Everywhere"/>
              <p:cNvPicPr>
                <a:picLocks noGrp="1" noRot="1" noChangeAspect="1" noMove="1" noResize="1" noEditPoints="1" noAdjustHandles="1" noChangeArrowheads="1" noChangeShapeType="1"/>
              </p:cNvPicPr>
              <p:nvPr/>
            </p:nvPicPr>
            <p:blipFill>
              <a:blip r:embed="rId4"/>
              <a:stretch>
                <a:fillRect/>
              </a:stretch>
            </p:blipFill>
            <p:spPr>
              <a:xfrm>
                <a:off x="235670" y="106407"/>
                <a:ext cx="11632676" cy="6567770"/>
              </a:xfrm>
              <a:prstGeom prst="rect">
                <a:avLst/>
              </a:prstGeom>
            </p:spPr>
          </p:pic>
        </mc:Fallback>
      </mc:AlternateContent>
    </p:spTree>
    <p:extLst>
      <p:ext uri="{BB962C8B-B14F-4D97-AF65-F5344CB8AC3E}">
        <p14:creationId xmlns:p14="http://schemas.microsoft.com/office/powerpoint/2010/main" val="1555998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2" name="Content Placeholder 1"/>
          <p:cNvSpPr>
            <a:spLocks noGrp="1"/>
          </p:cNvSpPr>
          <p:nvPr>
            <p:ph idx="1"/>
          </p:nvPr>
        </p:nvSpPr>
        <p:spPr/>
        <p:txBody>
          <a:bodyPr>
            <a:normAutofit/>
          </a:bodyPr>
          <a:lstStyle/>
          <a:p>
            <a:pPr marL="0" indent="0" algn="ctr">
              <a:buNone/>
            </a:pPr>
            <a:r>
              <a:rPr lang="en-US" sz="11500" dirty="0" smtClean="0">
                <a:solidFill>
                  <a:srgbClr val="C00000"/>
                </a:solidFill>
              </a:rPr>
              <a:t>Thanks</a:t>
            </a:r>
            <a:endParaRPr lang="en-US" sz="11500" dirty="0"/>
          </a:p>
        </p:txBody>
      </p:sp>
    </p:spTree>
    <p:extLst>
      <p:ext uri="{BB962C8B-B14F-4D97-AF65-F5344CB8AC3E}">
        <p14:creationId xmlns:p14="http://schemas.microsoft.com/office/powerpoint/2010/main" val="183848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pic>
        <p:nvPicPr>
          <p:cNvPr id="6" name="Picture 4" descr="Image result for funny data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46" y="0"/>
            <a:ext cx="6745276" cy="674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51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pic>
        <p:nvPicPr>
          <p:cNvPr id="8" name="Picture 7"/>
          <p:cNvPicPr>
            <a:picLocks noChangeAspect="1"/>
          </p:cNvPicPr>
          <p:nvPr/>
        </p:nvPicPr>
        <p:blipFill>
          <a:blip r:embed="rId3"/>
          <a:stretch>
            <a:fillRect/>
          </a:stretch>
        </p:blipFill>
        <p:spPr>
          <a:xfrm>
            <a:off x="502969" y="602231"/>
            <a:ext cx="8586861" cy="3798319"/>
          </a:xfrm>
          <a:prstGeom prst="rect">
            <a:avLst/>
          </a:prstGeom>
        </p:spPr>
      </p:pic>
      <p:sp>
        <p:nvSpPr>
          <p:cNvPr id="3" name="TextBox 2"/>
          <p:cNvSpPr txBox="1"/>
          <p:nvPr/>
        </p:nvSpPr>
        <p:spPr>
          <a:xfrm>
            <a:off x="765859" y="5020812"/>
            <a:ext cx="7898081" cy="830997"/>
          </a:xfrm>
          <a:prstGeom prst="rect">
            <a:avLst/>
          </a:prstGeom>
          <a:noFill/>
        </p:spPr>
        <p:txBody>
          <a:bodyPr wrap="square" rtlCol="0">
            <a:spAutoFit/>
          </a:bodyPr>
          <a:lstStyle/>
          <a:p>
            <a:r>
              <a:rPr lang="en-US" sz="4800" dirty="0" smtClean="0"/>
              <a:t>A day’s worth of NDE data</a:t>
            </a:r>
            <a:endParaRPr lang="en-US" sz="4800" dirty="0"/>
          </a:p>
        </p:txBody>
      </p:sp>
    </p:spTree>
    <p:extLst>
      <p:ext uri="{BB962C8B-B14F-4D97-AF65-F5344CB8AC3E}">
        <p14:creationId xmlns:p14="http://schemas.microsoft.com/office/powerpoint/2010/main" val="202840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ILCD 3.0</a:t>
            </a:r>
            <a:endParaRPr lang="en-US" sz="6000" dirty="0">
              <a:solidFill>
                <a:srgbClr val="C00000"/>
              </a:solidFill>
            </a:endParaRPr>
          </a:p>
        </p:txBody>
      </p:sp>
      <p:sp>
        <p:nvSpPr>
          <p:cNvPr id="2" name="Content Placeholder 1"/>
          <p:cNvSpPr>
            <a:spLocks noGrp="1"/>
          </p:cNvSpPr>
          <p:nvPr>
            <p:ph idx="1"/>
          </p:nvPr>
        </p:nvSpPr>
        <p:spPr>
          <a:xfrm>
            <a:off x="430576" y="1616305"/>
            <a:ext cx="10515600" cy="4351338"/>
          </a:xfrm>
        </p:spPr>
        <p:txBody>
          <a:bodyPr>
            <a:normAutofit/>
          </a:bodyPr>
          <a:lstStyle/>
          <a:p>
            <a:r>
              <a:rPr lang="en-US" sz="4000" dirty="0" smtClean="0"/>
              <a:t>PRT Annual Performance Reports</a:t>
            </a:r>
          </a:p>
          <a:p>
            <a:pPr lvl="1"/>
            <a:r>
              <a:rPr lang="en-US" sz="3600" dirty="0" smtClean="0"/>
              <a:t>These are the 8 federal performance indicators required by OSEP. </a:t>
            </a:r>
          </a:p>
          <a:p>
            <a:pPr lvl="1"/>
            <a:r>
              <a:rPr lang="en-US" sz="3600" dirty="0" smtClean="0"/>
              <a:t>Includes: Child Find data, child outcome data, family outcome data, transition data, settings and services data, etc.</a:t>
            </a:r>
            <a:endParaRPr lang="en-US" sz="3600" dirty="0"/>
          </a:p>
          <a:p>
            <a:endParaRPr lang="en-US" dirty="0"/>
          </a:p>
        </p:txBody>
      </p:sp>
    </p:spTree>
    <p:extLst>
      <p:ext uri="{BB962C8B-B14F-4D97-AF65-F5344CB8AC3E}">
        <p14:creationId xmlns:p14="http://schemas.microsoft.com/office/powerpoint/2010/main" val="372705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8941" y="4970851"/>
            <a:ext cx="2523059" cy="1887149"/>
          </a:xfrm>
          <a:prstGeom prst="rect">
            <a:avLst/>
          </a:prstGeom>
        </p:spPr>
      </p:pic>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ILCD 3.0</a:t>
            </a:r>
            <a:endParaRPr lang="en-US" sz="6000" dirty="0">
              <a:solidFill>
                <a:srgbClr val="C00000"/>
              </a:solidFill>
            </a:endParaRPr>
          </a:p>
        </p:txBody>
      </p:sp>
      <p:sp>
        <p:nvSpPr>
          <p:cNvPr id="2" name="Content Placeholder 1"/>
          <p:cNvSpPr>
            <a:spLocks noGrp="1"/>
          </p:cNvSpPr>
          <p:nvPr>
            <p:ph idx="1"/>
          </p:nvPr>
        </p:nvSpPr>
        <p:spPr>
          <a:xfrm>
            <a:off x="430576" y="1616305"/>
            <a:ext cx="10515600" cy="4351338"/>
          </a:xfrm>
        </p:spPr>
        <p:txBody>
          <a:bodyPr>
            <a:normAutofit/>
          </a:bodyPr>
          <a:lstStyle/>
          <a:p>
            <a:r>
              <a:rPr lang="en-US" sz="4000" dirty="0" smtClean="0"/>
              <a:t>Determinations</a:t>
            </a:r>
          </a:p>
          <a:p>
            <a:endParaRPr lang="en-US" sz="4000" dirty="0" smtClean="0"/>
          </a:p>
          <a:p>
            <a:pPr lvl="1"/>
            <a:r>
              <a:rPr lang="en-US" sz="3200" dirty="0" smtClean="0"/>
              <a:t>Provided annually and largely based upon your local performance data. </a:t>
            </a:r>
          </a:p>
          <a:p>
            <a:pPr lvl="1"/>
            <a:endParaRPr lang="en-US" sz="3200" dirty="0"/>
          </a:p>
          <a:p>
            <a:pPr lvl="1"/>
            <a:r>
              <a:rPr lang="en-US" sz="3200" dirty="0" smtClean="0"/>
              <a:t>PRT annual meetings and minutes go into determinations</a:t>
            </a:r>
            <a:endParaRPr lang="en-US" sz="3200" dirty="0"/>
          </a:p>
          <a:p>
            <a:endParaRPr lang="en-US" dirty="0"/>
          </a:p>
        </p:txBody>
      </p:sp>
    </p:spTree>
    <p:extLst>
      <p:ext uri="{BB962C8B-B14F-4D97-AF65-F5344CB8AC3E}">
        <p14:creationId xmlns:p14="http://schemas.microsoft.com/office/powerpoint/2010/main" val="109413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lstStyle/>
          <a:p>
            <a:endParaRPr lang="en-US" dirty="0">
              <a:solidFill>
                <a:srgbClr val="C00000"/>
              </a:solidFill>
            </a:endParaRPr>
          </a:p>
        </p:txBody>
      </p:sp>
      <p:sp>
        <p:nvSpPr>
          <p:cNvPr id="2" name="Content Placeholder 1"/>
          <p:cNvSpPr>
            <a:spLocks noGrp="1"/>
          </p:cNvSpPr>
          <p:nvPr>
            <p:ph idx="1"/>
          </p:nvPr>
        </p:nvSpPr>
        <p:spPr/>
        <p:txBody>
          <a:bodyPr/>
          <a:lstStyle/>
          <a:p>
            <a:endParaRPr lang="en-US" dirty="0"/>
          </a:p>
        </p:txBody>
      </p:sp>
      <p:pic>
        <p:nvPicPr>
          <p:cNvPr id="6" name="Picture 6" descr="Image result for data analysis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32" y="963953"/>
            <a:ext cx="10236456" cy="321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1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CONNECT Reports	</a:t>
            </a:r>
            <a:endParaRPr lang="en-US" sz="6000" dirty="0">
              <a:solidFill>
                <a:srgbClr val="C00000"/>
              </a:solidFill>
            </a:endParaRPr>
          </a:p>
        </p:txBody>
      </p:sp>
      <p:sp>
        <p:nvSpPr>
          <p:cNvPr id="2" name="Content Placeholder 1"/>
          <p:cNvSpPr>
            <a:spLocks noGrp="1"/>
          </p:cNvSpPr>
          <p:nvPr>
            <p:ph idx="1"/>
          </p:nvPr>
        </p:nvSpPr>
        <p:spPr/>
        <p:txBody>
          <a:bodyPr>
            <a:normAutofit/>
          </a:bodyPr>
          <a:lstStyle/>
          <a:p>
            <a:r>
              <a:rPr lang="en-US" sz="4000" b="1" dirty="0" smtClean="0"/>
              <a:t>THE NEW </a:t>
            </a:r>
            <a:r>
              <a:rPr lang="en-US" sz="4000" dirty="0" smtClean="0"/>
              <a:t>CONNECT Reports Dashboard</a:t>
            </a:r>
          </a:p>
          <a:p>
            <a:endParaRPr lang="en-US" sz="4000" dirty="0"/>
          </a:p>
        </p:txBody>
      </p:sp>
      <p:pic>
        <p:nvPicPr>
          <p:cNvPr id="3" name="Picture 2"/>
          <p:cNvPicPr>
            <a:picLocks noChangeAspect="1"/>
          </p:cNvPicPr>
          <p:nvPr/>
        </p:nvPicPr>
        <p:blipFill>
          <a:blip r:embed="rId2"/>
          <a:stretch>
            <a:fillRect/>
          </a:stretch>
        </p:blipFill>
        <p:spPr>
          <a:xfrm>
            <a:off x="399287" y="2663883"/>
            <a:ext cx="11101414" cy="3750276"/>
          </a:xfrm>
          <a:prstGeom prst="rect">
            <a:avLst/>
          </a:prstGeom>
        </p:spPr>
      </p:pic>
    </p:spTree>
    <p:extLst>
      <p:ext uri="{BB962C8B-B14F-4D97-AF65-F5344CB8AC3E}">
        <p14:creationId xmlns:p14="http://schemas.microsoft.com/office/powerpoint/2010/main" val="299905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9740" y="4273621"/>
            <a:ext cx="3108960" cy="2325380"/>
          </a:xfrm>
          <a:prstGeom prst="rect">
            <a:avLst/>
          </a:prstGeom>
        </p:spPr>
      </p:pic>
      <p:sp>
        <p:nvSpPr>
          <p:cNvPr id="5" name="Title 4"/>
          <p:cNvSpPr>
            <a:spLocks noGrp="1"/>
          </p:cNvSpPr>
          <p:nvPr>
            <p:ph type="title"/>
          </p:nvPr>
        </p:nvSpPr>
        <p:spPr>
          <a:xfrm>
            <a:off x="794132" y="409192"/>
            <a:ext cx="10515600" cy="1325563"/>
          </a:xfrm>
        </p:spPr>
        <p:txBody>
          <a:bodyPr/>
          <a:lstStyle/>
          <a:p>
            <a:endParaRPr lang="en-US" dirty="0">
              <a:solidFill>
                <a:srgbClr val="C00000"/>
              </a:solidFill>
            </a:endParaRPr>
          </a:p>
        </p:txBody>
      </p:sp>
      <p:pic>
        <p:nvPicPr>
          <p:cNvPr id="7" name="Picture 2" descr="Image result for funny data present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9871" y="257665"/>
            <a:ext cx="5263126" cy="634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8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5662" y="109246"/>
            <a:ext cx="2063322" cy="1543284"/>
          </a:xfrm>
          <a:prstGeom prst="rect">
            <a:avLst/>
          </a:prstGeom>
        </p:spPr>
      </p:pic>
      <p:sp>
        <p:nvSpPr>
          <p:cNvPr id="5" name="Title 4"/>
          <p:cNvSpPr>
            <a:spLocks noGrp="1"/>
          </p:cNvSpPr>
          <p:nvPr>
            <p:ph type="title"/>
          </p:nvPr>
        </p:nvSpPr>
        <p:spPr>
          <a:xfrm>
            <a:off x="794132" y="409192"/>
            <a:ext cx="10515600" cy="1325563"/>
          </a:xfrm>
        </p:spPr>
        <p:txBody>
          <a:bodyPr>
            <a:normAutofit/>
          </a:bodyPr>
          <a:lstStyle/>
          <a:p>
            <a:r>
              <a:rPr lang="en-US" sz="6000" dirty="0" smtClean="0">
                <a:solidFill>
                  <a:srgbClr val="C00000"/>
                </a:solidFill>
              </a:rPr>
              <a:t>GOLD</a:t>
            </a:r>
            <a:endParaRPr lang="en-US" sz="6000" dirty="0">
              <a:solidFill>
                <a:srgbClr val="C00000"/>
              </a:solidFill>
            </a:endParaRPr>
          </a:p>
        </p:txBody>
      </p:sp>
      <p:sp>
        <p:nvSpPr>
          <p:cNvPr id="2" name="Content Placeholder 1"/>
          <p:cNvSpPr>
            <a:spLocks noGrp="1"/>
          </p:cNvSpPr>
          <p:nvPr>
            <p:ph idx="1"/>
          </p:nvPr>
        </p:nvSpPr>
        <p:spPr>
          <a:xfrm>
            <a:off x="871251" y="1451610"/>
            <a:ext cx="10515600" cy="5269230"/>
          </a:xfrm>
        </p:spPr>
        <p:txBody>
          <a:bodyPr>
            <a:normAutofit lnSpcReduction="10000"/>
          </a:bodyPr>
          <a:lstStyle/>
          <a:p>
            <a:r>
              <a:rPr lang="en-US" dirty="0"/>
              <a:t>Children who receive Part C services only need entry and exit documentation and finalized checkpoints.</a:t>
            </a:r>
          </a:p>
          <a:p>
            <a:endParaRPr lang="en-US" dirty="0"/>
          </a:p>
          <a:p>
            <a:r>
              <a:rPr lang="en-US" dirty="0" smtClean="0"/>
              <a:t>Entry</a:t>
            </a:r>
          </a:p>
          <a:p>
            <a:pPr lvl="1"/>
            <a:r>
              <a:rPr lang="en-US" dirty="0" smtClean="0"/>
              <a:t>Teachers/providers have </a:t>
            </a:r>
            <a:r>
              <a:rPr lang="en-US" dirty="0"/>
              <a:t>45-calendar days to complete documentation and finalize checkpoints within the checkpoint period in which the child’s entry date is listed. </a:t>
            </a:r>
          </a:p>
          <a:p>
            <a:pPr lvl="2"/>
            <a:r>
              <a:rPr lang="en-US" dirty="0" smtClean="0"/>
              <a:t>Note: The </a:t>
            </a:r>
            <a:r>
              <a:rPr lang="en-US" dirty="0"/>
              <a:t>initial GOLD assessment begins when the child is 6 months old</a:t>
            </a:r>
            <a:r>
              <a:rPr lang="en-US" dirty="0" smtClean="0"/>
              <a:t>.</a:t>
            </a:r>
          </a:p>
          <a:p>
            <a:pPr lvl="2"/>
            <a:endParaRPr lang="en-US" dirty="0"/>
          </a:p>
          <a:p>
            <a:pPr lvl="1"/>
            <a:r>
              <a:rPr lang="en-US" dirty="0"/>
              <a:t>Tools to support entry data</a:t>
            </a:r>
            <a:r>
              <a:rPr lang="en-US" dirty="0" smtClean="0"/>
              <a:t>: </a:t>
            </a:r>
          </a:p>
          <a:p>
            <a:pPr lvl="2"/>
            <a:r>
              <a:rPr lang="en-US" dirty="0" smtClean="0"/>
              <a:t>Information </a:t>
            </a:r>
            <a:r>
              <a:rPr lang="en-US" dirty="0"/>
              <a:t>provided from evaluation and assessment materials, such </a:t>
            </a:r>
            <a:r>
              <a:rPr lang="en-US" dirty="0" smtClean="0"/>
              <a:t>as: </a:t>
            </a:r>
            <a:r>
              <a:rPr lang="en-US" dirty="0"/>
              <a:t>Routine Based </a:t>
            </a:r>
            <a:r>
              <a:rPr lang="en-US" dirty="0" smtClean="0"/>
              <a:t>Interview (RBI), DAYC results</a:t>
            </a:r>
            <a:r>
              <a:rPr lang="en-US" dirty="0"/>
              <a:t>, summary of visit notes, parent input, etc. </a:t>
            </a:r>
            <a:endParaRPr lang="en-US" dirty="0" smtClean="0"/>
          </a:p>
          <a:p>
            <a:pPr lvl="2"/>
            <a:endParaRPr lang="en-US" dirty="0" smtClean="0"/>
          </a:p>
          <a:p>
            <a:pPr lvl="1"/>
            <a:r>
              <a:rPr lang="en-US" dirty="0" smtClean="0"/>
              <a:t>Include ADVISER (previously NSSRS) # in GOLD profile</a:t>
            </a:r>
          </a:p>
          <a:p>
            <a:pPr lvl="1"/>
            <a:endParaRPr lang="en-US" dirty="0"/>
          </a:p>
          <a:p>
            <a:endParaRPr lang="en-US" dirty="0"/>
          </a:p>
        </p:txBody>
      </p:sp>
    </p:spTree>
    <p:extLst>
      <p:ext uri="{BB962C8B-B14F-4D97-AF65-F5344CB8AC3E}">
        <p14:creationId xmlns:p14="http://schemas.microsoft.com/office/powerpoint/2010/main" val="218737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N conference - Data" id="{CA69D382-1066-4CF0-B87E-454B4A633370}" vid="{B6EA5056-8D2C-4119-B014-0BA4806973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7.png"/></Relationships>
</file>

<file path=ppt/webextensions/webextension1.xml><?xml version="1.0" encoding="utf-8"?>
<we:webextension xmlns:we="http://schemas.microsoft.com/office/webextensions/webextension/2010/11" id="{F8B8E0F4-4EEC-4474-891C-9117B0D7CC20}">
  <we:reference id="wa104218073" version="2.1.0.0" store="en-US" storeType="OMEX"/>
  <we:alternateReferences>
    <we:reference id="WA104218073" version="2.1.0.0" store="WA104218073" storeType="OMEX"/>
  </we:alternateReferences>
  <we:properties>
    <we:property name="appSlideData" value="{&quot;slideId&quot;:260,&quot;confidenceLevel&quot;:2}"/>
    <we:property name="url" value="&quot;/multiple_choice_polls/UFLn7Rh0WSPO61nhyc21a/preview&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EDN conference - Data</Template>
  <TotalTime>263</TotalTime>
  <Words>560</Words>
  <Application>Microsoft Office PowerPoint</Application>
  <PresentationFormat>Widescreen</PresentationFormat>
  <Paragraphs>59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EDN &amp; PRT Data</vt:lpstr>
      <vt:lpstr>PowerPoint Presentation</vt:lpstr>
      <vt:lpstr>PowerPoint Presentation</vt:lpstr>
      <vt:lpstr>ILCD 3.0</vt:lpstr>
      <vt:lpstr>ILCD 3.0</vt:lpstr>
      <vt:lpstr>PowerPoint Presentation</vt:lpstr>
      <vt:lpstr>CONNECT Reports </vt:lpstr>
      <vt:lpstr>PowerPoint Presentation</vt:lpstr>
      <vt:lpstr>GOLD</vt:lpstr>
      <vt:lpstr>GOLD</vt:lpstr>
      <vt:lpstr>PowerPoint Presentation</vt:lpstr>
      <vt:lpstr>ADVISER (formerly NSSRS)</vt:lpstr>
      <vt:lpstr>ADVISER</vt:lpstr>
      <vt:lpstr>PowerPoint Presentation</vt:lpstr>
      <vt:lpstr>Putting it all Together </vt:lpstr>
      <vt:lpstr>PowerPoint Presentation</vt:lpstr>
      <vt:lpstr>PowerPoint Presentation</vt:lpstr>
      <vt:lpstr>PowerPoint Presentation</vt:lpstr>
      <vt:lpstr>PowerPoint Presentation</vt:lpstr>
    </vt:vector>
  </TitlesOfParts>
  <Company>Nebraska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EDN &amp; PRT Data</dc:title>
  <dc:creator>Johnson, Cole</dc:creator>
  <cp:lastModifiedBy>Johnson, Cole</cp:lastModifiedBy>
  <cp:revision>10</cp:revision>
  <dcterms:created xsi:type="dcterms:W3CDTF">2019-06-14T19:33:35Z</dcterms:created>
  <dcterms:modified xsi:type="dcterms:W3CDTF">2019-06-18T12:57:36Z</dcterms:modified>
</cp:coreProperties>
</file>