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8" r:id="rId2"/>
  </p:sldMasterIdLst>
  <p:notesMasterIdLst>
    <p:notesMasterId r:id="rId8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9"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Lst>
  <p:sldSz cx="12192000" cy="6858000"/>
  <p:notesSz cx="6858000" cy="9144000"/>
  <p:embeddedFontLst>
    <p:embeddedFont>
      <p:font typeface="Cambria" panose="02040503050406030204" pitchFamily="18" charset="0"/>
      <p:regular r:id="rId90"/>
      <p:bold r:id="rId91"/>
      <p:italic r:id="rId92"/>
      <p:boldItalic r:id="rId93"/>
    </p:embeddedFont>
    <p:embeddedFont>
      <p:font typeface="Century Gothic" panose="020B0502020202020204" pitchFamily="34" charset="0"/>
      <p:regular r:id="rId94"/>
      <p:bold r:id="rId95"/>
      <p:italic r:id="rId96"/>
      <p:boldItalic r:id="rId97"/>
    </p:embeddedFont>
    <p:embeddedFont>
      <p:font typeface="Inter Medium" panose="020B0604020202020204" charset="0"/>
      <p:regular r:id="rId98"/>
      <p:bold r:id="rId99"/>
      <p:italic r:id="rId100"/>
      <p:boldItalic r:id="rId101"/>
    </p:embeddedFont>
    <p:embeddedFont>
      <p:font typeface="Open Sans" panose="020B0606030504020204" pitchFamily="34" charset="0"/>
      <p:regular r:id="rId102"/>
      <p:bold r:id="rId103"/>
      <p:italic r:id="rId104"/>
      <p:boldItalic r:id="rId10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8" roundtripDataSignature="AMtx7mhD0b1qwtybKWJK15EckE8QHojXB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notesMaster" Target="notesMasters/notesMaster1.xml"/><Relationship Id="rId112"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font" Target="fonts/font13.fntdata"/><Relationship Id="rId5" Type="http://schemas.openxmlformats.org/officeDocument/2006/relationships/slide" Target="slides/slide3.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font" Target="fonts/font14.fntdata"/><Relationship Id="rId108" Type="http://customschemas.google.com/relationships/presentationmetadata" Target="meta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font" Target="fonts/font5.fntdata"/><Relationship Id="rId99" Type="http://schemas.openxmlformats.org/officeDocument/2006/relationships/font" Target="fonts/font10.fntdata"/><Relationship Id="rId101"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8.fntdata"/><Relationship Id="rId104" Type="http://schemas.openxmlformats.org/officeDocument/2006/relationships/font" Target="fonts/font15.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font" Target="fonts/font11.fntdata"/><Relationship Id="rId105" Type="http://schemas.openxmlformats.org/officeDocument/2006/relationships/font" Target="fonts/font16.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4.fntdata"/><Relationship Id="rId98" Type="http://schemas.openxmlformats.org/officeDocument/2006/relationships/font" Target="fonts/font9.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nebraskarbeihelpdesk@gmail.co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CL</a:t>
            </a:r>
            <a:endParaRPr/>
          </a:p>
        </p:txBody>
      </p:sp>
      <p:sp>
        <p:nvSpPr>
          <p:cNvPr id="408" name="Google Shape;40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h6c9375fa1795aeb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h6c9375fa1795aeb9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 </a:t>
            </a:r>
            <a:endParaRPr/>
          </a:p>
        </p:txBody>
      </p:sp>
      <p:sp>
        <p:nvSpPr>
          <p:cNvPr id="418" name="Google Shape;418;h6c9375fa1795aeb9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h6c9375fa1795aeb9_0_2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Very brief overview for the families in the audience that may not know about RBEI. </a:t>
            </a:r>
            <a:endParaRPr/>
          </a:p>
        </p:txBody>
      </p:sp>
      <p:sp>
        <p:nvSpPr>
          <p:cNvPr id="425" name="Google Shape;425;h6c9375fa1795aeb9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h6c9375fa1795aeb9_0_4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en-US"/>
              <a:t>Sheila</a:t>
            </a:r>
            <a:endParaRPr/>
          </a:p>
          <a:p>
            <a:pPr marL="457200" lvl="0" indent="0" algn="l" rtl="0">
              <a:lnSpc>
                <a:spcPct val="100000"/>
              </a:lnSpc>
              <a:spcBef>
                <a:spcPts val="0"/>
              </a:spcBef>
              <a:spcAft>
                <a:spcPts val="0"/>
              </a:spcAft>
              <a:buNone/>
            </a:pPr>
            <a:r>
              <a:rPr lang="en-US"/>
              <a:t>1 Building relationships</a:t>
            </a:r>
            <a:endParaRPr/>
          </a:p>
          <a:p>
            <a:pPr marL="457200" lvl="0" indent="0" algn="l" rtl="0">
              <a:lnSpc>
                <a:spcPct val="100000"/>
              </a:lnSpc>
              <a:spcBef>
                <a:spcPts val="0"/>
              </a:spcBef>
              <a:spcAft>
                <a:spcPts val="0"/>
              </a:spcAft>
              <a:buNone/>
            </a:pPr>
            <a:r>
              <a:rPr lang="en-US"/>
              <a:t>2. To get a rich description of how the child and family function in daily routines</a:t>
            </a:r>
            <a:endParaRPr/>
          </a:p>
          <a:p>
            <a:pPr marL="457200" lvl="0" indent="0" algn="l" rtl="0">
              <a:lnSpc>
                <a:spcPct val="100000"/>
              </a:lnSpc>
              <a:spcBef>
                <a:spcPts val="0"/>
              </a:spcBef>
              <a:spcAft>
                <a:spcPts val="0"/>
              </a:spcAft>
              <a:buNone/>
            </a:pPr>
            <a:r>
              <a:rPr lang="en-US"/>
              <a:t>3. to identify outcomes that the family would like help with</a:t>
            </a:r>
            <a:endParaRPr/>
          </a:p>
          <a:p>
            <a:pPr marL="457200" lvl="0" indent="0" algn="l" rtl="0">
              <a:lnSpc>
                <a:spcPct val="100000"/>
              </a:lnSpc>
              <a:spcBef>
                <a:spcPts val="0"/>
              </a:spcBef>
              <a:spcAft>
                <a:spcPts val="0"/>
              </a:spcAft>
              <a:buNone/>
            </a:pPr>
            <a:endParaRPr/>
          </a:p>
        </p:txBody>
      </p:sp>
      <p:sp>
        <p:nvSpPr>
          <p:cNvPr id="437" name="Google Shape;437;h6c9375fa1795aeb9_0_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h6c9375fa1795aeb9_0_6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Highlight family perceived needs. The family outcomes address family needs that will allow them to be in a better position to meet the needs of their child.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refer to our mission statement:</a:t>
            </a:r>
            <a:endParaRPr sz="3600" i="1">
              <a:solidFill>
                <a:srgbClr val="1F1646"/>
              </a:solidFill>
              <a:latin typeface="Arial"/>
              <a:ea typeface="Arial"/>
              <a:cs typeface="Arial"/>
              <a:sym typeface="Arial"/>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400" i="1">
                <a:solidFill>
                  <a:srgbClr val="1F1646"/>
                </a:solidFill>
                <a:latin typeface="Arial"/>
                <a:ea typeface="Arial"/>
                <a:cs typeface="Arial"/>
                <a:sym typeface="Arial"/>
              </a:rPr>
              <a:t>We’re always going to work with families to build their capacity to meet their own child’s needs and support their child’s learning, so we don’t need to write a goal for them to “have strategies” to help develop a skill.</a:t>
            </a:r>
            <a:endParaRPr sz="1400" i="1">
              <a:solidFill>
                <a:srgbClr val="1F1646"/>
              </a:solidFill>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444" name="Google Shape;444;h6c9375fa1795aeb9_0_6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h6c9375fa1795aeb9_0_8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171717"/>
                </a:solidFill>
                <a:highlight>
                  <a:srgbClr val="FFFFFF"/>
                </a:highlight>
                <a:latin typeface="Open Sans"/>
                <a:ea typeface="Open Sans"/>
                <a:cs typeface="Open Sans"/>
                <a:sym typeface="Open Sans"/>
              </a:rPr>
              <a:t>Sheila:</a:t>
            </a:r>
            <a:endParaRPr>
              <a:solidFill>
                <a:srgbClr val="171717"/>
              </a:solidFill>
              <a:highlight>
                <a:srgbClr val="FFFFFF"/>
              </a:highlight>
              <a:latin typeface="Open Sans"/>
              <a:ea typeface="Open Sans"/>
              <a:cs typeface="Open Sans"/>
              <a:sym typeface="Open Sans"/>
            </a:endParaRPr>
          </a:p>
          <a:p>
            <a:pPr marL="0" lvl="0" indent="0" algn="l" rtl="0">
              <a:lnSpc>
                <a:spcPct val="100000"/>
              </a:lnSpc>
              <a:spcBef>
                <a:spcPts val="0"/>
              </a:spcBef>
              <a:spcAft>
                <a:spcPts val="0"/>
              </a:spcAft>
              <a:buSzPts val="1400"/>
              <a:buNone/>
            </a:pPr>
            <a:r>
              <a:rPr lang="en-US">
                <a:solidFill>
                  <a:srgbClr val="171717"/>
                </a:solidFill>
                <a:highlight>
                  <a:srgbClr val="FFFFFF"/>
                </a:highlight>
                <a:latin typeface="Open Sans"/>
                <a:ea typeface="Open Sans"/>
                <a:cs typeface="Open Sans"/>
                <a:sym typeface="Open Sans"/>
              </a:rPr>
              <a:t>The Approach is a child and parent-focused intervention focused on improving child outcomes. Key components include: 1) strengthening relationships between parent and child, and parent and professional; and 2) building parent competencies for enhancing parent-child interactions.</a:t>
            </a:r>
            <a:endParaRPr/>
          </a:p>
        </p:txBody>
      </p:sp>
      <p:sp>
        <p:nvSpPr>
          <p:cNvPr id="453" name="Google Shape;453;h6c9375fa1795aeb9_0_8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837be7393d_1_2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g3837be7393d_1_22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p:txBody>
      </p:sp>
      <p:sp>
        <p:nvSpPr>
          <p:cNvPr id="461" name="Google Shape;461;g3837be7393d_1_228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h7c92240cb61b426b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h7c92240cb61b426b_0_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h7c92240cb61b426b_0_1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Highlight the change in our structure. Sue and Janice have backed down their support to the state coach level.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List the 4 RBEI State Coordinators and what our roles are:</a:t>
            </a:r>
            <a:endParaRPr/>
          </a:p>
          <a:p>
            <a:pPr marL="0" lvl="0" indent="0" algn="l" rtl="0">
              <a:lnSpc>
                <a:spcPct val="100000"/>
              </a:lnSpc>
              <a:spcBef>
                <a:spcPts val="0"/>
              </a:spcBef>
              <a:spcAft>
                <a:spcPts val="0"/>
              </a:spcAft>
              <a:buSzPts val="1400"/>
              <a:buNone/>
            </a:pPr>
            <a:r>
              <a:rPr lang="en-US"/>
              <a:t>Tina - Lead Coordinator and GR Facilitator</a:t>
            </a:r>
            <a:endParaRPr/>
          </a:p>
          <a:p>
            <a:pPr marL="0" lvl="0" indent="0" algn="l" rtl="0">
              <a:lnSpc>
                <a:spcPct val="100000"/>
              </a:lnSpc>
              <a:spcBef>
                <a:spcPts val="0"/>
              </a:spcBef>
              <a:spcAft>
                <a:spcPts val="0"/>
              </a:spcAft>
              <a:buSzPts val="1400"/>
              <a:buNone/>
            </a:pPr>
            <a:r>
              <a:rPr lang="en-US"/>
              <a:t>Ann - RBI Facilitator</a:t>
            </a:r>
            <a:endParaRPr/>
          </a:p>
          <a:p>
            <a:pPr marL="0" lvl="0" indent="0" algn="l" rtl="0">
              <a:lnSpc>
                <a:spcPct val="100000"/>
              </a:lnSpc>
              <a:spcBef>
                <a:spcPts val="0"/>
              </a:spcBef>
              <a:spcAft>
                <a:spcPts val="0"/>
              </a:spcAft>
              <a:buSzPts val="1400"/>
              <a:buNone/>
            </a:pPr>
            <a:r>
              <a:rPr lang="en-US"/>
              <a:t>Andrea - Coach Training Facilitator</a:t>
            </a:r>
            <a:endParaRPr/>
          </a:p>
          <a:p>
            <a:pPr marL="0" lvl="0" indent="0" algn="l" rtl="0">
              <a:lnSpc>
                <a:spcPct val="100000"/>
              </a:lnSpc>
              <a:spcBef>
                <a:spcPts val="0"/>
              </a:spcBef>
              <a:spcAft>
                <a:spcPts val="0"/>
              </a:spcAft>
              <a:buSzPts val="1400"/>
              <a:buNone/>
            </a:pPr>
            <a:r>
              <a:rPr lang="en-US"/>
              <a:t>Sheila - Outcomes Quality Facilitator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477" name="Google Shape;47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h512697344971455c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h512697344971455c_0_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Sheila</a:t>
            </a:r>
            <a:endParaRPr/>
          </a:p>
          <a:p>
            <a:pPr marL="0" lvl="0" indent="0" algn="l" rtl="0">
              <a:spcBef>
                <a:spcPts val="0"/>
              </a:spcBef>
              <a:spcAft>
                <a:spcPts val="0"/>
              </a:spcAft>
              <a:buNone/>
            </a:pPr>
            <a:r>
              <a:rPr lang="en-US"/>
              <a:t>Highlight the General Technical Assistance email - </a:t>
            </a:r>
            <a:r>
              <a:rPr lang="en-US" u="sng">
                <a:solidFill>
                  <a:schemeClr val="hlink"/>
                </a:solidFill>
                <a:hlinkClick r:id="rId3"/>
              </a:rPr>
              <a:t>nebraskarbeihelpdesk@gmail.com</a:t>
            </a:r>
            <a:r>
              <a:rPr lang="en-US"/>
              <a:t> as an easy way to reach out if they have a question that they are not sure where to direct it.</a:t>
            </a:r>
            <a:endParaRPr/>
          </a:p>
          <a:p>
            <a:pPr marL="0" lvl="0" indent="0" algn="l" rtl="0">
              <a:spcBef>
                <a:spcPts val="0"/>
              </a:spcBef>
              <a:spcAft>
                <a:spcPts val="0"/>
              </a:spcAft>
              <a:buNone/>
            </a:pPr>
            <a:endParaRPr/>
          </a:p>
          <a:p>
            <a:pPr marL="0" lvl="0" indent="0" algn="l" rtl="0">
              <a:spcBef>
                <a:spcPts val="0"/>
              </a:spcBef>
              <a:spcAft>
                <a:spcPts val="0"/>
              </a:spcAft>
              <a:buNone/>
            </a:pPr>
            <a:r>
              <a:rPr lang="en-US"/>
              <a:t>27 Planning Region Teams Some Rural Some Urban Some multi-district some single district</a:t>
            </a:r>
            <a:endParaRPr/>
          </a:p>
          <a:p>
            <a:pPr marL="0" lvl="0" indent="0" algn="l" rtl="0">
              <a:spcBef>
                <a:spcPts val="0"/>
              </a:spcBef>
              <a:spcAft>
                <a:spcPts val="0"/>
              </a:spcAft>
              <a:buNone/>
            </a:pPr>
            <a:endParaRPr/>
          </a:p>
        </p:txBody>
      </p:sp>
      <p:sp>
        <p:nvSpPr>
          <p:cNvPr id="499" name="Google Shape;499;h512697344971455c_0_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h7c92240cb61b426b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h7c92240cb61b426b_0_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6" name="Google Shape;506;h7c92240cb61b426b_0_2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h7c92240cb61b426b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h7c92240cb61b426b_0_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Ann</a:t>
            </a:r>
            <a:endParaRPr/>
          </a:p>
          <a:p>
            <a:pPr marL="0" lvl="0" indent="0" algn="l" rtl="0">
              <a:spcBef>
                <a:spcPts val="0"/>
              </a:spcBef>
              <a:spcAft>
                <a:spcPts val="0"/>
              </a:spcAft>
              <a:buNone/>
            </a:pPr>
            <a:r>
              <a:rPr lang="en-US"/>
              <a:t>-All 3 strategies have been trained throughout the state</a:t>
            </a:r>
            <a:endParaRPr/>
          </a:p>
          <a:p>
            <a:pPr marL="0" lvl="0" indent="0" algn="l" rtl="0">
              <a:spcBef>
                <a:spcPts val="0"/>
              </a:spcBef>
              <a:spcAft>
                <a:spcPts val="0"/>
              </a:spcAft>
              <a:buNone/>
            </a:pPr>
            <a:r>
              <a:rPr lang="en-US"/>
              <a:t>-Systematized training schedule blend of in person and zoom and around the state</a:t>
            </a:r>
            <a:endParaRPr/>
          </a:p>
          <a:p>
            <a:pPr marL="0" lvl="0" indent="0" algn="l" rtl="0">
              <a:spcBef>
                <a:spcPts val="0"/>
              </a:spcBef>
              <a:spcAft>
                <a:spcPts val="0"/>
              </a:spcAft>
              <a:buNone/>
            </a:pPr>
            <a:r>
              <a:rPr lang="en-US"/>
              <a:t>-Sustainable annual training plan</a:t>
            </a:r>
            <a:endParaRPr/>
          </a:p>
          <a:p>
            <a:pPr marL="0" lvl="0" indent="0" algn="l" rtl="0">
              <a:spcBef>
                <a:spcPts val="0"/>
              </a:spcBef>
              <a:spcAft>
                <a:spcPts val="0"/>
              </a:spcAft>
              <a:buClr>
                <a:schemeClr val="dk1"/>
              </a:buClr>
              <a:buSzPts val="1400"/>
              <a:buFont typeface="Arial"/>
              <a:buNone/>
            </a:pPr>
            <a:endParaRPr/>
          </a:p>
        </p:txBody>
      </p:sp>
      <p:sp>
        <p:nvSpPr>
          <p:cNvPr id="513" name="Google Shape;513;h7c92240cb61b426b_0_3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h7c92240cb61b426b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h7c92240cb61b426b_0_2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Ann</a:t>
            </a:r>
            <a:endParaRPr/>
          </a:p>
          <a:p>
            <a:pPr marL="0" lvl="0" indent="0" algn="l" rtl="0">
              <a:spcBef>
                <a:spcPts val="0"/>
              </a:spcBef>
              <a:spcAft>
                <a:spcPts val="0"/>
              </a:spcAft>
              <a:buNone/>
            </a:pPr>
            <a:r>
              <a:rPr lang="en-US"/>
              <a:t>Collaboration with RBEI TA, ASD Network, and ATP - purpose was so that when those groups are talking about their evidence-based practices - it aligns with our strategies (RBI, GR, outcomes).</a:t>
            </a:r>
            <a:endParaRPr/>
          </a:p>
        </p:txBody>
      </p:sp>
      <p:sp>
        <p:nvSpPr>
          <p:cNvPr id="529" name="Google Shape;529;h7c92240cb61b426b_0_26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h3e6daa628e1187e1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h3e6daa628e1187e1_4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Ann Webinar on the website.</a:t>
            </a:r>
            <a:endParaRPr/>
          </a:p>
          <a:p>
            <a:pPr marL="0" lvl="0" indent="0" algn="l" rtl="0">
              <a:spcBef>
                <a:spcPts val="0"/>
              </a:spcBef>
              <a:spcAft>
                <a:spcPts val="0"/>
              </a:spcAft>
              <a:buNone/>
            </a:pPr>
            <a:endParaRPr/>
          </a:p>
          <a:p>
            <a:pPr marL="0" lvl="0" indent="0" algn="l" rtl="0">
              <a:spcBef>
                <a:spcPts val="0"/>
              </a:spcBef>
              <a:spcAft>
                <a:spcPts val="0"/>
              </a:spcAft>
              <a:buNone/>
            </a:pPr>
            <a:r>
              <a:rPr lang="en-US"/>
              <a:t>Transition to Lisa for next slide.</a:t>
            </a:r>
            <a:endParaRPr/>
          </a:p>
        </p:txBody>
      </p:sp>
      <p:sp>
        <p:nvSpPr>
          <p:cNvPr id="554" name="Google Shape;554;h3e6daa628e1187e1_4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h6c9375fa1795aeb9_0_10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h6c9375fa1795aeb9_0_10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Lisa</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64" name="Google Shape;564;h6c9375fa1795aeb9_0_10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
        <p:nvSpPr>
          <p:cNvPr id="565" name="Google Shape;565;h6c9375fa1795aeb9_0_1011: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10/9/2026</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h65e7eac2b7deb0a1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h65e7eac2b7deb0a1_0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Remind the audience what RBEI stands for; brief description of what a checklist might be used for (RBI, GR HV) and how its different from enhanced coaching (i.e. telling what is right and wrong vs driven by the request or PD needs of the provider/SC and starting with strengths, prompting reflection, sharing information; and collaborating about next steps.  </a:t>
            </a:r>
            <a:endParaRPr/>
          </a:p>
        </p:txBody>
      </p:sp>
      <p:sp>
        <p:nvSpPr>
          <p:cNvPr id="574" name="Google Shape;574;h65e7eac2b7deb0a1_0_1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hb12d0c3a16dcc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hb12d0c3a16dcc86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hb12d0c3a16dcc86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h6c9375fa1795aeb9_0_14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h6c9375fa1795aeb9_0_14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h6c9375fa1795aeb9_0_15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8" name="Google Shape;598;h6c9375fa1795aeb9_0_15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h6c9375fa1795aeb9_0_17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h6c9375fa1795aeb9_0_17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h6c9375fa1795aeb9_0_17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
        <p:nvSpPr>
          <p:cNvPr id="607" name="Google Shape;607;h6c9375fa1795aeb9_0_1785: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10/9/2026</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h112ce6c21d2321a4_9_18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4" name="Google Shape;614;h112ce6c21d2321a4_9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h112ce6c21d2321a4_9_1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h112ce6c21d2321a4_9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h112ce6c21d2321a4_9_1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h112ce6c21d2321a4_9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h112ce6c21d2321a4_7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h112ce6c21d2321a4_7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h112ce6c21d2321a4_7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h689e6f1e854cbfa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h689e6f1e854cbfa5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h689e6f1e854cbfa5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h112ce6c21d2321a4_9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h112ce6c21d2321a4_9_2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2" name="Google Shape;652;h112ce6c21d2321a4_9_20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
        <p:nvSpPr>
          <p:cNvPr id="653" name="Google Shape;653;h112ce6c21d2321a4_9_200: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10/9/2026</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h112ce6c21d2321a4_9_2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0" name="Google Shape;660;h112ce6c21d2321a4_9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h112ce6c21d2321a4_9_2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7" name="Google Shape;667;h112ce6c21d2321a4_9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h112ce6c21d2321a4_7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h112ce6c21d2321a4_7_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5" name="Google Shape;675;h112ce6c21d2321a4_7_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h112ce6c21d2321a4_9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h112ce6c21d2321a4_9_2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3" name="Google Shape;683;h112ce6c21d2321a4_9_25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
        <p:nvSpPr>
          <p:cNvPr id="684" name="Google Shape;684;h112ce6c21d2321a4_9_259: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10/9/2026</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h112ce6c21d2321a4_9_2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1" name="Google Shape;691;h112ce6c21d2321a4_9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h112ce6c21d2321a4_9_2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7" name="Google Shape;697;h112ce6c21d2321a4_9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h112ce6c21d2321a4_7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h112ce6c21d2321a4_7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6" name="Google Shape;706;h112ce6c21d2321a4_7_1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h112ce6c21d2321a4_9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h112ce6c21d2321a4_9_2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h112ce6c21d2321a4_9_27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
        <p:nvSpPr>
          <p:cNvPr id="715" name="Google Shape;715;h112ce6c21d2321a4_9_279: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10/9/2026</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h112ce6c21d2321a4_9_2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2" name="Google Shape;722;h112ce6c21d2321a4_9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h112ce6c21d2321a4_9_2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9" name="Google Shape;729;h112ce6c21d2321a4_9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h112ce6c21d2321a4_9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6" name="Google Shape;736;h112ce6c21d2321a4_9_2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7" name="Google Shape;737;h112ce6c21d2321a4_9_2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
        <p:nvSpPr>
          <p:cNvPr id="738" name="Google Shape;738;h112ce6c21d2321a4_9_299: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10/9/2026</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h112ce6c21d2321a4_9_3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5" name="Google Shape;745;h112ce6c21d2321a4_9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h7c92240cb61b426b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h7c92240cb61b426b_0_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Lisa transition to Ann</a:t>
            </a:r>
            <a:endParaRPr/>
          </a:p>
        </p:txBody>
      </p:sp>
      <p:sp>
        <p:nvSpPr>
          <p:cNvPr id="760" name="Google Shape;760;h7c92240cb61b426b_0_3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h4f2498e199fd294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h4f2498e199fd294e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lnSpc>
                <a:spcPct val="142857"/>
              </a:lnSpc>
              <a:spcBef>
                <a:spcPts val="1100"/>
              </a:spcBef>
              <a:spcAft>
                <a:spcPts val="0"/>
              </a:spcAft>
              <a:buClr>
                <a:schemeClr val="dk1"/>
              </a:buClr>
              <a:buSzPts val="1100"/>
              <a:buFont typeface="Arial"/>
              <a:buNone/>
            </a:pPr>
            <a:r>
              <a:rPr lang="en-US" sz="1050">
                <a:latin typeface="Arial"/>
                <a:ea typeface="Arial"/>
                <a:cs typeface="Arial"/>
                <a:sym typeface="Arial"/>
              </a:rPr>
              <a:t>Ann - Make connection to the upcoming videos.</a:t>
            </a:r>
            <a:endParaRPr sz="105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a:latin typeface="Arial"/>
                <a:ea typeface="Arial"/>
                <a:cs typeface="Arial"/>
                <a:sym typeface="Arial"/>
              </a:rPr>
              <a:t>This visual really helps us see the bigger picture of the Enhanced Coaching Process. We know that the idea of a fidelity check can sometimes feel a little intimidating. But when we shift our thinking and see the fidelity checklist as a way to gather information that supports continuous improvement, it takes on a very different purpose.</a:t>
            </a:r>
            <a:endParaRPr sz="105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a:latin typeface="Arial"/>
                <a:ea typeface="Arial"/>
                <a:cs typeface="Arial"/>
                <a:sym typeface="Arial"/>
              </a:rPr>
              <a:t>What I really want to highlight here is the </a:t>
            </a:r>
            <a:r>
              <a:rPr lang="en-US" sz="1050" b="1">
                <a:latin typeface="Arial"/>
                <a:ea typeface="Arial"/>
                <a:cs typeface="Arial"/>
                <a:sym typeface="Arial"/>
              </a:rPr>
              <a:t>parallel process</a:t>
            </a:r>
            <a:r>
              <a:rPr lang="en-US" sz="1050">
                <a:latin typeface="Arial"/>
                <a:ea typeface="Arial"/>
                <a:cs typeface="Arial"/>
                <a:sym typeface="Arial"/>
              </a:rPr>
              <a:t> happening across each level. At every level, we’re using reflective, capacity-building practices grounded in evidence. Coaches use those practices with providers, providers use them with families, and ultimately, families use those same kinds of reflective practices as they support their children.</a:t>
            </a:r>
            <a:endParaRPr sz="1050">
              <a:latin typeface="Arial"/>
              <a:ea typeface="Arial"/>
              <a:cs typeface="Arial"/>
              <a:sym typeface="Arial"/>
            </a:endParaRPr>
          </a:p>
          <a:p>
            <a:pPr marL="0" lvl="0" indent="0" algn="l" rtl="0">
              <a:lnSpc>
                <a:spcPct val="142857"/>
              </a:lnSpc>
              <a:spcBef>
                <a:spcPts val="1100"/>
              </a:spcBef>
              <a:spcAft>
                <a:spcPts val="0"/>
              </a:spcAft>
              <a:buClr>
                <a:schemeClr val="dk1"/>
              </a:buClr>
              <a:buSzPts val="1100"/>
              <a:buFont typeface="Arial"/>
              <a:buNone/>
            </a:pPr>
            <a:r>
              <a:rPr lang="en-US" sz="1050">
                <a:latin typeface="Arial"/>
                <a:ea typeface="Arial"/>
                <a:cs typeface="Arial"/>
                <a:sym typeface="Arial"/>
              </a:rPr>
              <a:t>That’s where the impact really comes together. Our goal isn’t simply fidelity. Our goal is to build competence and confidence throughout the entire system, so that families feel more confident and capable in supporting their children’s learning and development.</a:t>
            </a:r>
            <a:endParaRPr sz="1050">
              <a:latin typeface="Arial"/>
              <a:ea typeface="Arial"/>
              <a:cs typeface="Arial"/>
              <a:sym typeface="Arial"/>
            </a:endParaRPr>
          </a:p>
          <a:p>
            <a:pPr marL="0" lvl="0" indent="0" algn="l" rtl="0">
              <a:spcBef>
                <a:spcPts val="1100"/>
              </a:spcBef>
              <a:spcAft>
                <a:spcPts val="0"/>
              </a:spcAft>
              <a:buNone/>
            </a:pPr>
            <a:endParaRPr/>
          </a:p>
        </p:txBody>
      </p:sp>
      <p:sp>
        <p:nvSpPr>
          <p:cNvPr id="767" name="Google Shape;767;h4f2498e199fd294e_1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h7fb570e0f3523886_1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h7fb570e0f3523886_1_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Reflect:</a:t>
            </a:r>
            <a:endParaRPr/>
          </a:p>
          <a:p>
            <a:pPr marL="0" lvl="0" indent="0" algn="l" rtl="0">
              <a:spcBef>
                <a:spcPts val="0"/>
              </a:spcBef>
              <a:spcAft>
                <a:spcPts val="0"/>
              </a:spcAft>
              <a:buNone/>
            </a:pPr>
            <a:r>
              <a:rPr lang="en-US"/>
              <a:t>How did this differ from other experiences with feedback</a:t>
            </a:r>
            <a:endParaRPr/>
          </a:p>
          <a:p>
            <a:pPr marL="0" lvl="0" indent="0" algn="l" rtl="0">
              <a:spcBef>
                <a:spcPts val="0"/>
              </a:spcBef>
              <a:spcAft>
                <a:spcPts val="0"/>
              </a:spcAft>
              <a:buNone/>
            </a:pPr>
            <a:r>
              <a:rPr lang="en-US"/>
              <a:t>What impact do you see coaching having on you and your team.</a:t>
            </a:r>
            <a:endParaRPr/>
          </a:p>
          <a:p>
            <a:pPr marL="0" lvl="0" indent="0" algn="l" rtl="0">
              <a:spcBef>
                <a:spcPts val="0"/>
              </a:spcBef>
              <a:spcAft>
                <a:spcPts val="0"/>
              </a:spcAft>
              <a:buNone/>
            </a:pPr>
            <a:r>
              <a:rPr lang="en-US"/>
              <a:t>What impact has enhanced coaching had on the families you serve?</a:t>
            </a:r>
            <a:endParaRPr/>
          </a:p>
        </p:txBody>
      </p:sp>
      <p:sp>
        <p:nvSpPr>
          <p:cNvPr id="773" name="Google Shape;773;h7fb570e0f3523886_1_8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h7fb570e0f3523886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h7fb570e0f3523886_1_9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Ann 1:02</a:t>
            </a:r>
            <a:endParaRPr/>
          </a:p>
          <a:p>
            <a:pPr marL="0" lvl="0" indent="0" algn="l" rtl="0">
              <a:spcBef>
                <a:spcPts val="0"/>
              </a:spcBef>
              <a:spcAft>
                <a:spcPts val="0"/>
              </a:spcAft>
              <a:buNone/>
            </a:pPr>
            <a:endParaRPr/>
          </a:p>
        </p:txBody>
      </p:sp>
      <p:sp>
        <p:nvSpPr>
          <p:cNvPr id="780" name="Google Shape;780;h7fb570e0f3523886_1_9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h7fb570e0f3523886_1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h7fb570e0f3523886_1_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Ann</a:t>
            </a:r>
            <a:endParaRPr/>
          </a:p>
        </p:txBody>
      </p:sp>
      <p:sp>
        <p:nvSpPr>
          <p:cNvPr id="787" name="Google Shape;787;h7fb570e0f3523886_1_7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h689e6f1e854cbfa5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h689e6f1e854cbfa5_0_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Highlight the registration for RBEI Coach Training - due November 15th.</a:t>
            </a:r>
            <a:endParaRPr/>
          </a:p>
        </p:txBody>
      </p:sp>
      <p:sp>
        <p:nvSpPr>
          <p:cNvPr id="794" name="Google Shape;794;h689e6f1e854cbfa5_0_2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Say the words Individual Family Services Plan</a:t>
            </a:r>
            <a:endParaRPr/>
          </a:p>
        </p:txBody>
      </p:sp>
      <p:sp>
        <p:nvSpPr>
          <p:cNvPr id="802" name="Google Shape;80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389a5a3be50_2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g389a5a3be50_2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What was exciting to see was an overall increase in total number of outcomes across all Pilot regions. Like we say at the end of the RBI while making the priority list and everyone hears in the RBI training, research shows that 6-12 outcome are some of the best plans. We are certainly making amazing gains towards that expectation. </a:t>
            </a:r>
            <a:endParaRPr/>
          </a:p>
          <a:p>
            <a:pPr marL="457200" lvl="0" indent="-317500" algn="l" rtl="0">
              <a:lnSpc>
                <a:spcPct val="100000"/>
              </a:lnSpc>
              <a:spcBef>
                <a:spcPts val="0"/>
              </a:spcBef>
              <a:spcAft>
                <a:spcPts val="0"/>
              </a:spcAft>
              <a:buSzPts val="1400"/>
              <a:buChar char="●"/>
            </a:pPr>
            <a:r>
              <a:rPr lang="en-US"/>
              <a:t>Add city area or cohorts slide</a:t>
            </a:r>
            <a:endParaRPr/>
          </a:p>
          <a:p>
            <a:pPr marL="0" lvl="0" indent="0" algn="l" rtl="0">
              <a:lnSpc>
                <a:spcPct val="100000"/>
              </a:lnSpc>
              <a:spcBef>
                <a:spcPts val="0"/>
              </a:spcBef>
              <a:spcAft>
                <a:spcPts val="0"/>
              </a:spcAft>
              <a:buSzPts val="1400"/>
              <a:buNone/>
            </a:pPr>
            <a:endParaRPr/>
          </a:p>
        </p:txBody>
      </p:sp>
      <p:sp>
        <p:nvSpPr>
          <p:cNvPr id="810" name="Google Shape;810;g389a5a3be50_2_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389a5a3be50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g389a5a3be50_2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Even though it is not required to have a Family Outcome on a plan, you can see that the averages are still showing that teams are listening the families and what they would like to work on that is beyond the identified child’s concern.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Overall, in this data set, outcomes had specific action steps that a parent was going to take with a specific due date.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For the ones that show a decrease it isn’t a negative, we want to see that there are Family outcomes getting on plans. There is no minimum or max number of Family outcomes. </a:t>
            </a:r>
            <a:endParaRPr/>
          </a:p>
        </p:txBody>
      </p:sp>
      <p:sp>
        <p:nvSpPr>
          <p:cNvPr id="817" name="Google Shape;817;g389a5a3be50_2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89a5a3be50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3" name="Google Shape;823;g389a5a3be50_1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Sheila</a:t>
            </a:r>
            <a:endParaRPr/>
          </a:p>
          <a:p>
            <a:pPr marL="0" lvl="0" indent="0" algn="l" rtl="0">
              <a:lnSpc>
                <a:spcPct val="100000"/>
              </a:lnSpc>
              <a:spcBef>
                <a:spcPts val="0"/>
              </a:spcBef>
              <a:spcAft>
                <a:spcPts val="0"/>
              </a:spcAft>
              <a:buSzPts val="1400"/>
              <a:buNone/>
            </a:pPr>
            <a:r>
              <a:rPr lang="en-US"/>
              <a:t>Look at these increases of child outcomes! This is something to celebrate. </a:t>
            </a:r>
            <a:endParaRPr/>
          </a:p>
        </p:txBody>
      </p:sp>
      <p:sp>
        <p:nvSpPr>
          <p:cNvPr id="824" name="Google Shape;824;g389a5a3be50_1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389a5a3be50_2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0" name="Google Shape;830;g389a5a3be50_2_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As we looked at the quality of outcomes we found these trends: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1. Thinking about how priorities become outcomes are key. From thinking about the next step in the child’s development to breaking down larger priorities indicated by a family (i.e., want the child to talk, want the child to play) have and can continue to be factors in building up total outcomes.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What is tricky about a family outcome, is that a Parent may have a priority that says “I would like ideas on how to get my child to talk” or “I need ideas for potty training”. Even though that may sound like a Family Outcome because it is a parent indicating something they want to do, it is directly related to a child skill.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There was a notable difference in how some child outcomes are being written —more specific routines and some with functional skills (i.e., use a word to get a toy they want so they can take turns with a sibling OR sits independently to play with a toy”). However, there was a trend of having multiple skills being listed, lengthy measurement, and nonfunctional child skills (i.e. “to be more independent”).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831" name="Google Shape;831;g389a5a3be50_2_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h689e6f1e854cbfa5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h689e6f1e854cbfa5_0_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9" name="Google Shape;839;h689e6f1e854cbfa5_0_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h671890866ac2471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h671890866ac2471_0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Sheila Where can we put in some questions from the audience.</a:t>
            </a:r>
            <a:endParaRPr/>
          </a:p>
        </p:txBody>
      </p:sp>
      <p:sp>
        <p:nvSpPr>
          <p:cNvPr id="848" name="Google Shape;848;h671890866ac2471_0_1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h671890866ac247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h671890866ac2471_0_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Question slide</a:t>
            </a:r>
            <a:endParaRPr/>
          </a:p>
          <a:p>
            <a:pPr marL="0" lvl="0" indent="0" algn="l" rtl="0">
              <a:spcBef>
                <a:spcPts val="0"/>
              </a:spcBef>
              <a:spcAft>
                <a:spcPts val="0"/>
              </a:spcAft>
              <a:buNone/>
            </a:pPr>
            <a:r>
              <a:rPr lang="en-US"/>
              <a:t>Thank you with Coordinators info to contact</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56" name="Google Shape;856;h671890866ac2471_0_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7" name="Google Shape;867;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3837be7393d_1_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Amy</a:t>
            </a:r>
            <a:endParaRPr/>
          </a:p>
        </p:txBody>
      </p:sp>
      <p:sp>
        <p:nvSpPr>
          <p:cNvPr id="873" name="Google Shape;873;g3837be7393d_1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3837be7393d_1_2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Amy</a:t>
            </a:r>
            <a:endParaRPr/>
          </a:p>
          <a:p>
            <a:pPr marL="0" lvl="0" indent="0" algn="l" rtl="0">
              <a:lnSpc>
                <a:spcPct val="100000"/>
              </a:lnSpc>
              <a:spcBef>
                <a:spcPts val="0"/>
              </a:spcBef>
              <a:spcAft>
                <a:spcPts val="0"/>
              </a:spcAft>
              <a:buSzPts val="1400"/>
              <a:buNone/>
            </a:pPr>
            <a:endParaRPr/>
          </a:p>
        </p:txBody>
      </p:sp>
      <p:sp>
        <p:nvSpPr>
          <p:cNvPr id="880" name="Google Shape;880;g3837be7393d_1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3837be7393d_1_4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Amy</a:t>
            </a:r>
            <a:endParaRPr/>
          </a:p>
          <a:p>
            <a:pPr marL="0" lvl="0" indent="0" algn="l" rtl="0">
              <a:lnSpc>
                <a:spcPct val="100000"/>
              </a:lnSpc>
              <a:spcBef>
                <a:spcPts val="0"/>
              </a:spcBef>
              <a:spcAft>
                <a:spcPts val="0"/>
              </a:spcAft>
              <a:buSzPts val="1400"/>
              <a:buNone/>
            </a:pPr>
            <a:endParaRPr/>
          </a:p>
        </p:txBody>
      </p:sp>
      <p:sp>
        <p:nvSpPr>
          <p:cNvPr id="887" name="Google Shape;887;g3837be7393d_1_4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3837be7393d_1_6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Amy</a:t>
            </a:r>
            <a:endParaRPr/>
          </a:p>
          <a:p>
            <a:pPr marL="0" lvl="0" indent="0" algn="l" rtl="0">
              <a:lnSpc>
                <a:spcPct val="100000"/>
              </a:lnSpc>
              <a:spcBef>
                <a:spcPts val="360"/>
              </a:spcBef>
              <a:spcAft>
                <a:spcPts val="0"/>
              </a:spcAft>
              <a:buSzPts val="1800"/>
              <a:buNone/>
            </a:pPr>
            <a:endParaRPr sz="1000">
              <a:latin typeface="Arial"/>
              <a:ea typeface="Arial"/>
              <a:cs typeface="Arial"/>
              <a:sym typeface="Arial"/>
            </a:endParaRPr>
          </a:p>
          <a:p>
            <a:pPr marL="0" lvl="0" indent="0" algn="l" rtl="0">
              <a:lnSpc>
                <a:spcPct val="100000"/>
              </a:lnSpc>
              <a:spcBef>
                <a:spcPts val="360"/>
              </a:spcBef>
              <a:spcAft>
                <a:spcPts val="0"/>
              </a:spcAft>
              <a:buSzPts val="1800"/>
              <a:buNone/>
            </a:pPr>
            <a:r>
              <a:rPr lang="en-US" sz="1000">
                <a:latin typeface="Arial"/>
                <a:ea typeface="Arial"/>
                <a:cs typeface="Arial"/>
                <a:sym typeface="Arial"/>
              </a:rPr>
              <a:t>Summary Statement 1:</a:t>
            </a:r>
            <a:endParaRPr sz="1000">
              <a:latin typeface="Arial"/>
              <a:ea typeface="Arial"/>
              <a:cs typeface="Arial"/>
              <a:sym typeface="Arial"/>
            </a:endParaRPr>
          </a:p>
          <a:p>
            <a:pPr marL="0" lvl="0" indent="0" algn="l" rtl="0">
              <a:lnSpc>
                <a:spcPct val="100000"/>
              </a:lnSpc>
              <a:spcBef>
                <a:spcPts val="360"/>
              </a:spcBef>
              <a:spcAft>
                <a:spcPts val="0"/>
              </a:spcAft>
              <a:buSzPts val="1800"/>
              <a:buNone/>
            </a:pPr>
            <a:r>
              <a:rPr lang="en-US" sz="1000">
                <a:latin typeface="Arial"/>
                <a:ea typeface="Arial"/>
                <a:cs typeface="Arial"/>
                <a:sym typeface="Arial"/>
              </a:rPr>
              <a:t>percent of infants and toddlers who substantially increased their rate of growth by the time they turned 3 years of age or exited the program.</a:t>
            </a:r>
            <a:endParaRPr sz="1000">
              <a:latin typeface="Arial"/>
              <a:ea typeface="Arial"/>
              <a:cs typeface="Arial"/>
              <a:sym typeface="Arial"/>
            </a:endParaRPr>
          </a:p>
          <a:p>
            <a:pPr marL="0" lvl="0" indent="0" algn="l" rtl="0">
              <a:lnSpc>
                <a:spcPct val="100000"/>
              </a:lnSpc>
              <a:spcBef>
                <a:spcPts val="360"/>
              </a:spcBef>
              <a:spcAft>
                <a:spcPts val="0"/>
              </a:spcAft>
              <a:buSzPts val="1800"/>
              <a:buNone/>
            </a:pPr>
            <a:endParaRPr sz="1000">
              <a:latin typeface="Arial"/>
              <a:ea typeface="Arial"/>
              <a:cs typeface="Arial"/>
              <a:sym typeface="Arial"/>
            </a:endParaRPr>
          </a:p>
          <a:p>
            <a:pPr marL="0" lvl="0" indent="0" algn="l" rtl="0">
              <a:lnSpc>
                <a:spcPct val="100000"/>
              </a:lnSpc>
              <a:spcBef>
                <a:spcPts val="360"/>
              </a:spcBef>
              <a:spcAft>
                <a:spcPts val="0"/>
              </a:spcAft>
              <a:buSzPts val="1800"/>
              <a:buNone/>
            </a:pPr>
            <a:r>
              <a:rPr lang="en-US" sz="1000">
                <a:latin typeface="Arial"/>
                <a:ea typeface="Arial"/>
                <a:cs typeface="Arial"/>
                <a:sym typeface="Arial"/>
              </a:rPr>
              <a:t>Summary Statement 2:</a:t>
            </a:r>
            <a:endParaRPr sz="1000">
              <a:latin typeface="Arial"/>
              <a:ea typeface="Arial"/>
              <a:cs typeface="Arial"/>
              <a:sym typeface="Arial"/>
            </a:endParaRPr>
          </a:p>
          <a:p>
            <a:pPr marL="0" lvl="0" indent="0" algn="l" rtl="0">
              <a:lnSpc>
                <a:spcPct val="100000"/>
              </a:lnSpc>
              <a:spcBef>
                <a:spcPts val="360"/>
              </a:spcBef>
              <a:spcAft>
                <a:spcPts val="0"/>
              </a:spcAft>
              <a:buClr>
                <a:schemeClr val="dk1"/>
              </a:buClr>
              <a:buSzPts val="1800"/>
              <a:buFont typeface="Arial"/>
              <a:buNone/>
            </a:pPr>
            <a:r>
              <a:rPr lang="en-US" sz="1000">
                <a:latin typeface="Arial"/>
                <a:ea typeface="Arial"/>
                <a:cs typeface="Arial"/>
                <a:sym typeface="Arial"/>
              </a:rPr>
              <a:t>percent of infants and toddlers who were functioning within age expectations by the time they turned 3 years of age or exited the program.</a:t>
            </a:r>
            <a:endParaRPr sz="1000"/>
          </a:p>
        </p:txBody>
      </p:sp>
      <p:sp>
        <p:nvSpPr>
          <p:cNvPr id="894" name="Google Shape;894;g3837be7393d_1_6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3837be7393d_1_8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Amy</a:t>
            </a:r>
            <a:endParaRPr/>
          </a:p>
          <a:p>
            <a:pPr marL="0" lvl="0" indent="0" algn="l" rtl="0">
              <a:lnSpc>
                <a:spcPct val="100000"/>
              </a:lnSpc>
              <a:spcBef>
                <a:spcPts val="0"/>
              </a:spcBef>
              <a:spcAft>
                <a:spcPts val="0"/>
              </a:spcAft>
              <a:buSzPts val="1400"/>
              <a:buNone/>
            </a:pPr>
            <a:endParaRPr/>
          </a:p>
        </p:txBody>
      </p:sp>
      <p:sp>
        <p:nvSpPr>
          <p:cNvPr id="901" name="Google Shape;901;g3837be7393d_1_8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3837be7393d_1_10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Amy</a:t>
            </a:r>
            <a:endParaRPr/>
          </a:p>
          <a:p>
            <a:pPr marL="0" lvl="0" indent="0" algn="l" rtl="0">
              <a:lnSpc>
                <a:spcPct val="100000"/>
              </a:lnSpc>
              <a:spcBef>
                <a:spcPts val="0"/>
              </a:spcBef>
              <a:spcAft>
                <a:spcPts val="0"/>
              </a:spcAft>
              <a:buSzPts val="1400"/>
              <a:buNone/>
            </a:pPr>
            <a:endParaRPr/>
          </a:p>
        </p:txBody>
      </p:sp>
      <p:sp>
        <p:nvSpPr>
          <p:cNvPr id="908" name="Google Shape;908;g3837be7393d_1_10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3837be7393d_1_12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Jess</a:t>
            </a:r>
            <a:endParaRPr/>
          </a:p>
        </p:txBody>
      </p:sp>
      <p:sp>
        <p:nvSpPr>
          <p:cNvPr id="915" name="Google Shape;915;g3837be7393d_1_1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3837be7393d_1_12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Jess</a:t>
            </a:r>
            <a:endParaRPr/>
          </a:p>
          <a:p>
            <a:pPr marL="0" lvl="0" indent="0" algn="l" rtl="0">
              <a:lnSpc>
                <a:spcPct val="100000"/>
              </a:lnSpc>
              <a:spcBef>
                <a:spcPts val="0"/>
              </a:spcBef>
              <a:spcAft>
                <a:spcPts val="0"/>
              </a:spcAft>
              <a:buSzPts val="1400"/>
              <a:buNone/>
            </a:pPr>
            <a:endParaRPr/>
          </a:p>
        </p:txBody>
      </p:sp>
      <p:sp>
        <p:nvSpPr>
          <p:cNvPr id="922" name="Google Shape;922;g3837be7393d_1_1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3837be7393d_1_18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9" name="Google Shape;929;g3837be7393d_1_18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Jess-</a:t>
            </a:r>
            <a:r>
              <a:rPr lang="en-US">
                <a:latin typeface="Century Gothic"/>
                <a:ea typeface="Century Gothic"/>
                <a:cs typeface="Century Gothic"/>
                <a:sym typeface="Century Gothic"/>
              </a:rPr>
              <a:t>Average response rate across the 56 states and territories reporting: 33.30%</a:t>
            </a:r>
            <a:endParaRPr sz="200"/>
          </a:p>
        </p:txBody>
      </p:sp>
      <p:sp>
        <p:nvSpPr>
          <p:cNvPr id="930" name="Google Shape;930;g3837be7393d_1_18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3837be7393d_1_20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6" name="Google Shape;936;g3837be7393d_1_20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Jess</a:t>
            </a:r>
            <a:endParaRPr/>
          </a:p>
          <a:p>
            <a:pPr marL="0" lvl="0" indent="0" algn="l" rtl="0">
              <a:lnSpc>
                <a:spcPct val="100000"/>
              </a:lnSpc>
              <a:spcBef>
                <a:spcPts val="0"/>
              </a:spcBef>
              <a:spcAft>
                <a:spcPts val="0"/>
              </a:spcAft>
              <a:buSzPts val="1400"/>
              <a:buNone/>
            </a:pPr>
            <a:endParaRPr/>
          </a:p>
        </p:txBody>
      </p:sp>
      <p:sp>
        <p:nvSpPr>
          <p:cNvPr id="937" name="Google Shape;937;g3837be7393d_1_20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g3837be7393d_1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r>
              <a:rPr lang="en-US"/>
              <a:t>Cole</a:t>
            </a:r>
            <a:endParaRPr/>
          </a:p>
        </p:txBody>
      </p:sp>
      <p:sp>
        <p:nvSpPr>
          <p:cNvPr id="943" name="Google Shape;943;g3837be7393d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g3837be7393d_1_1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0" name="Google Shape;950;g3837be7393d_1_12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Cole</a:t>
            </a:r>
            <a:endParaRPr/>
          </a:p>
        </p:txBody>
      </p:sp>
      <p:sp>
        <p:nvSpPr>
          <p:cNvPr id="951" name="Google Shape;951;g3837be7393d_1_128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h6eab5b70c2a2fe25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8" name="Google Shape;958;h6eab5b70c2a2fe2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3837be7393d_12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7" name="Google Shape;967;g3837be7393d_12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a:p>
            <a:pPr marL="0" lvl="0" indent="0" algn="l" rtl="0">
              <a:lnSpc>
                <a:spcPct val="100000"/>
              </a:lnSpc>
              <a:spcBef>
                <a:spcPts val="0"/>
              </a:spcBef>
              <a:spcAft>
                <a:spcPts val="0"/>
              </a:spcAft>
              <a:buSzPts val="1400"/>
              <a:buNone/>
            </a:pPr>
            <a:r>
              <a:rPr lang="en-US"/>
              <a:t>****Parent Questions*****</a:t>
            </a:r>
            <a:br>
              <a:rPr lang="en-US"/>
            </a:br>
            <a:r>
              <a:rPr lang="en-US"/>
              <a:t>H</a:t>
            </a:r>
            <a:r>
              <a:rPr lang="en-US">
                <a:latin typeface="Cambria"/>
                <a:ea typeface="Cambria"/>
                <a:cs typeface="Cambria"/>
                <a:sym typeface="Cambria"/>
              </a:rPr>
              <a:t>ow many services they receive on average monthly basis - do you feel it’s enough to help support your family and child; do you think your child is making progress?</a:t>
            </a:r>
            <a:endParaRPr>
              <a:latin typeface="Cambria"/>
              <a:ea typeface="Cambria"/>
              <a:cs typeface="Cambria"/>
              <a:sym typeface="Cambria"/>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100">
                <a:latin typeface="Arial"/>
                <a:ea typeface="Arial"/>
                <a:cs typeface="Arial"/>
                <a:sym typeface="Arial"/>
              </a:rPr>
              <a:t>Where does your child receive the majority of his/her IFSP services?  If at childcare, do you receive home visits too? How did the IFSP team decide where services will occur, i.e. who was involved in making the decision?  What was the reason for choosing the location where the services occur?</a:t>
            </a:r>
            <a:endParaRPr sz="1100">
              <a:latin typeface="Arial"/>
              <a:ea typeface="Arial"/>
              <a:cs typeface="Arial"/>
              <a:sym typeface="Arial"/>
            </a:endParaRPr>
          </a:p>
          <a:p>
            <a:pPr marL="0" lvl="0" indent="0" algn="l" rtl="0">
              <a:lnSpc>
                <a:spcPct val="115000"/>
              </a:lnSpc>
              <a:spcBef>
                <a:spcPts val="0"/>
              </a:spcBef>
              <a:spcAft>
                <a:spcPts val="1200"/>
              </a:spcAft>
              <a:buSzPts val="1400"/>
              <a:buNone/>
            </a:pPr>
            <a:br>
              <a:rPr lang="en-US" sz="1100">
                <a:latin typeface="Arial"/>
                <a:ea typeface="Arial"/>
                <a:cs typeface="Arial"/>
                <a:sym typeface="Arial"/>
              </a:rPr>
            </a:br>
            <a:r>
              <a:rPr lang="en-US" sz="1100">
                <a:latin typeface="Arial"/>
                <a:ea typeface="Arial"/>
                <a:cs typeface="Arial"/>
                <a:sym typeface="Arial"/>
              </a:rPr>
              <a:t>If most of your child’s IFSP services are at childcare, do you know when the service is happening and what IFSP outcome[s] was addressed? If yes, how is this communicated with you? If no, how do you learn what is happening at childcare?</a:t>
            </a:r>
            <a:endParaRPr sz="400"/>
          </a:p>
        </p:txBody>
      </p:sp>
      <p:sp>
        <p:nvSpPr>
          <p:cNvPr id="968" name="Google Shape;968;g3837be7393d_12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h6eab5b70c2a2fe25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5" name="Google Shape;975;h6eab5b70c2a2fe25_0_1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a:p>
            <a:pPr marL="0" lvl="0" indent="0" algn="l" rtl="0">
              <a:lnSpc>
                <a:spcPct val="100000"/>
              </a:lnSpc>
              <a:spcBef>
                <a:spcPts val="0"/>
              </a:spcBef>
              <a:spcAft>
                <a:spcPts val="0"/>
              </a:spcAft>
              <a:buSzPts val="1400"/>
              <a:buNone/>
            </a:pPr>
            <a:r>
              <a:rPr lang="en-US"/>
              <a:t>****Parent Questions*****</a:t>
            </a:r>
            <a:br>
              <a:rPr lang="en-US"/>
            </a:br>
            <a:r>
              <a:rPr lang="en-US"/>
              <a:t>H</a:t>
            </a:r>
            <a:r>
              <a:rPr lang="en-US">
                <a:latin typeface="Cambria"/>
                <a:ea typeface="Cambria"/>
                <a:cs typeface="Cambria"/>
                <a:sym typeface="Cambria"/>
              </a:rPr>
              <a:t>ow many services they receive on average monthly basis - do you feel it’s enough to help support your family and child; do you think your child is making progress?</a:t>
            </a:r>
            <a:endParaRPr>
              <a:latin typeface="Cambria"/>
              <a:ea typeface="Cambria"/>
              <a:cs typeface="Cambria"/>
              <a:sym typeface="Cambria"/>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100">
                <a:latin typeface="Arial"/>
                <a:ea typeface="Arial"/>
                <a:cs typeface="Arial"/>
                <a:sym typeface="Arial"/>
              </a:rPr>
              <a:t>Where does your child receive the majority of his/her IFSP services?  If at childcare, do you receive home visits too? How did the IFSP team decide where services will occur, i.e. who was involved in making the decision?  What was the reason for choosing the location where the services occur?</a:t>
            </a:r>
            <a:endParaRPr sz="1100">
              <a:latin typeface="Arial"/>
              <a:ea typeface="Arial"/>
              <a:cs typeface="Arial"/>
              <a:sym typeface="Arial"/>
            </a:endParaRPr>
          </a:p>
          <a:p>
            <a:pPr marL="0" lvl="0" indent="0" algn="l" rtl="0">
              <a:lnSpc>
                <a:spcPct val="115000"/>
              </a:lnSpc>
              <a:spcBef>
                <a:spcPts val="0"/>
              </a:spcBef>
              <a:spcAft>
                <a:spcPts val="1200"/>
              </a:spcAft>
              <a:buSzPts val="1400"/>
              <a:buNone/>
            </a:pPr>
            <a:br>
              <a:rPr lang="en-US" sz="1100">
                <a:latin typeface="Arial"/>
                <a:ea typeface="Arial"/>
                <a:cs typeface="Arial"/>
                <a:sym typeface="Arial"/>
              </a:rPr>
            </a:br>
            <a:r>
              <a:rPr lang="en-US" sz="1100">
                <a:latin typeface="Arial"/>
                <a:ea typeface="Arial"/>
                <a:cs typeface="Arial"/>
                <a:sym typeface="Arial"/>
              </a:rPr>
              <a:t>If most of your child’s IFSP services are at childcare, do you know when the service is happening and what IFSP outcome[s] was addressed? If yes, how is this communicated with you? If no, how do you learn what is happening at childcare?</a:t>
            </a:r>
            <a:endParaRPr sz="400"/>
          </a:p>
        </p:txBody>
      </p:sp>
      <p:sp>
        <p:nvSpPr>
          <p:cNvPr id="976" name="Google Shape;976;h6eab5b70c2a2fe25_0_1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h6eab5b70c2a2fe25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3" name="Google Shape;983;h6eab5b70c2a2fe25_0_1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a:p>
            <a:pPr marL="0" lvl="0" indent="0" algn="l" rtl="0">
              <a:lnSpc>
                <a:spcPct val="100000"/>
              </a:lnSpc>
              <a:spcBef>
                <a:spcPts val="0"/>
              </a:spcBef>
              <a:spcAft>
                <a:spcPts val="0"/>
              </a:spcAft>
              <a:buSzPts val="1400"/>
              <a:buNone/>
            </a:pPr>
            <a:r>
              <a:rPr lang="en-US"/>
              <a:t>****Parent Questions*****</a:t>
            </a:r>
            <a:br>
              <a:rPr lang="en-US"/>
            </a:br>
            <a:r>
              <a:rPr lang="en-US"/>
              <a:t>H</a:t>
            </a:r>
            <a:r>
              <a:rPr lang="en-US">
                <a:latin typeface="Cambria"/>
                <a:ea typeface="Cambria"/>
                <a:cs typeface="Cambria"/>
                <a:sym typeface="Cambria"/>
              </a:rPr>
              <a:t>ow many services they receive on average monthly basis - do you feel it’s enough to help support your family and child; do you think your child is making progress?</a:t>
            </a:r>
            <a:endParaRPr>
              <a:latin typeface="Cambria"/>
              <a:ea typeface="Cambria"/>
              <a:cs typeface="Cambria"/>
              <a:sym typeface="Cambria"/>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100">
                <a:latin typeface="Arial"/>
                <a:ea typeface="Arial"/>
                <a:cs typeface="Arial"/>
                <a:sym typeface="Arial"/>
              </a:rPr>
              <a:t>Where does your child receive the majority of his/her IFSP services?  If at childcare, do you receive home visits too? How did the IFSP team decide where services will occur, i.e. who was involved in making the decision?  What was the reason for choosing the location where the services occur?</a:t>
            </a:r>
            <a:endParaRPr sz="1100">
              <a:latin typeface="Arial"/>
              <a:ea typeface="Arial"/>
              <a:cs typeface="Arial"/>
              <a:sym typeface="Arial"/>
            </a:endParaRPr>
          </a:p>
          <a:p>
            <a:pPr marL="0" lvl="0" indent="0" algn="l" rtl="0">
              <a:lnSpc>
                <a:spcPct val="115000"/>
              </a:lnSpc>
              <a:spcBef>
                <a:spcPts val="0"/>
              </a:spcBef>
              <a:spcAft>
                <a:spcPts val="1200"/>
              </a:spcAft>
              <a:buSzPts val="1400"/>
              <a:buNone/>
            </a:pPr>
            <a:br>
              <a:rPr lang="en-US" sz="1100">
                <a:latin typeface="Arial"/>
                <a:ea typeface="Arial"/>
                <a:cs typeface="Arial"/>
                <a:sym typeface="Arial"/>
              </a:rPr>
            </a:br>
            <a:r>
              <a:rPr lang="en-US" sz="1100">
                <a:latin typeface="Arial"/>
                <a:ea typeface="Arial"/>
                <a:cs typeface="Arial"/>
                <a:sym typeface="Arial"/>
              </a:rPr>
              <a:t>If most of your child’s IFSP services are at childcare, do you know when the service is happening and what IFSP outcome[s] was addressed? If yes, how is this communicated with you? If no, how do you learn what is happening at childcare?</a:t>
            </a:r>
            <a:endParaRPr sz="400"/>
          </a:p>
        </p:txBody>
      </p:sp>
      <p:sp>
        <p:nvSpPr>
          <p:cNvPr id="984" name="Google Shape;984;h6eab5b70c2a2fe25_0_1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h6eab5b70c2a2fe25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h6eab5b70c2a2fe25_0_1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a:p>
            <a:pPr marL="0" lvl="0" indent="0" algn="l" rtl="0">
              <a:lnSpc>
                <a:spcPct val="100000"/>
              </a:lnSpc>
              <a:spcBef>
                <a:spcPts val="0"/>
              </a:spcBef>
              <a:spcAft>
                <a:spcPts val="0"/>
              </a:spcAft>
              <a:buSzPts val="1400"/>
              <a:buNone/>
            </a:pPr>
            <a:r>
              <a:rPr lang="en-US"/>
              <a:t>****Parent Questions*****</a:t>
            </a:r>
            <a:br>
              <a:rPr lang="en-US"/>
            </a:br>
            <a:r>
              <a:rPr lang="en-US"/>
              <a:t>H</a:t>
            </a:r>
            <a:r>
              <a:rPr lang="en-US">
                <a:latin typeface="Cambria"/>
                <a:ea typeface="Cambria"/>
                <a:cs typeface="Cambria"/>
                <a:sym typeface="Cambria"/>
              </a:rPr>
              <a:t>ow many services they receive on average monthly basis - do you feel it’s enough to help support your family and child; do you think your child is making progress?</a:t>
            </a:r>
            <a:endParaRPr>
              <a:latin typeface="Cambria"/>
              <a:ea typeface="Cambria"/>
              <a:cs typeface="Cambria"/>
              <a:sym typeface="Cambria"/>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100">
                <a:latin typeface="Arial"/>
                <a:ea typeface="Arial"/>
                <a:cs typeface="Arial"/>
                <a:sym typeface="Arial"/>
              </a:rPr>
              <a:t>Where does your child receive the majority of his/her IFSP services?  If at childcare, do you receive home visits too? How did the IFSP team decide where services will occur, i.e. who was involved in making the decision?  What was the reason for choosing the location where the services occur?</a:t>
            </a:r>
            <a:endParaRPr sz="1100">
              <a:latin typeface="Arial"/>
              <a:ea typeface="Arial"/>
              <a:cs typeface="Arial"/>
              <a:sym typeface="Arial"/>
            </a:endParaRPr>
          </a:p>
          <a:p>
            <a:pPr marL="0" lvl="0" indent="0" algn="l" rtl="0">
              <a:lnSpc>
                <a:spcPct val="115000"/>
              </a:lnSpc>
              <a:spcBef>
                <a:spcPts val="0"/>
              </a:spcBef>
              <a:spcAft>
                <a:spcPts val="1200"/>
              </a:spcAft>
              <a:buSzPts val="1400"/>
              <a:buNone/>
            </a:pPr>
            <a:br>
              <a:rPr lang="en-US" sz="1100">
                <a:latin typeface="Arial"/>
                <a:ea typeface="Arial"/>
                <a:cs typeface="Arial"/>
                <a:sym typeface="Arial"/>
              </a:rPr>
            </a:br>
            <a:r>
              <a:rPr lang="en-US" sz="1100">
                <a:latin typeface="Arial"/>
                <a:ea typeface="Arial"/>
                <a:cs typeface="Arial"/>
                <a:sym typeface="Arial"/>
              </a:rPr>
              <a:t>If most of your child’s IFSP services are at childcare, do you know when the service is happening and what IFSP outcome[s] was addressed? If yes, how is this communicated with you? If no, how do you learn what is happening at childcare?</a:t>
            </a:r>
            <a:endParaRPr sz="400"/>
          </a:p>
        </p:txBody>
      </p:sp>
      <p:sp>
        <p:nvSpPr>
          <p:cNvPr id="992" name="Google Shape;992;h6eab5b70c2a2fe25_0_1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3837be7393d_12_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a:p>
            <a:pPr marL="0" lvl="0" indent="0" algn="l" rtl="0">
              <a:lnSpc>
                <a:spcPct val="100000"/>
              </a:lnSpc>
              <a:spcBef>
                <a:spcPts val="0"/>
              </a:spcBef>
              <a:spcAft>
                <a:spcPts val="0"/>
              </a:spcAft>
              <a:buSzPts val="1400"/>
              <a:buNone/>
            </a:pPr>
            <a:r>
              <a:rPr lang="en-US"/>
              <a:t>Not Elig is no’s (127) and not evaled (586)</a:t>
            </a:r>
            <a:endParaRPr/>
          </a:p>
        </p:txBody>
      </p:sp>
      <p:sp>
        <p:nvSpPr>
          <p:cNvPr id="999" name="Google Shape;999;g3837be7393d_1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h32bea349f6a2fb9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6" name="Google Shape;1006;h32bea349f6a2fb92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7" name="Google Shape;1007;h32bea349f6a2fb92_1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837be7393d_12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4" name="Google Shape;1014;g3837be7393d_12_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Cole</a:t>
            </a:r>
            <a:endParaRPr/>
          </a:p>
        </p:txBody>
      </p:sp>
      <p:sp>
        <p:nvSpPr>
          <p:cNvPr id="1015" name="Google Shape;1015;g3837be7393d_12_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837be7393d_12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2" name="Google Shape;1022;g3837be7393d_12_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800"/>
              </a:spcBef>
              <a:spcAft>
                <a:spcPts val="0"/>
              </a:spcAft>
              <a:buClr>
                <a:schemeClr val="dk1"/>
              </a:buClr>
              <a:buSzPts val="1100"/>
              <a:buFont typeface="Arial"/>
              <a:buNone/>
            </a:pPr>
            <a:r>
              <a:rPr lang="en-US"/>
              <a:t>Cole</a:t>
            </a:r>
            <a:endParaRPr/>
          </a:p>
          <a:p>
            <a:pPr marL="0" lvl="0" indent="0" algn="l" rtl="0">
              <a:lnSpc>
                <a:spcPct val="90000"/>
              </a:lnSpc>
              <a:spcBef>
                <a:spcPts val="800"/>
              </a:spcBef>
              <a:spcAft>
                <a:spcPts val="0"/>
              </a:spcAft>
              <a:buClr>
                <a:schemeClr val="dk1"/>
              </a:buClr>
              <a:buSzPts val="1100"/>
              <a:buFont typeface="Arial"/>
              <a:buNone/>
            </a:pPr>
            <a:r>
              <a:rPr lang="en-US" sz="2100">
                <a:latin typeface="Arial"/>
                <a:ea typeface="Arial"/>
                <a:cs typeface="Arial"/>
                <a:sym typeface="Arial"/>
              </a:rPr>
              <a:t>Maybe only 3 home visits or 1.5 hours of EDN time. </a:t>
            </a:r>
            <a:endParaRPr/>
          </a:p>
        </p:txBody>
      </p:sp>
      <p:sp>
        <p:nvSpPr>
          <p:cNvPr id="1023" name="Google Shape;1023;g3837be7393d_12_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h6eab5b70c2a2fe25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h6eab5b70c2a2fe25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1" name="Google Shape;1031;h6eab5b70c2a2fe25_1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837be7393d_1_20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0" name="Google Shape;1040;g3837be7393d_1_20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Cole</a:t>
            </a:r>
            <a:endParaRPr/>
          </a:p>
        </p:txBody>
      </p:sp>
      <p:sp>
        <p:nvSpPr>
          <p:cNvPr id="1041" name="Google Shape;1041;g3837be7393d_1_20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h427ee27cac504e2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8" name="Google Shape;1048;h427ee27cac504e23_0_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9" name="Google Shape;1049;h427ee27cac504e23_0_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h427ee27cac504e2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h427ee27cac504e23_0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7" name="Google Shape;1057;h427ee27cac504e23_0_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h427ee27cac504e2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h427ee27cac504e23_0_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5" name="Google Shape;1065;h427ee27cac504e23_0_2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h427ee27cac504e23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2" name="Google Shape;1072;h427ee27cac504e23_0_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3" name="Google Shape;1073;h427ee27cac504e23_0_2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h427ee27cac504e23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0" name="Google Shape;1080;h427ee27cac504e23_0_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1" name="Google Shape;1081;h427ee27cac504e23_0_4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h427ee27cac504e23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8" name="Google Shape;1088;h427ee27cac504e23_0_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9" name="Google Shape;1089;h427ee27cac504e23_0_4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h427ee27cac504e23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6" name="Google Shape;1096;h427ee27cac504e23_0_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7" name="Google Shape;1097;h427ee27cac504e23_0_5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h427ee27cac504e23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4" name="Google Shape;1104;h427ee27cac504e23_0_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5" name="Google Shape;1105;h427ee27cac504e23_0_6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84</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g38992cd5db5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2" name="Google Shape;1112;g38992cd5db5_0_1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p:txBody>
      </p:sp>
      <p:sp>
        <p:nvSpPr>
          <p:cNvPr id="1113" name="Google Shape;1113;g38992cd5db5_0_197: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5/5/2025</a:t>
            </a:r>
            <a:endParaRPr/>
          </a:p>
        </p:txBody>
      </p:sp>
      <p:sp>
        <p:nvSpPr>
          <p:cNvPr id="1114" name="Google Shape;1114;g38992cd5db5_0_1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85</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g38992cd5db5_0_4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1" name="Google Shape;1121;g38992cd5db5_0_4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Cole</a:t>
            </a:r>
            <a:endParaRPr/>
          </a:p>
        </p:txBody>
      </p:sp>
      <p:sp>
        <p:nvSpPr>
          <p:cNvPr id="1122" name="Google Shape;1122;g38992cd5db5_0_409: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5/5/2025</a:t>
            </a:r>
            <a:endParaRPr/>
          </a:p>
        </p:txBody>
      </p:sp>
      <p:sp>
        <p:nvSpPr>
          <p:cNvPr id="1123" name="Google Shape;1123;g38992cd5db5_0_4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accent1"/>
        </a:solidFill>
        <a:effectLst/>
      </p:bgPr>
    </p:bg>
    <p:spTree>
      <p:nvGrpSpPr>
        <p:cNvPr id="1" name="Shape 18"/>
        <p:cNvGrpSpPr/>
        <p:nvPr/>
      </p:nvGrpSpPr>
      <p:grpSpPr>
        <a:xfrm>
          <a:off x="0" y="0"/>
          <a:ext cx="0" cy="0"/>
          <a:chOff x="0" y="0"/>
          <a:chExt cx="0" cy="0"/>
        </a:xfrm>
      </p:grpSpPr>
      <p:sp>
        <p:nvSpPr>
          <p:cNvPr id="19" name="Google Shape;19;p60"/>
          <p:cNvSpPr txBox="1">
            <a:spLocks noGrp="1"/>
          </p:cNvSpPr>
          <p:nvPr>
            <p:ph type="ctrTitle"/>
          </p:nvPr>
        </p:nvSpPr>
        <p:spPr>
          <a:xfrm>
            <a:off x="702987" y="2462849"/>
            <a:ext cx="6934200" cy="2262781"/>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4400"/>
              <a:buFont typeface="Arial"/>
              <a:buNone/>
              <a:defRPr sz="44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60"/>
          <p:cNvSpPr txBox="1">
            <a:spLocks noGrp="1"/>
          </p:cNvSpPr>
          <p:nvPr>
            <p:ph type="subTitle" idx="1"/>
          </p:nvPr>
        </p:nvSpPr>
        <p:spPr>
          <a:xfrm>
            <a:off x="702987" y="4812834"/>
            <a:ext cx="6934200" cy="1126283"/>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SzPts val="2800"/>
              <a:buNone/>
              <a:defRPr sz="2800">
                <a:solidFill>
                  <a:schemeClr val="accent3"/>
                </a:solidFill>
              </a:defRPr>
            </a:lvl1pPr>
            <a:lvl2pPr lvl="1" algn="ctr">
              <a:lnSpc>
                <a:spcPct val="100000"/>
              </a:lnSpc>
              <a:spcBef>
                <a:spcPts val="1000"/>
              </a:spcBef>
              <a:spcAft>
                <a:spcPts val="0"/>
              </a:spcAft>
              <a:buSzPts val="2800"/>
              <a:buNone/>
              <a:defRPr>
                <a:solidFill>
                  <a:srgbClr val="888888"/>
                </a:solidFill>
              </a:defRPr>
            </a:lvl2pPr>
            <a:lvl3pPr lvl="2" algn="ctr">
              <a:lnSpc>
                <a:spcPct val="100000"/>
              </a:lnSpc>
              <a:spcBef>
                <a:spcPts val="1000"/>
              </a:spcBef>
              <a:spcAft>
                <a:spcPts val="0"/>
              </a:spcAft>
              <a:buSzPts val="2800"/>
              <a:buNone/>
              <a:defRPr>
                <a:solidFill>
                  <a:srgbClr val="888888"/>
                </a:solidFill>
              </a:defRPr>
            </a:lvl3pPr>
            <a:lvl4pPr lvl="3" algn="ctr">
              <a:lnSpc>
                <a:spcPct val="100000"/>
              </a:lnSpc>
              <a:spcBef>
                <a:spcPts val="1000"/>
              </a:spcBef>
              <a:spcAft>
                <a:spcPts val="0"/>
              </a:spcAft>
              <a:buSzPts val="2800"/>
              <a:buNone/>
              <a:defRPr>
                <a:solidFill>
                  <a:srgbClr val="888888"/>
                </a:solidFill>
              </a:defRPr>
            </a:lvl4pPr>
            <a:lvl5pPr lvl="4" algn="ctr">
              <a:lnSpc>
                <a:spcPct val="100000"/>
              </a:lnSpc>
              <a:spcBef>
                <a:spcPts val="1000"/>
              </a:spcBef>
              <a:spcAft>
                <a:spcPts val="0"/>
              </a:spcAft>
              <a:buSzPts val="2800"/>
              <a:buNone/>
              <a:defRPr>
                <a:solidFill>
                  <a:srgbClr val="888888"/>
                </a:solidFill>
              </a:defRPr>
            </a:lvl5pPr>
            <a:lvl6pPr lvl="5" algn="ctr">
              <a:lnSpc>
                <a:spcPct val="100000"/>
              </a:lnSpc>
              <a:spcBef>
                <a:spcPts val="1000"/>
              </a:spcBef>
              <a:spcAft>
                <a:spcPts val="0"/>
              </a:spcAft>
              <a:buSzPts val="1200"/>
              <a:buNone/>
              <a:defRPr>
                <a:solidFill>
                  <a:srgbClr val="888888"/>
                </a:solidFill>
              </a:defRPr>
            </a:lvl6pPr>
            <a:lvl7pPr lvl="6" algn="ctr">
              <a:lnSpc>
                <a:spcPct val="100000"/>
              </a:lnSpc>
              <a:spcBef>
                <a:spcPts val="1000"/>
              </a:spcBef>
              <a:spcAft>
                <a:spcPts val="0"/>
              </a:spcAft>
              <a:buSzPts val="1200"/>
              <a:buNone/>
              <a:defRPr>
                <a:solidFill>
                  <a:srgbClr val="888888"/>
                </a:solidFill>
              </a:defRPr>
            </a:lvl7pPr>
            <a:lvl8pPr lvl="7" algn="ctr">
              <a:lnSpc>
                <a:spcPct val="100000"/>
              </a:lnSpc>
              <a:spcBef>
                <a:spcPts val="1000"/>
              </a:spcBef>
              <a:spcAft>
                <a:spcPts val="0"/>
              </a:spcAft>
              <a:buSzPts val="1200"/>
              <a:buNone/>
              <a:defRPr>
                <a:solidFill>
                  <a:srgbClr val="888888"/>
                </a:solidFill>
              </a:defRPr>
            </a:lvl8pPr>
            <a:lvl9pPr lvl="8" algn="ctr">
              <a:lnSpc>
                <a:spcPct val="100000"/>
              </a:lnSpc>
              <a:spcBef>
                <a:spcPts val="1000"/>
              </a:spcBef>
              <a:spcAft>
                <a:spcPts val="0"/>
              </a:spcAft>
              <a:buSzPts val="1200"/>
              <a:buNone/>
              <a:defRPr>
                <a:solidFill>
                  <a:srgbClr val="888888"/>
                </a:solidFill>
              </a:defRPr>
            </a:lvl9pPr>
          </a:lstStyle>
          <a:p>
            <a:endParaRPr/>
          </a:p>
        </p:txBody>
      </p:sp>
      <p:sp>
        <p:nvSpPr>
          <p:cNvPr id="21" name="Google Shape;21;p60"/>
          <p:cNvSpPr/>
          <p:nvPr/>
        </p:nvSpPr>
        <p:spPr>
          <a:xfrm>
            <a:off x="0" y="0"/>
            <a:ext cx="12192000" cy="20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2" name="Google Shape;22;p60" descr="The Nebraska Early Development Network, Babies can't wait logo."/>
          <p:cNvPicPr preferRelativeResize="0"/>
          <p:nvPr/>
        </p:nvPicPr>
        <p:blipFill rotWithShape="1">
          <a:blip r:embed="rId2">
            <a:alphaModFix/>
          </a:blip>
          <a:srcRect t="25741" b="26732"/>
          <a:stretch/>
        </p:blipFill>
        <p:spPr>
          <a:xfrm>
            <a:off x="512487" y="152400"/>
            <a:ext cx="3581400" cy="1702053"/>
          </a:xfrm>
          <a:prstGeom prst="rect">
            <a:avLst/>
          </a:prstGeom>
          <a:noFill/>
          <a:ln>
            <a:noFill/>
          </a:ln>
        </p:spPr>
      </p:pic>
      <p:sp>
        <p:nvSpPr>
          <p:cNvPr id="23" name="Google Shape;23;p60"/>
          <p:cNvSpPr/>
          <p:nvPr/>
        </p:nvSpPr>
        <p:spPr>
          <a:xfrm>
            <a:off x="7620139" y="384962"/>
            <a:ext cx="2514600" cy="2514600"/>
          </a:xfrm>
          <a:prstGeom prst="ellipse">
            <a:avLst/>
          </a:prstGeom>
          <a:solidFill>
            <a:schemeClr val="accent2"/>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 name="Google Shape;24;p60"/>
          <p:cNvSpPr>
            <a:spLocks noGrp="1"/>
          </p:cNvSpPr>
          <p:nvPr>
            <p:ph type="pic" idx="2"/>
          </p:nvPr>
        </p:nvSpPr>
        <p:spPr>
          <a:xfrm>
            <a:off x="8087833" y="3124200"/>
            <a:ext cx="4757310" cy="4757310"/>
          </a:xfrm>
          <a:prstGeom prst="rect">
            <a:avLst/>
          </a:prstGeom>
          <a:solidFill>
            <a:srgbClr val="D8D8D8"/>
          </a:solidFill>
          <a:ln w="38100" cap="flat" cmpd="sng">
            <a:solidFill>
              <a:schemeClr val="accent2"/>
            </a:solidFill>
            <a:prstDash val="solid"/>
            <a:round/>
            <a:headEnd type="none" w="sm" len="sm"/>
            <a:tailEnd type="none" w="sm" len="sm"/>
          </a:ln>
        </p:spPr>
        <p:txBody>
          <a:bodyPr/>
          <a:lstStyle/>
          <a:p>
            <a:endParaRPr lang="en-US"/>
          </a:p>
        </p:txBody>
      </p:sp>
      <p:sp>
        <p:nvSpPr>
          <p:cNvPr id="25" name="Google Shape;25;p60"/>
          <p:cNvSpPr>
            <a:spLocks noGrp="1"/>
          </p:cNvSpPr>
          <p:nvPr>
            <p:ph type="pic" idx="3"/>
          </p:nvPr>
        </p:nvSpPr>
        <p:spPr>
          <a:xfrm>
            <a:off x="7635753" y="206261"/>
            <a:ext cx="2830735" cy="2830735"/>
          </a:xfrm>
          <a:prstGeom prst="rect">
            <a:avLst/>
          </a:prstGeom>
          <a:solidFill>
            <a:srgbClr val="D8D8D8"/>
          </a:solidFill>
          <a:ln w="38100" cap="flat" cmpd="sng">
            <a:solidFill>
              <a:schemeClr val="accent2"/>
            </a:solidFill>
            <a:prstDash val="solid"/>
            <a:round/>
            <a:headEnd type="none" w="sm" len="sm"/>
            <a:tailEnd type="none" w="sm" len="sm"/>
          </a:ln>
        </p:spPr>
        <p:txBody>
          <a:bodyPr/>
          <a:lstStyle/>
          <a:p>
            <a:endParaRPr lang="en-US"/>
          </a:p>
        </p:txBody>
      </p:sp>
      <p:sp>
        <p:nvSpPr>
          <p:cNvPr id="26" name="Google Shape;26;p60"/>
          <p:cNvSpPr txBox="1"/>
          <p:nvPr/>
        </p:nvSpPr>
        <p:spPr>
          <a:xfrm>
            <a:off x="11582400" y="6298302"/>
            <a:ext cx="496679" cy="49667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E2E3E8"/>
                </a:solidFill>
                <a:latin typeface="Arial"/>
                <a:ea typeface="Arial"/>
                <a:cs typeface="Arial"/>
                <a:sym typeface="Arial"/>
              </a:rPr>
              <a:t>‹#›</a:t>
            </a:fld>
            <a:endParaRPr sz="1800" b="0" i="0" u="none" strike="noStrike" cap="none">
              <a:solidFill>
                <a:srgbClr val="E2E3E8"/>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7"/>
        <p:cNvGrpSpPr/>
        <p:nvPr/>
      </p:nvGrpSpPr>
      <p:grpSpPr>
        <a:xfrm>
          <a:off x="0" y="0"/>
          <a:ext cx="0" cy="0"/>
          <a:chOff x="0" y="0"/>
          <a:chExt cx="0" cy="0"/>
        </a:xfrm>
      </p:grpSpPr>
      <p:sp>
        <p:nvSpPr>
          <p:cNvPr id="28" name="Google Shape;28;p65"/>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5"/>
          <p:cNvSpPr txBox="1">
            <a:spLocks noGrp="1"/>
          </p:cNvSpPr>
          <p:nvPr>
            <p:ph type="body" idx="1"/>
          </p:nvPr>
        </p:nvSpPr>
        <p:spPr>
          <a:xfrm>
            <a:off x="457200" y="1600200"/>
            <a:ext cx="11047412" cy="4311022"/>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sz="2800"/>
            </a:lvl1pPr>
            <a:lvl2pPr marL="914400" lvl="1" indent="-406400" algn="l">
              <a:lnSpc>
                <a:spcPct val="100000"/>
              </a:lnSpc>
              <a:spcBef>
                <a:spcPts val="1000"/>
              </a:spcBef>
              <a:spcAft>
                <a:spcPts val="0"/>
              </a:spcAft>
              <a:buSzPts val="2800"/>
              <a:buChar char="•"/>
              <a:defRPr sz="2800"/>
            </a:lvl2pPr>
            <a:lvl3pPr marL="1371600" lvl="2" indent="-406400" algn="l">
              <a:lnSpc>
                <a:spcPct val="100000"/>
              </a:lnSpc>
              <a:spcBef>
                <a:spcPts val="1000"/>
              </a:spcBef>
              <a:spcAft>
                <a:spcPts val="0"/>
              </a:spcAft>
              <a:buSzPts val="2800"/>
              <a:buChar char="•"/>
              <a:defRPr sz="2800"/>
            </a:lvl3pPr>
            <a:lvl4pPr marL="1828800" lvl="3" indent="-406400" algn="l">
              <a:lnSpc>
                <a:spcPct val="100000"/>
              </a:lnSpc>
              <a:spcBef>
                <a:spcPts val="1000"/>
              </a:spcBef>
              <a:spcAft>
                <a:spcPts val="0"/>
              </a:spcAft>
              <a:buSzPts val="2800"/>
              <a:buChar char="•"/>
              <a:defRPr sz="2800"/>
            </a:lvl4pPr>
            <a:lvl5pPr marL="2286000" lvl="4" indent="-406400" algn="l">
              <a:lnSpc>
                <a:spcPct val="100000"/>
              </a:lnSpc>
              <a:spcBef>
                <a:spcPts val="1000"/>
              </a:spcBef>
              <a:spcAft>
                <a:spcPts val="0"/>
              </a:spcAft>
              <a:buSzPts val="2800"/>
              <a:buChar char="•"/>
              <a:defRPr sz="2800"/>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30" name="Google Shape;30;p65"/>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ntent slide - blue" type="secHead">
  <p:cSld name="SECTION_HEADER">
    <p:bg>
      <p:bgPr>
        <a:solidFill>
          <a:schemeClr val="accent1"/>
        </a:solidFill>
        <a:effectLst/>
      </p:bgPr>
    </p:bg>
    <p:spTree>
      <p:nvGrpSpPr>
        <p:cNvPr id="1" name="Shape 31"/>
        <p:cNvGrpSpPr/>
        <p:nvPr/>
      </p:nvGrpSpPr>
      <p:grpSpPr>
        <a:xfrm>
          <a:off x="0" y="0"/>
          <a:ext cx="0" cy="0"/>
          <a:chOff x="0" y="0"/>
          <a:chExt cx="0" cy="0"/>
        </a:xfrm>
      </p:grpSpPr>
      <p:sp>
        <p:nvSpPr>
          <p:cNvPr id="32" name="Google Shape;32;p61"/>
          <p:cNvSpPr txBox="1">
            <a:spLocks noGrp="1"/>
          </p:cNvSpPr>
          <p:nvPr>
            <p:ph type="title"/>
          </p:nvPr>
        </p:nvSpPr>
        <p:spPr>
          <a:xfrm>
            <a:off x="812800" y="325703"/>
            <a:ext cx="10566399"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2"/>
              </a:buClr>
              <a:buSzPts val="4000"/>
              <a:buFont typeface="Arial"/>
              <a:buNone/>
              <a:defRPr sz="4000" b="1"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1"/>
          <p:cNvSpPr txBox="1">
            <a:spLocks noGrp="1"/>
          </p:cNvSpPr>
          <p:nvPr>
            <p:ph type="body" idx="1"/>
          </p:nvPr>
        </p:nvSpPr>
        <p:spPr>
          <a:xfrm>
            <a:off x="812800" y="2075945"/>
            <a:ext cx="10566399" cy="4038600"/>
          </a:xfrm>
          <a:prstGeom prst="rect">
            <a:avLst/>
          </a:prstGeom>
          <a:noFill/>
          <a:ln>
            <a:noFill/>
          </a:ln>
        </p:spPr>
        <p:txBody>
          <a:bodyPr spcFirstLastPara="1" wrap="square" lIns="91425" tIns="45700" rIns="91425" bIns="45700" anchor="t" anchorCtr="0">
            <a:normAutofit/>
          </a:bodyPr>
          <a:lstStyle>
            <a:lvl1pPr marL="457200" lvl="0" indent="-228600" algn="l">
              <a:lnSpc>
                <a:spcPct val="122222"/>
              </a:lnSpc>
              <a:spcBef>
                <a:spcPts val="1000"/>
              </a:spcBef>
              <a:spcAft>
                <a:spcPts val="0"/>
              </a:spcAft>
              <a:buSzPts val="3600"/>
              <a:buNone/>
              <a:defRPr sz="3600">
                <a:solidFill>
                  <a:schemeClr val="l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34" name="Google Shape;34;p61"/>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35" name="Google Shape;35;p61"/>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36" name="Google Shape;36;p61" descr="A black background with white text&#10;&#10;AI-generated content may be incorrect."/>
          <p:cNvPicPr preferRelativeResize="0"/>
          <p:nvPr/>
        </p:nvPicPr>
        <p:blipFill rotWithShape="1">
          <a:blip r:embed="rId2">
            <a:alphaModFix/>
          </a:blip>
          <a:srcRect/>
          <a:stretch/>
        </p:blipFill>
        <p:spPr>
          <a:xfrm>
            <a:off x="198909" y="6288350"/>
            <a:ext cx="2257577" cy="485062"/>
          </a:xfrm>
          <a:prstGeom prst="rect">
            <a:avLst/>
          </a:prstGeom>
          <a:noFill/>
          <a:ln>
            <a:noFill/>
          </a:ln>
        </p:spPr>
      </p:pic>
      <p:cxnSp>
        <p:nvCxnSpPr>
          <p:cNvPr id="37" name="Google Shape;37;p61"/>
          <p:cNvCxnSpPr/>
          <p:nvPr/>
        </p:nvCxnSpPr>
        <p:spPr>
          <a:xfrm rot="10800000">
            <a:off x="2569029" y="6532296"/>
            <a:ext cx="9108319" cy="0"/>
          </a:xfrm>
          <a:prstGeom prst="straightConnector1">
            <a:avLst/>
          </a:prstGeom>
          <a:noFill/>
          <a:ln w="28575" cap="flat" cmpd="sng">
            <a:solidFill>
              <a:schemeClr val="accent2"/>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slide - blank">
  <p:cSld name="Content slide - blank">
    <p:spTree>
      <p:nvGrpSpPr>
        <p:cNvPr id="1" name="Shape 38"/>
        <p:cNvGrpSpPr/>
        <p:nvPr/>
      </p:nvGrpSpPr>
      <p:grpSpPr>
        <a:xfrm>
          <a:off x="0" y="0"/>
          <a:ext cx="0" cy="0"/>
          <a:chOff x="0" y="0"/>
          <a:chExt cx="0" cy="0"/>
        </a:xfrm>
      </p:grpSpPr>
      <p:sp>
        <p:nvSpPr>
          <p:cNvPr id="39" name="Google Shape;39;p67"/>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cxnSp>
        <p:nvCxnSpPr>
          <p:cNvPr id="40" name="Google Shape;40;p67"/>
          <p:cNvCxnSpPr>
            <a:stCxn id="39" idx="2"/>
          </p:cNvCxnSpPr>
          <p:nvPr/>
        </p:nvCxnSpPr>
        <p:spPr>
          <a:xfrm rot="10800000">
            <a:off x="2569048" y="6532296"/>
            <a:ext cx="9108300" cy="0"/>
          </a:xfrm>
          <a:prstGeom prst="straightConnector1">
            <a:avLst/>
          </a:prstGeom>
          <a:noFill/>
          <a:ln w="28575" cap="flat" cmpd="sng">
            <a:solidFill>
              <a:schemeClr val="accent2"/>
            </a:solidFill>
            <a:prstDash val="solid"/>
            <a:round/>
            <a:headEnd type="none" w="sm" len="sm"/>
            <a:tailEnd type="none" w="sm" len="sm"/>
          </a:ln>
        </p:spPr>
      </p:cxnSp>
      <p:sp>
        <p:nvSpPr>
          <p:cNvPr id="41" name="Google Shape;41;p6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42" name="Google Shape;42;p67" descr="The Nebraska Early Development Network, Babies can't wait logo."/>
          <p:cNvPicPr preferRelativeResize="0"/>
          <p:nvPr/>
        </p:nvPicPr>
        <p:blipFill rotWithShape="1">
          <a:blip r:embed="rId2">
            <a:alphaModFix/>
          </a:blip>
          <a:srcRect/>
          <a:stretch/>
        </p:blipFill>
        <p:spPr>
          <a:xfrm>
            <a:off x="198909" y="6288350"/>
            <a:ext cx="2257577" cy="4850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ntent slide - blue 4">
  <p:cSld name="Content slide - blue 4">
    <p:spTree>
      <p:nvGrpSpPr>
        <p:cNvPr id="1" name="Shape 43"/>
        <p:cNvGrpSpPr/>
        <p:nvPr/>
      </p:nvGrpSpPr>
      <p:grpSpPr>
        <a:xfrm>
          <a:off x="0" y="0"/>
          <a:ext cx="0" cy="0"/>
          <a:chOff x="0" y="0"/>
          <a:chExt cx="0" cy="0"/>
        </a:xfrm>
      </p:grpSpPr>
      <p:sp>
        <p:nvSpPr>
          <p:cNvPr id="44" name="Google Shape;44;p6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45" name="Google Shape;45;p62"/>
          <p:cNvSpPr/>
          <p:nvPr/>
        </p:nvSpPr>
        <p:spPr>
          <a:xfrm>
            <a:off x="0" y="3429000"/>
            <a:ext cx="12192000" cy="3429000"/>
          </a:xfrm>
          <a:prstGeom prst="rect">
            <a:avLst/>
          </a:prstGeom>
          <a:gradFill>
            <a:gsLst>
              <a:gs pos="0">
                <a:srgbClr val="FFFFFF">
                  <a:alpha val="51373"/>
                </a:srgbClr>
              </a:gs>
              <a:gs pos="100000">
                <a:srgbClr val="354C9D">
                  <a:alpha val="1451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6" name="Google Shape;46;p62"/>
          <p:cNvSpPr/>
          <p:nvPr/>
        </p:nvSpPr>
        <p:spPr>
          <a:xfrm>
            <a:off x="0" y="4615543"/>
            <a:ext cx="12192000" cy="225696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7" name="Google Shape;47;p62"/>
          <p:cNvSpPr txBox="1">
            <a:spLocks noGrp="1"/>
          </p:cNvSpPr>
          <p:nvPr>
            <p:ph type="title"/>
          </p:nvPr>
        </p:nvSpPr>
        <p:spPr>
          <a:xfrm>
            <a:off x="812800" y="4615543"/>
            <a:ext cx="10566399" cy="128385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36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2"/>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49" name="Google Shape;49;p62"/>
          <p:cNvSpPr txBox="1"/>
          <p:nvPr/>
        </p:nvSpPr>
        <p:spPr>
          <a:xfrm>
            <a:off x="11676185" y="6374424"/>
            <a:ext cx="315743" cy="315743"/>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en-US" sz="1200" b="1" i="0" u="none" strike="noStrike" cap="none">
                <a:solidFill>
                  <a:schemeClr val="accent1"/>
                </a:solidFill>
                <a:latin typeface="Arial"/>
                <a:ea typeface="Arial"/>
                <a:cs typeface="Arial"/>
                <a:sym typeface="Arial"/>
              </a:rPr>
              <a:t>‹#›</a:t>
            </a:fld>
            <a:endParaRPr sz="1200" b="1" i="0" u="none" strike="noStrike" cap="none">
              <a:solidFill>
                <a:schemeClr val="accent1"/>
              </a:solidFill>
              <a:latin typeface="Arial"/>
              <a:ea typeface="Arial"/>
              <a:cs typeface="Arial"/>
              <a:sym typeface="Arial"/>
            </a:endParaRPr>
          </a:p>
        </p:txBody>
      </p:sp>
      <p:cxnSp>
        <p:nvCxnSpPr>
          <p:cNvPr id="50" name="Google Shape;50;p62"/>
          <p:cNvCxnSpPr>
            <a:stCxn id="48" idx="2"/>
          </p:cNvCxnSpPr>
          <p:nvPr/>
        </p:nvCxnSpPr>
        <p:spPr>
          <a:xfrm rot="10800000">
            <a:off x="2569048" y="6532296"/>
            <a:ext cx="9108300" cy="0"/>
          </a:xfrm>
          <a:prstGeom prst="straightConnector1">
            <a:avLst/>
          </a:prstGeom>
          <a:noFill/>
          <a:ln w="28575" cap="flat" cmpd="sng">
            <a:solidFill>
              <a:schemeClr val="accent2"/>
            </a:solidFill>
            <a:prstDash val="solid"/>
            <a:round/>
            <a:headEnd type="none" w="sm" len="sm"/>
            <a:tailEnd type="none" w="sm" len="sm"/>
          </a:ln>
        </p:spPr>
      </p:cxnSp>
      <p:pic>
        <p:nvPicPr>
          <p:cNvPr id="51" name="Google Shape;51;p62" descr="The Nebraska Early Development Network, Babies can't wait logo."/>
          <p:cNvPicPr preferRelativeResize="0"/>
          <p:nvPr/>
        </p:nvPicPr>
        <p:blipFill rotWithShape="1">
          <a:blip r:embed="rId2">
            <a:alphaModFix/>
          </a:blip>
          <a:srcRect/>
          <a:stretch/>
        </p:blipFill>
        <p:spPr>
          <a:xfrm>
            <a:off x="198909" y="6288350"/>
            <a:ext cx="2257577" cy="485062"/>
          </a:xfrm>
          <a:prstGeom prst="rect">
            <a:avLst/>
          </a:prstGeom>
          <a:noFill/>
          <a:ln>
            <a:noFill/>
          </a:ln>
        </p:spPr>
      </p:pic>
      <p:sp>
        <p:nvSpPr>
          <p:cNvPr id="52" name="Google Shape;52;p62"/>
          <p:cNvSpPr txBox="1">
            <a:spLocks noGrp="1"/>
          </p:cNvSpPr>
          <p:nvPr>
            <p:ph type="body" idx="1"/>
          </p:nvPr>
        </p:nvSpPr>
        <p:spPr>
          <a:xfrm>
            <a:off x="812800" y="435831"/>
            <a:ext cx="10566399" cy="4038600"/>
          </a:xfrm>
          <a:prstGeom prst="rect">
            <a:avLst/>
          </a:prstGeom>
          <a:noFill/>
          <a:ln>
            <a:noFill/>
          </a:ln>
        </p:spPr>
        <p:txBody>
          <a:bodyPr spcFirstLastPara="1" wrap="square" lIns="91425" tIns="45700" rIns="91425" bIns="45700" anchor="t" anchorCtr="0">
            <a:normAutofit/>
          </a:bodyPr>
          <a:lstStyle>
            <a:lvl1pPr marL="457200" lvl="0" indent="-228600" algn="l">
              <a:lnSpc>
                <a:spcPct val="122222"/>
              </a:lnSpc>
              <a:spcBef>
                <a:spcPts val="1000"/>
              </a:spcBef>
              <a:spcAft>
                <a:spcPts val="0"/>
              </a:spcAft>
              <a:buSzPts val="3600"/>
              <a:buNone/>
              <a:defRPr sz="3600">
                <a:solidFill>
                  <a:schemeClr val="dk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ntent slide - blue 2">
  <p:cSld name="Content slide - blue 2">
    <p:bg>
      <p:bgPr>
        <a:solidFill>
          <a:schemeClr val="accent1"/>
        </a:solidFill>
        <a:effectLst/>
      </p:bgPr>
    </p:bg>
    <p:spTree>
      <p:nvGrpSpPr>
        <p:cNvPr id="1" name="Shape 53"/>
        <p:cNvGrpSpPr/>
        <p:nvPr/>
      </p:nvGrpSpPr>
      <p:grpSpPr>
        <a:xfrm>
          <a:off x="0" y="0"/>
          <a:ext cx="0" cy="0"/>
          <a:chOff x="0" y="0"/>
          <a:chExt cx="0" cy="0"/>
        </a:xfrm>
      </p:grpSpPr>
      <p:sp>
        <p:nvSpPr>
          <p:cNvPr id="54" name="Google Shape;54;p63"/>
          <p:cNvSpPr txBox="1">
            <a:spLocks noGrp="1"/>
          </p:cNvSpPr>
          <p:nvPr>
            <p:ph type="title"/>
          </p:nvPr>
        </p:nvSpPr>
        <p:spPr>
          <a:xfrm>
            <a:off x="812801" y="321252"/>
            <a:ext cx="10566398"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3"/>
          <p:cNvSpPr>
            <a:spLocks noGrp="1"/>
          </p:cNvSpPr>
          <p:nvPr>
            <p:ph type="body" idx="1"/>
          </p:nvPr>
        </p:nvSpPr>
        <p:spPr>
          <a:xfrm>
            <a:off x="1638301" y="1995708"/>
            <a:ext cx="8915399" cy="1143000"/>
          </a:xfrm>
          <a:prstGeom prst="roundRect">
            <a:avLst>
              <a:gd name="adj" fmla="val 16667"/>
            </a:avLst>
          </a:prstGeom>
          <a:solidFill>
            <a:schemeClr val="accent3"/>
          </a:solidFill>
          <a:ln w="28575" cap="flat" cmpd="sng">
            <a:solidFill>
              <a:srgbClr val="BEE14B"/>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122222"/>
              </a:lnSpc>
              <a:spcBef>
                <a:spcPts val="1000"/>
              </a:spcBef>
              <a:spcAft>
                <a:spcPts val="0"/>
              </a:spcAft>
              <a:buSzPts val="3600"/>
              <a:buNone/>
              <a:defRPr sz="3600">
                <a:solidFill>
                  <a:schemeClr val="accen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56" name="Google Shape;56;p63"/>
          <p:cNvSpPr>
            <a:spLocks noGrp="1"/>
          </p:cNvSpPr>
          <p:nvPr>
            <p:ph type="body" idx="2"/>
          </p:nvPr>
        </p:nvSpPr>
        <p:spPr>
          <a:xfrm>
            <a:off x="1638301" y="3457685"/>
            <a:ext cx="8915399" cy="1143000"/>
          </a:xfrm>
          <a:prstGeom prst="roundRect">
            <a:avLst>
              <a:gd name="adj" fmla="val 16667"/>
            </a:avLst>
          </a:prstGeom>
          <a:solidFill>
            <a:schemeClr val="accent3"/>
          </a:solidFill>
          <a:ln w="28575" cap="flat" cmpd="sng">
            <a:solidFill>
              <a:srgbClr val="BEE14B"/>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122222"/>
              </a:lnSpc>
              <a:spcBef>
                <a:spcPts val="1000"/>
              </a:spcBef>
              <a:spcAft>
                <a:spcPts val="0"/>
              </a:spcAft>
              <a:buSzPts val="3600"/>
              <a:buNone/>
              <a:defRPr sz="3600">
                <a:solidFill>
                  <a:schemeClr val="accen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57" name="Google Shape;57;p63"/>
          <p:cNvSpPr>
            <a:spLocks noGrp="1"/>
          </p:cNvSpPr>
          <p:nvPr>
            <p:ph type="body" idx="3"/>
          </p:nvPr>
        </p:nvSpPr>
        <p:spPr>
          <a:xfrm>
            <a:off x="1638301" y="4919662"/>
            <a:ext cx="8915399" cy="1143000"/>
          </a:xfrm>
          <a:prstGeom prst="roundRect">
            <a:avLst>
              <a:gd name="adj" fmla="val 16667"/>
            </a:avLst>
          </a:prstGeom>
          <a:solidFill>
            <a:schemeClr val="accent3"/>
          </a:solidFill>
          <a:ln w="28575" cap="flat" cmpd="sng">
            <a:solidFill>
              <a:srgbClr val="BEE14B"/>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122222"/>
              </a:lnSpc>
              <a:spcBef>
                <a:spcPts val="1000"/>
              </a:spcBef>
              <a:spcAft>
                <a:spcPts val="0"/>
              </a:spcAft>
              <a:buSzPts val="3600"/>
              <a:buNone/>
              <a:defRPr sz="3600">
                <a:solidFill>
                  <a:schemeClr val="accen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58" name="Google Shape;58;p63"/>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cxnSp>
        <p:nvCxnSpPr>
          <p:cNvPr id="59" name="Google Shape;59;p63"/>
          <p:cNvCxnSpPr>
            <a:stCxn id="58" idx="2"/>
          </p:cNvCxnSpPr>
          <p:nvPr/>
        </p:nvCxnSpPr>
        <p:spPr>
          <a:xfrm rot="10800000">
            <a:off x="2569048" y="6532296"/>
            <a:ext cx="9108300" cy="0"/>
          </a:xfrm>
          <a:prstGeom prst="straightConnector1">
            <a:avLst/>
          </a:prstGeom>
          <a:noFill/>
          <a:ln w="28575" cap="flat" cmpd="sng">
            <a:solidFill>
              <a:schemeClr val="accent2"/>
            </a:solidFill>
            <a:prstDash val="solid"/>
            <a:round/>
            <a:headEnd type="none" w="sm" len="sm"/>
            <a:tailEnd type="none" w="sm" len="sm"/>
          </a:ln>
        </p:spPr>
      </p:cxnSp>
      <p:sp>
        <p:nvSpPr>
          <p:cNvPr id="60" name="Google Shape;60;p63"/>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61" name="Google Shape;61;p63" descr="The Nebraska Early Development Network, Babies can't wait logo."/>
          <p:cNvPicPr preferRelativeResize="0"/>
          <p:nvPr/>
        </p:nvPicPr>
        <p:blipFill rotWithShape="1">
          <a:blip r:embed="rId2">
            <a:alphaModFix/>
          </a:blip>
          <a:srcRect/>
          <a:stretch/>
        </p:blipFill>
        <p:spPr>
          <a:xfrm>
            <a:off x="198909" y="6288350"/>
            <a:ext cx="2257577" cy="4850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9" type="twoTxTwoObj">
  <p:cSld name="TWO_OBJECTS_WITH_TEXT">
    <p:spTree>
      <p:nvGrpSpPr>
        <p:cNvPr id="1" name="Shape 62"/>
        <p:cNvGrpSpPr/>
        <p:nvPr/>
      </p:nvGrpSpPr>
      <p:grpSpPr>
        <a:xfrm>
          <a:off x="0" y="0"/>
          <a:ext cx="0" cy="0"/>
          <a:chOff x="0" y="0"/>
          <a:chExt cx="0" cy="0"/>
        </a:xfrm>
      </p:grpSpPr>
      <p:sp>
        <p:nvSpPr>
          <p:cNvPr id="63" name="Google Shape;63;p64"/>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64" name="Google Shape;64;p64"/>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4"/>
          <p:cNvSpPr txBox="1">
            <a:spLocks noGrp="1"/>
          </p:cNvSpPr>
          <p:nvPr>
            <p:ph type="body" idx="1"/>
          </p:nvPr>
        </p:nvSpPr>
        <p:spPr>
          <a:xfrm>
            <a:off x="457201" y="1645262"/>
            <a:ext cx="5410200"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66" name="Google Shape;66;p64"/>
          <p:cNvSpPr txBox="1">
            <a:spLocks noGrp="1"/>
          </p:cNvSpPr>
          <p:nvPr>
            <p:ph type="body" idx="2"/>
          </p:nvPr>
        </p:nvSpPr>
        <p:spPr>
          <a:xfrm>
            <a:off x="457201" y="2441628"/>
            <a:ext cx="5410200" cy="342577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7" name="Google Shape;67;p64"/>
          <p:cNvSpPr txBox="1">
            <a:spLocks noGrp="1"/>
          </p:cNvSpPr>
          <p:nvPr>
            <p:ph type="body" idx="3"/>
          </p:nvPr>
        </p:nvSpPr>
        <p:spPr>
          <a:xfrm>
            <a:off x="6324601" y="1642034"/>
            <a:ext cx="5181030"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2400"/>
              <a:buNone/>
              <a:defRPr sz="2400" b="1"/>
            </a:lvl1pPr>
            <a:lvl2pPr marL="914400" lvl="1" indent="-228600" algn="l">
              <a:lnSpc>
                <a:spcPct val="100000"/>
              </a:lnSpc>
              <a:spcBef>
                <a:spcPts val="1000"/>
              </a:spcBef>
              <a:spcAft>
                <a:spcPts val="0"/>
              </a:spcAft>
              <a:buSzPts val="20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68" name="Google Shape;68;p64"/>
          <p:cNvSpPr txBox="1">
            <a:spLocks noGrp="1"/>
          </p:cNvSpPr>
          <p:nvPr>
            <p:ph type="body" idx="4"/>
          </p:nvPr>
        </p:nvSpPr>
        <p:spPr>
          <a:xfrm>
            <a:off x="6324601" y="2438400"/>
            <a:ext cx="5181030" cy="342577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9" name="Google Shape;69;p64"/>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70" name="Google Shape;70;p64"/>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slide - blue 3">
  <p:cSld name="Content slide - blue 3">
    <p:spTree>
      <p:nvGrpSpPr>
        <p:cNvPr id="1" name="Shape 71"/>
        <p:cNvGrpSpPr/>
        <p:nvPr/>
      </p:nvGrpSpPr>
      <p:grpSpPr>
        <a:xfrm>
          <a:off x="0" y="0"/>
          <a:ext cx="0" cy="0"/>
          <a:chOff x="0" y="0"/>
          <a:chExt cx="0" cy="0"/>
        </a:xfrm>
      </p:grpSpPr>
      <p:sp>
        <p:nvSpPr>
          <p:cNvPr id="72" name="Google Shape;72;p66"/>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73" name="Google Shape;73;p66"/>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74" name="Google Shape;74;p66"/>
          <p:cNvSpPr/>
          <p:nvPr/>
        </p:nvSpPr>
        <p:spPr>
          <a:xfrm>
            <a:off x="0" y="0"/>
            <a:ext cx="4789714" cy="6858000"/>
          </a:xfrm>
          <a:prstGeom prst="rect">
            <a:avLst/>
          </a:prstGeom>
          <a:solidFill>
            <a:schemeClr val="accent1"/>
          </a:solidFill>
          <a:ln w="15875" cap="rnd" cmpd="sng">
            <a:solidFill>
              <a:srgbClr val="16204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5" name="Google Shape;75;p66"/>
          <p:cNvSpPr txBox="1">
            <a:spLocks noGrp="1"/>
          </p:cNvSpPr>
          <p:nvPr>
            <p:ph type="title"/>
          </p:nvPr>
        </p:nvSpPr>
        <p:spPr>
          <a:xfrm>
            <a:off x="373742" y="635802"/>
            <a:ext cx="4042229" cy="2793198"/>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1"/>
              </a:buClr>
              <a:buSzPts val="36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6"/>
          <p:cNvSpPr txBox="1">
            <a:spLocks noGrp="1"/>
          </p:cNvSpPr>
          <p:nvPr>
            <p:ph type="body" idx="1"/>
          </p:nvPr>
        </p:nvSpPr>
        <p:spPr>
          <a:xfrm>
            <a:off x="5163456" y="635802"/>
            <a:ext cx="6654802" cy="5478743"/>
          </a:xfrm>
          <a:prstGeom prst="rect">
            <a:avLst/>
          </a:prstGeom>
          <a:noFill/>
          <a:ln>
            <a:noFill/>
          </a:ln>
        </p:spPr>
        <p:txBody>
          <a:bodyPr spcFirstLastPara="1" wrap="square" lIns="91425" tIns="45700" rIns="91425" bIns="45700" anchor="t" anchorCtr="0">
            <a:normAutofit/>
          </a:bodyPr>
          <a:lstStyle>
            <a:lvl1pPr marL="457200" lvl="0" indent="-228600" algn="l">
              <a:lnSpc>
                <a:spcPct val="122222"/>
              </a:lnSpc>
              <a:spcBef>
                <a:spcPts val="1000"/>
              </a:spcBef>
              <a:spcAft>
                <a:spcPts val="0"/>
              </a:spcAft>
              <a:buSzPts val="3600"/>
              <a:buNone/>
              <a:defRPr sz="3600">
                <a:solidFill>
                  <a:schemeClr val="dk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cxnSp>
        <p:nvCxnSpPr>
          <p:cNvPr id="77" name="Google Shape;77;p66"/>
          <p:cNvCxnSpPr>
            <a:stCxn id="72" idx="2"/>
          </p:cNvCxnSpPr>
          <p:nvPr/>
        </p:nvCxnSpPr>
        <p:spPr>
          <a:xfrm rot="10800000">
            <a:off x="2569048" y="6532296"/>
            <a:ext cx="9108300" cy="0"/>
          </a:xfrm>
          <a:prstGeom prst="straightConnector1">
            <a:avLst/>
          </a:prstGeom>
          <a:noFill/>
          <a:ln w="28575" cap="flat" cmpd="sng">
            <a:solidFill>
              <a:schemeClr val="accent2"/>
            </a:solidFill>
            <a:prstDash val="solid"/>
            <a:round/>
            <a:headEnd type="none" w="sm" len="sm"/>
            <a:tailEnd type="none" w="sm" len="sm"/>
          </a:ln>
        </p:spPr>
      </p:cxnSp>
      <p:pic>
        <p:nvPicPr>
          <p:cNvPr id="78" name="Google Shape;78;p66" descr="The Nebraska Early Development Network, Babies can't wait logo."/>
          <p:cNvPicPr preferRelativeResize="0"/>
          <p:nvPr/>
        </p:nvPicPr>
        <p:blipFill rotWithShape="1">
          <a:blip r:embed="rId2">
            <a:alphaModFix/>
          </a:blip>
          <a:srcRect/>
          <a:stretch/>
        </p:blipFill>
        <p:spPr>
          <a:xfrm>
            <a:off x="198909" y="6288350"/>
            <a:ext cx="2257577" cy="4850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1"/>
        </a:solidFill>
        <a:effectLst/>
      </p:bgPr>
    </p:bg>
    <p:spTree>
      <p:nvGrpSpPr>
        <p:cNvPr id="1" name="Shape 79"/>
        <p:cNvGrpSpPr/>
        <p:nvPr/>
      </p:nvGrpSpPr>
      <p:grpSpPr>
        <a:xfrm>
          <a:off x="0" y="0"/>
          <a:ext cx="0" cy="0"/>
          <a:chOff x="0" y="0"/>
          <a:chExt cx="0" cy="0"/>
        </a:xfrm>
      </p:grpSpPr>
      <p:sp>
        <p:nvSpPr>
          <p:cNvPr id="80" name="Google Shape;80;p83"/>
          <p:cNvSpPr txBox="1">
            <a:spLocks noGrp="1"/>
          </p:cNvSpPr>
          <p:nvPr>
            <p:ph type="title"/>
          </p:nvPr>
        </p:nvSpPr>
        <p:spPr>
          <a:xfrm>
            <a:off x="1219200" y="4004181"/>
            <a:ext cx="9788324" cy="1390592"/>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83"/>
          <p:cNvSpPr txBox="1">
            <a:spLocks noGrp="1"/>
          </p:cNvSpPr>
          <p:nvPr>
            <p:ph type="body" idx="1"/>
          </p:nvPr>
        </p:nvSpPr>
        <p:spPr>
          <a:xfrm>
            <a:off x="1219200" y="5498363"/>
            <a:ext cx="9788324" cy="68639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000"/>
              <a:buNone/>
              <a:defRPr sz="2000">
                <a:solidFill>
                  <a:schemeClr val="l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pic>
        <p:nvPicPr>
          <p:cNvPr id="82" name="Google Shape;82;p83"/>
          <p:cNvPicPr preferRelativeResize="0"/>
          <p:nvPr/>
        </p:nvPicPr>
        <p:blipFill rotWithShape="1">
          <a:blip r:embed="rId2">
            <a:alphaModFix/>
          </a:blip>
          <a:srcRect t="38570" b="13582"/>
          <a:stretch/>
        </p:blipFill>
        <p:spPr>
          <a:xfrm>
            <a:off x="0" y="0"/>
            <a:ext cx="12191999" cy="3814518"/>
          </a:xfrm>
          <a:prstGeom prst="rect">
            <a:avLst/>
          </a:prstGeom>
          <a:noFill/>
          <a:ln>
            <a:noFill/>
          </a:ln>
        </p:spPr>
      </p:pic>
      <p:sp>
        <p:nvSpPr>
          <p:cNvPr id="83" name="Google Shape;83;p83"/>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84" name="Google Shape;84;p83"/>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85" name="Google Shape;85;p83" descr="The Nebraska Early Development Network, Babies can't wait logo."/>
          <p:cNvPicPr preferRelativeResize="0"/>
          <p:nvPr/>
        </p:nvPicPr>
        <p:blipFill rotWithShape="1">
          <a:blip r:embed="rId3">
            <a:alphaModFix/>
          </a:blip>
          <a:srcRect/>
          <a:stretch/>
        </p:blipFill>
        <p:spPr>
          <a:xfrm>
            <a:off x="198909" y="6288350"/>
            <a:ext cx="2257577" cy="485062"/>
          </a:xfrm>
          <a:prstGeom prst="rect">
            <a:avLst/>
          </a:prstGeom>
          <a:noFill/>
          <a:ln>
            <a:noFill/>
          </a:ln>
        </p:spPr>
      </p:pic>
      <p:cxnSp>
        <p:nvCxnSpPr>
          <p:cNvPr id="86" name="Google Shape;86;p83"/>
          <p:cNvCxnSpPr/>
          <p:nvPr/>
        </p:nvCxnSpPr>
        <p:spPr>
          <a:xfrm rot="10800000">
            <a:off x="2569029" y="6532296"/>
            <a:ext cx="9108319" cy="0"/>
          </a:xfrm>
          <a:prstGeom prst="straightConnector1">
            <a:avLst/>
          </a:prstGeom>
          <a:noFill/>
          <a:ln w="28575" cap="flat" cmpd="sng">
            <a:solidFill>
              <a:schemeClr val="accent2"/>
            </a:solidFill>
            <a:prstDash val="solid"/>
            <a:round/>
            <a:headEnd type="none" w="sm" len="sm"/>
            <a:tailEnd type="none" w="sm" len="sm"/>
          </a:ln>
        </p:spPr>
      </p:cxnSp>
      <p:sp>
        <p:nvSpPr>
          <p:cNvPr id="87" name="Google Shape;87;p83"/>
          <p:cNvSpPr>
            <a:spLocks noGrp="1"/>
          </p:cNvSpPr>
          <p:nvPr>
            <p:ph type="pic" idx="2"/>
          </p:nvPr>
        </p:nvSpPr>
        <p:spPr>
          <a:xfrm>
            <a:off x="1" y="0"/>
            <a:ext cx="12192000" cy="3846311"/>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Section header 3">
  <p:cSld name="Section header 3">
    <p:bg>
      <p:bgPr>
        <a:solidFill>
          <a:schemeClr val="accent1"/>
        </a:solidFill>
        <a:effectLst/>
      </p:bgPr>
    </p:bg>
    <p:spTree>
      <p:nvGrpSpPr>
        <p:cNvPr id="1" name="Shape 88"/>
        <p:cNvGrpSpPr/>
        <p:nvPr/>
      </p:nvGrpSpPr>
      <p:grpSpPr>
        <a:xfrm>
          <a:off x="0" y="0"/>
          <a:ext cx="0" cy="0"/>
          <a:chOff x="0" y="0"/>
          <a:chExt cx="0" cy="0"/>
        </a:xfrm>
      </p:grpSpPr>
      <p:sp>
        <p:nvSpPr>
          <p:cNvPr id="89" name="Google Shape;89;p70"/>
          <p:cNvSpPr txBox="1">
            <a:spLocks noGrp="1"/>
          </p:cNvSpPr>
          <p:nvPr>
            <p:ph type="title"/>
          </p:nvPr>
        </p:nvSpPr>
        <p:spPr>
          <a:xfrm>
            <a:off x="1219200" y="3348513"/>
            <a:ext cx="8915399"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70"/>
          <p:cNvSpPr txBox="1">
            <a:spLocks noGrp="1"/>
          </p:cNvSpPr>
          <p:nvPr>
            <p:ph type="body" idx="1"/>
          </p:nvPr>
        </p:nvSpPr>
        <p:spPr>
          <a:xfrm>
            <a:off x="1219200" y="5277092"/>
            <a:ext cx="8915399"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a:solidFill>
                  <a:schemeClr val="l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pic>
        <p:nvPicPr>
          <p:cNvPr id="91" name="Google Shape;91;p70"/>
          <p:cNvPicPr preferRelativeResize="0"/>
          <p:nvPr/>
        </p:nvPicPr>
        <p:blipFill rotWithShape="1">
          <a:blip r:embed="rId2">
            <a:alphaModFix amt="35000"/>
          </a:blip>
          <a:srcRect/>
          <a:stretch/>
        </p:blipFill>
        <p:spPr>
          <a:xfrm>
            <a:off x="-1" y="0"/>
            <a:ext cx="12223179" cy="6858000"/>
          </a:xfrm>
          <a:prstGeom prst="rect">
            <a:avLst/>
          </a:prstGeom>
          <a:noFill/>
          <a:ln>
            <a:noFill/>
          </a:ln>
        </p:spPr>
      </p:pic>
      <p:sp>
        <p:nvSpPr>
          <p:cNvPr id="92" name="Google Shape;92;p70"/>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93" name="Google Shape;93;p70"/>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94" name="Google Shape;94;p70" descr="The Nebraska Early Development Network, Babies can't wait logo."/>
          <p:cNvPicPr preferRelativeResize="0"/>
          <p:nvPr/>
        </p:nvPicPr>
        <p:blipFill rotWithShape="1">
          <a:blip r:embed="rId3">
            <a:alphaModFix/>
          </a:blip>
          <a:srcRect/>
          <a:stretch/>
        </p:blipFill>
        <p:spPr>
          <a:xfrm>
            <a:off x="198909" y="6288350"/>
            <a:ext cx="2257577" cy="485062"/>
          </a:xfrm>
          <a:prstGeom prst="rect">
            <a:avLst/>
          </a:prstGeom>
          <a:noFill/>
          <a:ln>
            <a:noFill/>
          </a:ln>
        </p:spPr>
      </p:pic>
      <p:cxnSp>
        <p:nvCxnSpPr>
          <p:cNvPr id="95" name="Google Shape;95;p70"/>
          <p:cNvCxnSpPr/>
          <p:nvPr/>
        </p:nvCxnSpPr>
        <p:spPr>
          <a:xfrm rot="10800000">
            <a:off x="2569029" y="6532296"/>
            <a:ext cx="9108319" cy="0"/>
          </a:xfrm>
          <a:prstGeom prst="straightConnector1">
            <a:avLst/>
          </a:prstGeom>
          <a:noFill/>
          <a:ln w="28575" cap="flat" cmpd="sng">
            <a:solidFill>
              <a:schemeClr val="accent2"/>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ection header 2">
  <p:cSld name="Section header 2">
    <p:bg>
      <p:bgPr>
        <a:solidFill>
          <a:schemeClr val="accent1"/>
        </a:solidFill>
        <a:effectLst/>
      </p:bgPr>
    </p:bg>
    <p:spTree>
      <p:nvGrpSpPr>
        <p:cNvPr id="1" name="Shape 96"/>
        <p:cNvGrpSpPr/>
        <p:nvPr/>
      </p:nvGrpSpPr>
      <p:grpSpPr>
        <a:xfrm>
          <a:off x="0" y="0"/>
          <a:ext cx="0" cy="0"/>
          <a:chOff x="0" y="0"/>
          <a:chExt cx="0" cy="0"/>
        </a:xfrm>
      </p:grpSpPr>
      <p:sp>
        <p:nvSpPr>
          <p:cNvPr id="97" name="Google Shape;97;p69"/>
          <p:cNvSpPr txBox="1">
            <a:spLocks noGrp="1"/>
          </p:cNvSpPr>
          <p:nvPr>
            <p:ph type="title"/>
          </p:nvPr>
        </p:nvSpPr>
        <p:spPr>
          <a:xfrm>
            <a:off x="3917469" y="1425203"/>
            <a:ext cx="7699442" cy="200379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69"/>
          <p:cNvSpPr txBox="1">
            <a:spLocks noGrp="1"/>
          </p:cNvSpPr>
          <p:nvPr>
            <p:ph type="body" idx="1"/>
          </p:nvPr>
        </p:nvSpPr>
        <p:spPr>
          <a:xfrm>
            <a:off x="3917469" y="3677633"/>
            <a:ext cx="7699442" cy="68639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a:solidFill>
                  <a:schemeClr val="l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99" name="Google Shape;99;p69"/>
          <p:cNvSpPr>
            <a:spLocks noGrp="1"/>
          </p:cNvSpPr>
          <p:nvPr>
            <p:ph type="pic" idx="2"/>
          </p:nvPr>
        </p:nvSpPr>
        <p:spPr>
          <a:xfrm>
            <a:off x="203947" y="1369392"/>
            <a:ext cx="3512457" cy="3512457"/>
          </a:xfrm>
          <a:prstGeom prst="rect">
            <a:avLst/>
          </a:prstGeom>
          <a:solidFill>
            <a:srgbClr val="D8D8D8"/>
          </a:solidFill>
          <a:ln w="38100" cap="flat" cmpd="sng">
            <a:solidFill>
              <a:schemeClr val="accent2"/>
            </a:solidFill>
            <a:prstDash val="solid"/>
            <a:round/>
            <a:headEnd type="none" w="sm" len="sm"/>
            <a:tailEnd type="none" w="sm" len="sm"/>
          </a:ln>
        </p:spPr>
      </p:sp>
      <p:sp>
        <p:nvSpPr>
          <p:cNvPr id="100" name="Google Shape;100;p69"/>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101" name="Google Shape;101;p69"/>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102" name="Google Shape;102;p69" descr="The Nebraska Early Development Network, Babies can't wait logo."/>
          <p:cNvPicPr preferRelativeResize="0"/>
          <p:nvPr/>
        </p:nvPicPr>
        <p:blipFill rotWithShape="1">
          <a:blip r:embed="rId2">
            <a:alphaModFix/>
          </a:blip>
          <a:srcRect/>
          <a:stretch/>
        </p:blipFill>
        <p:spPr>
          <a:xfrm>
            <a:off x="198909" y="6288350"/>
            <a:ext cx="2257577" cy="485062"/>
          </a:xfrm>
          <a:prstGeom prst="rect">
            <a:avLst/>
          </a:prstGeom>
          <a:noFill/>
          <a:ln>
            <a:noFill/>
          </a:ln>
        </p:spPr>
      </p:pic>
      <p:cxnSp>
        <p:nvCxnSpPr>
          <p:cNvPr id="103" name="Google Shape;103;p69"/>
          <p:cNvCxnSpPr/>
          <p:nvPr/>
        </p:nvCxnSpPr>
        <p:spPr>
          <a:xfrm rot="10800000">
            <a:off x="2569029" y="6532296"/>
            <a:ext cx="9108319" cy="0"/>
          </a:xfrm>
          <a:prstGeom prst="straightConnector1">
            <a:avLst/>
          </a:prstGeom>
          <a:noFill/>
          <a:ln w="28575" cap="flat" cmpd="sng">
            <a:solidFill>
              <a:schemeClr val="accent2"/>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slide 4">
  <p:cSld name="Content slide 4">
    <p:spTree>
      <p:nvGrpSpPr>
        <p:cNvPr id="1" name="Shape 104"/>
        <p:cNvGrpSpPr/>
        <p:nvPr/>
      </p:nvGrpSpPr>
      <p:grpSpPr>
        <a:xfrm>
          <a:off x="0" y="0"/>
          <a:ext cx="0" cy="0"/>
          <a:chOff x="0" y="0"/>
          <a:chExt cx="0" cy="0"/>
        </a:xfrm>
      </p:grpSpPr>
      <p:sp>
        <p:nvSpPr>
          <p:cNvPr id="105" name="Google Shape;105;p74"/>
          <p:cNvSpPr txBox="1">
            <a:spLocks noGrp="1"/>
          </p:cNvSpPr>
          <p:nvPr>
            <p:ph type="body" idx="1"/>
          </p:nvPr>
        </p:nvSpPr>
        <p:spPr>
          <a:xfrm>
            <a:off x="457200" y="1600200"/>
            <a:ext cx="11047412" cy="16764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sz="2800"/>
            </a:lvl1pPr>
            <a:lvl2pPr marL="914400" lvl="1" indent="-406400" algn="l">
              <a:lnSpc>
                <a:spcPct val="100000"/>
              </a:lnSpc>
              <a:spcBef>
                <a:spcPts val="1000"/>
              </a:spcBef>
              <a:spcAft>
                <a:spcPts val="0"/>
              </a:spcAft>
              <a:buSzPts val="2800"/>
              <a:buChar char="•"/>
              <a:defRPr sz="2800"/>
            </a:lvl2pPr>
            <a:lvl3pPr marL="1371600" lvl="2" indent="-406400" algn="l">
              <a:lnSpc>
                <a:spcPct val="100000"/>
              </a:lnSpc>
              <a:spcBef>
                <a:spcPts val="1000"/>
              </a:spcBef>
              <a:spcAft>
                <a:spcPts val="0"/>
              </a:spcAft>
              <a:buSzPts val="2800"/>
              <a:buChar char="•"/>
              <a:defRPr sz="2800"/>
            </a:lvl3pPr>
            <a:lvl4pPr marL="1828800" lvl="3" indent="-406400" algn="l">
              <a:lnSpc>
                <a:spcPct val="100000"/>
              </a:lnSpc>
              <a:spcBef>
                <a:spcPts val="1000"/>
              </a:spcBef>
              <a:spcAft>
                <a:spcPts val="0"/>
              </a:spcAft>
              <a:buSzPts val="2800"/>
              <a:buChar char="•"/>
              <a:defRPr sz="2800"/>
            </a:lvl4pPr>
            <a:lvl5pPr marL="2286000" lvl="4" indent="-406400" algn="l">
              <a:lnSpc>
                <a:spcPct val="100000"/>
              </a:lnSpc>
              <a:spcBef>
                <a:spcPts val="1000"/>
              </a:spcBef>
              <a:spcAft>
                <a:spcPts val="0"/>
              </a:spcAft>
              <a:buSzPts val="2800"/>
              <a:buChar char="•"/>
              <a:defRPr sz="2800"/>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06" name="Google Shape;106;p74"/>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7" name="Google Shape;107;p74"/>
          <p:cNvSpPr txBox="1">
            <a:spLocks noGrp="1"/>
          </p:cNvSpPr>
          <p:nvPr>
            <p:ph type="body" idx="2"/>
          </p:nvPr>
        </p:nvSpPr>
        <p:spPr>
          <a:xfrm>
            <a:off x="457200" y="3598558"/>
            <a:ext cx="11047412" cy="16764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sz="2800"/>
            </a:lvl1pPr>
            <a:lvl2pPr marL="914400" lvl="1" indent="-406400" algn="l">
              <a:lnSpc>
                <a:spcPct val="100000"/>
              </a:lnSpc>
              <a:spcBef>
                <a:spcPts val="1000"/>
              </a:spcBef>
              <a:spcAft>
                <a:spcPts val="0"/>
              </a:spcAft>
              <a:buSzPts val="2800"/>
              <a:buChar char="•"/>
              <a:defRPr sz="2800"/>
            </a:lvl2pPr>
            <a:lvl3pPr marL="1371600" lvl="2" indent="-406400" algn="l">
              <a:lnSpc>
                <a:spcPct val="100000"/>
              </a:lnSpc>
              <a:spcBef>
                <a:spcPts val="1000"/>
              </a:spcBef>
              <a:spcAft>
                <a:spcPts val="0"/>
              </a:spcAft>
              <a:buSzPts val="2800"/>
              <a:buChar char="•"/>
              <a:defRPr sz="2800"/>
            </a:lvl3pPr>
            <a:lvl4pPr marL="1828800" lvl="3" indent="-406400" algn="l">
              <a:lnSpc>
                <a:spcPct val="100000"/>
              </a:lnSpc>
              <a:spcBef>
                <a:spcPts val="1000"/>
              </a:spcBef>
              <a:spcAft>
                <a:spcPts val="0"/>
              </a:spcAft>
              <a:buSzPts val="2800"/>
              <a:buChar char="•"/>
              <a:defRPr sz="2800"/>
            </a:lvl4pPr>
            <a:lvl5pPr marL="2286000" lvl="4" indent="-406400" algn="l">
              <a:lnSpc>
                <a:spcPct val="100000"/>
              </a:lnSpc>
              <a:spcBef>
                <a:spcPts val="1000"/>
              </a:spcBef>
              <a:spcAft>
                <a:spcPts val="0"/>
              </a:spcAft>
              <a:buSzPts val="2800"/>
              <a:buChar char="•"/>
              <a:defRPr sz="2800"/>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08" name="Google Shape;108;p74"/>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74"/>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slide 3">
  <p:cSld name="Content slide 3">
    <p:spTree>
      <p:nvGrpSpPr>
        <p:cNvPr id="1" name="Shape 110"/>
        <p:cNvGrpSpPr/>
        <p:nvPr/>
      </p:nvGrpSpPr>
      <p:grpSpPr>
        <a:xfrm>
          <a:off x="0" y="0"/>
          <a:ext cx="0" cy="0"/>
          <a:chOff x="0" y="0"/>
          <a:chExt cx="0" cy="0"/>
        </a:xfrm>
      </p:grpSpPr>
      <p:sp>
        <p:nvSpPr>
          <p:cNvPr id="111" name="Google Shape;111;p73"/>
          <p:cNvSpPr txBox="1">
            <a:spLocks noGrp="1"/>
          </p:cNvSpPr>
          <p:nvPr>
            <p:ph type="body" idx="1"/>
          </p:nvPr>
        </p:nvSpPr>
        <p:spPr>
          <a:xfrm>
            <a:off x="990600" y="1600200"/>
            <a:ext cx="10514012" cy="28194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sz="2800"/>
            </a:lvl1pPr>
            <a:lvl2pPr marL="914400" lvl="1" indent="-406400" algn="l">
              <a:lnSpc>
                <a:spcPct val="100000"/>
              </a:lnSpc>
              <a:spcBef>
                <a:spcPts val="1000"/>
              </a:spcBef>
              <a:spcAft>
                <a:spcPts val="0"/>
              </a:spcAft>
              <a:buSzPts val="2800"/>
              <a:buChar char="•"/>
              <a:defRPr sz="2800"/>
            </a:lvl2pPr>
            <a:lvl3pPr marL="1371600" lvl="2" indent="-406400" algn="l">
              <a:lnSpc>
                <a:spcPct val="100000"/>
              </a:lnSpc>
              <a:spcBef>
                <a:spcPts val="1000"/>
              </a:spcBef>
              <a:spcAft>
                <a:spcPts val="0"/>
              </a:spcAft>
              <a:buSzPts val="2800"/>
              <a:buChar char="•"/>
              <a:defRPr sz="2800"/>
            </a:lvl3pPr>
            <a:lvl4pPr marL="1828800" lvl="3" indent="-406400" algn="l">
              <a:lnSpc>
                <a:spcPct val="100000"/>
              </a:lnSpc>
              <a:spcBef>
                <a:spcPts val="1000"/>
              </a:spcBef>
              <a:spcAft>
                <a:spcPts val="0"/>
              </a:spcAft>
              <a:buSzPts val="2800"/>
              <a:buChar char="•"/>
              <a:defRPr sz="2800"/>
            </a:lvl4pPr>
            <a:lvl5pPr marL="2286000" lvl="4" indent="-406400" algn="l">
              <a:lnSpc>
                <a:spcPct val="100000"/>
              </a:lnSpc>
              <a:spcBef>
                <a:spcPts val="1000"/>
              </a:spcBef>
              <a:spcAft>
                <a:spcPts val="0"/>
              </a:spcAft>
              <a:buSzPts val="2800"/>
              <a:buChar char="•"/>
              <a:defRPr sz="2800"/>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12" name="Google Shape;112;p73"/>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13" name="Google Shape;113;p73"/>
          <p:cNvSpPr>
            <a:spLocks noGrp="1"/>
          </p:cNvSpPr>
          <p:nvPr>
            <p:ph type="body" idx="2"/>
          </p:nvPr>
        </p:nvSpPr>
        <p:spPr>
          <a:xfrm>
            <a:off x="2209800" y="4734669"/>
            <a:ext cx="7772400" cy="846346"/>
          </a:xfrm>
          <a:prstGeom prst="roundRect">
            <a:avLst>
              <a:gd name="adj" fmla="val 16667"/>
            </a:avLst>
          </a:prstGeom>
          <a:solidFill>
            <a:srgbClr val="D0D8F0"/>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rmAutofit/>
          </a:bodyPr>
          <a:lstStyle>
            <a:lvl1pPr marL="457200" lvl="0" indent="-228600" algn="ctr">
              <a:lnSpc>
                <a:spcPct val="100000"/>
              </a:lnSpc>
              <a:spcBef>
                <a:spcPts val="1000"/>
              </a:spcBef>
              <a:spcAft>
                <a:spcPts val="0"/>
              </a:spcAft>
              <a:buSzPts val="2400"/>
              <a:buNone/>
              <a:defRPr sz="2400" b="1">
                <a:solidFill>
                  <a:schemeClr val="accent1"/>
                </a:solidFill>
                <a:latin typeface="Arial"/>
                <a:ea typeface="Arial"/>
                <a:cs typeface="Arial"/>
                <a:sym typeface="Arial"/>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14" name="Google Shape;114;p73"/>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73"/>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ntent slide 6">
  <p:cSld name="Content slide 6">
    <p:spTree>
      <p:nvGrpSpPr>
        <p:cNvPr id="1" name="Shape 116"/>
        <p:cNvGrpSpPr/>
        <p:nvPr/>
      </p:nvGrpSpPr>
      <p:grpSpPr>
        <a:xfrm>
          <a:off x="0" y="0"/>
          <a:ext cx="0" cy="0"/>
          <a:chOff x="0" y="0"/>
          <a:chExt cx="0" cy="0"/>
        </a:xfrm>
      </p:grpSpPr>
      <p:sp>
        <p:nvSpPr>
          <p:cNvPr id="117" name="Google Shape;117;p76"/>
          <p:cNvSpPr/>
          <p:nvPr/>
        </p:nvSpPr>
        <p:spPr>
          <a:xfrm>
            <a:off x="0" y="3429000"/>
            <a:ext cx="12192000" cy="3429000"/>
          </a:xfrm>
          <a:prstGeom prst="rect">
            <a:avLst/>
          </a:prstGeom>
          <a:gradFill>
            <a:gsLst>
              <a:gs pos="0">
                <a:srgbClr val="FFFFFF">
                  <a:alpha val="51373"/>
                </a:srgbClr>
              </a:gs>
              <a:gs pos="100000">
                <a:srgbClr val="354C9D">
                  <a:alpha val="1451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8" name="Google Shape;118;p76"/>
          <p:cNvSpPr txBox="1">
            <a:spLocks noGrp="1"/>
          </p:cNvSpPr>
          <p:nvPr>
            <p:ph type="title"/>
          </p:nvPr>
        </p:nvSpPr>
        <p:spPr>
          <a:xfrm>
            <a:off x="457200" y="311358"/>
            <a:ext cx="5168900"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76"/>
          <p:cNvSpPr txBox="1">
            <a:spLocks noGrp="1"/>
          </p:cNvSpPr>
          <p:nvPr>
            <p:ph type="body" idx="1"/>
          </p:nvPr>
        </p:nvSpPr>
        <p:spPr>
          <a:xfrm>
            <a:off x="508001" y="1683777"/>
            <a:ext cx="5359400" cy="420385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20" name="Google Shape;120;p76"/>
          <p:cNvSpPr>
            <a:spLocks noGrp="1"/>
          </p:cNvSpPr>
          <p:nvPr>
            <p:ph type="pic" idx="2"/>
          </p:nvPr>
        </p:nvSpPr>
        <p:spPr>
          <a:xfrm>
            <a:off x="5600267" y="0"/>
            <a:ext cx="6591733" cy="6858000"/>
          </a:xfrm>
          <a:prstGeom prst="rect">
            <a:avLst/>
          </a:prstGeom>
          <a:noFill/>
          <a:ln>
            <a:noFill/>
          </a:ln>
        </p:spPr>
      </p:sp>
      <p:sp>
        <p:nvSpPr>
          <p:cNvPr id="121" name="Google Shape;121;p76"/>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cxnSp>
        <p:nvCxnSpPr>
          <p:cNvPr id="122" name="Google Shape;122;p76"/>
          <p:cNvCxnSpPr>
            <a:stCxn id="121" idx="2"/>
          </p:cNvCxnSpPr>
          <p:nvPr/>
        </p:nvCxnSpPr>
        <p:spPr>
          <a:xfrm rot="10800000">
            <a:off x="148" y="6532296"/>
            <a:ext cx="11677200" cy="0"/>
          </a:xfrm>
          <a:prstGeom prst="straightConnector1">
            <a:avLst/>
          </a:prstGeom>
          <a:noFill/>
          <a:ln w="28575" cap="flat" cmpd="sng">
            <a:solidFill>
              <a:schemeClr val="accent1"/>
            </a:solidFill>
            <a:prstDash val="solid"/>
            <a:round/>
            <a:headEnd type="none" w="sm" len="sm"/>
            <a:tailEnd type="none" w="sm" len="sm"/>
          </a:ln>
        </p:spPr>
      </p:cxnSp>
      <p:sp>
        <p:nvSpPr>
          <p:cNvPr id="123" name="Google Shape;123;p76"/>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slide 5" type="twoObj">
  <p:cSld name="TWO_OBJECTS">
    <p:spTree>
      <p:nvGrpSpPr>
        <p:cNvPr id="1" name="Shape 124"/>
        <p:cNvGrpSpPr/>
        <p:nvPr/>
      </p:nvGrpSpPr>
      <p:grpSpPr>
        <a:xfrm>
          <a:off x="0" y="0"/>
          <a:ext cx="0" cy="0"/>
          <a:chOff x="0" y="0"/>
          <a:chExt cx="0" cy="0"/>
        </a:xfrm>
      </p:grpSpPr>
      <p:sp>
        <p:nvSpPr>
          <p:cNvPr id="125" name="Google Shape;125;p75"/>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75"/>
          <p:cNvSpPr txBox="1">
            <a:spLocks noGrp="1"/>
          </p:cNvSpPr>
          <p:nvPr>
            <p:ph type="body" idx="1"/>
          </p:nvPr>
        </p:nvSpPr>
        <p:spPr>
          <a:xfrm>
            <a:off x="808665" y="1683777"/>
            <a:ext cx="5058735" cy="420385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a:lvl1pPr>
            <a:lvl2pPr marL="914400" lvl="1" indent="-406400" algn="l">
              <a:lnSpc>
                <a:spcPct val="100000"/>
              </a:lnSpc>
              <a:spcBef>
                <a:spcPts val="1000"/>
              </a:spcBef>
              <a:spcAft>
                <a:spcPts val="0"/>
              </a:spcAft>
              <a:buSzPts val="2800"/>
              <a:buChar char="•"/>
              <a:defRPr/>
            </a:lvl2pPr>
            <a:lvl3pPr marL="1371600" lvl="2" indent="-406400" algn="l">
              <a:lnSpc>
                <a:spcPct val="100000"/>
              </a:lnSpc>
              <a:spcBef>
                <a:spcPts val="1000"/>
              </a:spcBef>
              <a:spcAft>
                <a:spcPts val="0"/>
              </a:spcAft>
              <a:buSzPts val="2800"/>
              <a:buChar char="•"/>
              <a:defRPr/>
            </a:lvl3pPr>
            <a:lvl4pPr marL="1828800" lvl="3" indent="-406400" algn="l">
              <a:lnSpc>
                <a:spcPct val="100000"/>
              </a:lnSpc>
              <a:spcBef>
                <a:spcPts val="1000"/>
              </a:spcBef>
              <a:spcAft>
                <a:spcPts val="0"/>
              </a:spcAft>
              <a:buSzPts val="2800"/>
              <a:buChar char="•"/>
              <a:defRPr/>
            </a:lvl4pPr>
            <a:lvl5pPr marL="2286000" lvl="4" indent="-406400" algn="l">
              <a:lnSpc>
                <a:spcPct val="100000"/>
              </a:lnSpc>
              <a:spcBef>
                <a:spcPts val="1000"/>
              </a:spcBef>
              <a:spcAft>
                <a:spcPts val="0"/>
              </a:spcAft>
              <a:buSzPts val="2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27" name="Google Shape;127;p75"/>
          <p:cNvSpPr txBox="1">
            <a:spLocks noGrp="1"/>
          </p:cNvSpPr>
          <p:nvPr>
            <p:ph type="body" idx="2"/>
          </p:nvPr>
        </p:nvSpPr>
        <p:spPr>
          <a:xfrm>
            <a:off x="6324600" y="1676399"/>
            <a:ext cx="5175475" cy="420385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a:lvl1pPr>
            <a:lvl2pPr marL="914400" lvl="1" indent="-406400" algn="l">
              <a:lnSpc>
                <a:spcPct val="100000"/>
              </a:lnSpc>
              <a:spcBef>
                <a:spcPts val="1000"/>
              </a:spcBef>
              <a:spcAft>
                <a:spcPts val="0"/>
              </a:spcAft>
              <a:buSzPts val="2800"/>
              <a:buChar char="•"/>
              <a:defRPr/>
            </a:lvl2pPr>
            <a:lvl3pPr marL="1371600" lvl="2" indent="-406400" algn="l">
              <a:lnSpc>
                <a:spcPct val="100000"/>
              </a:lnSpc>
              <a:spcBef>
                <a:spcPts val="1000"/>
              </a:spcBef>
              <a:spcAft>
                <a:spcPts val="0"/>
              </a:spcAft>
              <a:buSzPts val="2800"/>
              <a:buChar char="•"/>
              <a:defRPr/>
            </a:lvl3pPr>
            <a:lvl4pPr marL="1828800" lvl="3" indent="-406400" algn="l">
              <a:lnSpc>
                <a:spcPct val="100000"/>
              </a:lnSpc>
              <a:spcBef>
                <a:spcPts val="1000"/>
              </a:spcBef>
              <a:spcAft>
                <a:spcPts val="0"/>
              </a:spcAft>
              <a:buSzPts val="2800"/>
              <a:buChar char="•"/>
              <a:defRPr/>
            </a:lvl4pPr>
            <a:lvl5pPr marL="2286000" lvl="4" indent="-406400" algn="l">
              <a:lnSpc>
                <a:spcPct val="100000"/>
              </a:lnSpc>
              <a:spcBef>
                <a:spcPts val="1000"/>
              </a:spcBef>
              <a:spcAft>
                <a:spcPts val="0"/>
              </a:spcAft>
              <a:buSzPts val="2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28" name="Google Shape;128;p75"/>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6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9" name="Google Shape;129;p75"/>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slide 7">
  <p:cSld name="Content slide 7">
    <p:spTree>
      <p:nvGrpSpPr>
        <p:cNvPr id="1" name="Shape 130"/>
        <p:cNvGrpSpPr/>
        <p:nvPr/>
      </p:nvGrpSpPr>
      <p:grpSpPr>
        <a:xfrm>
          <a:off x="0" y="0"/>
          <a:ext cx="0" cy="0"/>
          <a:chOff x="0" y="0"/>
          <a:chExt cx="0" cy="0"/>
        </a:xfrm>
      </p:grpSpPr>
      <p:sp>
        <p:nvSpPr>
          <p:cNvPr id="131" name="Google Shape;131;p77"/>
          <p:cNvSpPr/>
          <p:nvPr/>
        </p:nvSpPr>
        <p:spPr>
          <a:xfrm>
            <a:off x="0" y="3429000"/>
            <a:ext cx="12192000" cy="3429000"/>
          </a:xfrm>
          <a:prstGeom prst="rect">
            <a:avLst/>
          </a:prstGeom>
          <a:gradFill>
            <a:gsLst>
              <a:gs pos="0">
                <a:srgbClr val="FFFFFF">
                  <a:alpha val="51373"/>
                </a:srgbClr>
              </a:gs>
              <a:gs pos="100000">
                <a:srgbClr val="354C9D">
                  <a:alpha val="1451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2" name="Google Shape;132;p77"/>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77"/>
          <p:cNvSpPr txBox="1">
            <a:spLocks noGrp="1"/>
          </p:cNvSpPr>
          <p:nvPr>
            <p:ph type="body" idx="1"/>
          </p:nvPr>
        </p:nvSpPr>
        <p:spPr>
          <a:xfrm>
            <a:off x="808665" y="1683777"/>
            <a:ext cx="6430335" cy="420385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34" name="Google Shape;134;p77"/>
          <p:cNvSpPr>
            <a:spLocks noGrp="1"/>
          </p:cNvSpPr>
          <p:nvPr>
            <p:ph type="pic" idx="2"/>
          </p:nvPr>
        </p:nvSpPr>
        <p:spPr>
          <a:xfrm>
            <a:off x="7620000" y="-203649"/>
            <a:ext cx="5067300" cy="5067300"/>
          </a:xfrm>
          <a:prstGeom prst="rect">
            <a:avLst/>
          </a:prstGeom>
          <a:solidFill>
            <a:srgbClr val="D8D8D8"/>
          </a:solidFill>
          <a:ln w="38100" cap="flat" cmpd="sng">
            <a:solidFill>
              <a:schemeClr val="accent2"/>
            </a:solidFill>
            <a:prstDash val="solid"/>
            <a:round/>
            <a:headEnd type="none" w="sm" len="sm"/>
            <a:tailEnd type="none" w="sm" len="sm"/>
          </a:ln>
        </p:spPr>
      </p:sp>
      <p:sp>
        <p:nvSpPr>
          <p:cNvPr id="135" name="Google Shape;135;p7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ntent slide - blue 5">
  <p:cSld name="Content slide - blue 5">
    <p:bg>
      <p:bgPr>
        <a:solidFill>
          <a:schemeClr val="accent1"/>
        </a:solidFill>
        <a:effectLst/>
      </p:bgPr>
    </p:bg>
    <p:spTree>
      <p:nvGrpSpPr>
        <p:cNvPr id="1" name="Shape 136"/>
        <p:cNvGrpSpPr/>
        <p:nvPr/>
      </p:nvGrpSpPr>
      <p:grpSpPr>
        <a:xfrm>
          <a:off x="0" y="0"/>
          <a:ext cx="0" cy="0"/>
          <a:chOff x="0" y="0"/>
          <a:chExt cx="0" cy="0"/>
        </a:xfrm>
      </p:grpSpPr>
      <p:sp>
        <p:nvSpPr>
          <p:cNvPr id="137" name="Google Shape;137;p78"/>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2"/>
              </a:buClr>
              <a:buSzPts val="36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78"/>
          <p:cNvSpPr txBox="1">
            <a:spLocks noGrp="1"/>
          </p:cNvSpPr>
          <p:nvPr>
            <p:ph type="body" idx="1"/>
          </p:nvPr>
        </p:nvSpPr>
        <p:spPr>
          <a:xfrm>
            <a:off x="457200" y="1683777"/>
            <a:ext cx="6430335" cy="420385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Clr>
                <a:schemeClr val="accent2"/>
              </a:buClr>
              <a:buSzPts val="2800"/>
              <a:buChar char="•"/>
              <a:defRPr>
                <a:solidFill>
                  <a:schemeClr val="lt1"/>
                </a:solidFill>
              </a:defRPr>
            </a:lvl1pPr>
            <a:lvl2pPr marL="914400" lvl="1" indent="-406400" algn="l">
              <a:lnSpc>
                <a:spcPct val="100000"/>
              </a:lnSpc>
              <a:spcBef>
                <a:spcPts val="1000"/>
              </a:spcBef>
              <a:spcAft>
                <a:spcPts val="0"/>
              </a:spcAft>
              <a:buClr>
                <a:schemeClr val="lt1"/>
              </a:buClr>
              <a:buSzPts val="2800"/>
              <a:buChar char="•"/>
              <a:defRPr>
                <a:solidFill>
                  <a:schemeClr val="lt1"/>
                </a:solidFill>
              </a:defRPr>
            </a:lvl2pPr>
            <a:lvl3pPr marL="1371600" lvl="2" indent="-406400" algn="l">
              <a:lnSpc>
                <a:spcPct val="100000"/>
              </a:lnSpc>
              <a:spcBef>
                <a:spcPts val="1000"/>
              </a:spcBef>
              <a:spcAft>
                <a:spcPts val="0"/>
              </a:spcAft>
              <a:buSzPts val="2800"/>
              <a:buChar char="•"/>
              <a:defRPr>
                <a:solidFill>
                  <a:schemeClr val="lt1"/>
                </a:solidFill>
              </a:defRPr>
            </a:lvl3pPr>
            <a:lvl4pPr marL="1828800" lvl="3" indent="-406400" algn="l">
              <a:lnSpc>
                <a:spcPct val="100000"/>
              </a:lnSpc>
              <a:spcBef>
                <a:spcPts val="1000"/>
              </a:spcBef>
              <a:spcAft>
                <a:spcPts val="0"/>
              </a:spcAft>
              <a:buSzPts val="2800"/>
              <a:buChar char="•"/>
              <a:defRPr>
                <a:solidFill>
                  <a:schemeClr val="lt1"/>
                </a:solidFill>
              </a:defRPr>
            </a:lvl4pPr>
            <a:lvl5pPr marL="2286000" lvl="4" indent="-406400" algn="l">
              <a:lnSpc>
                <a:spcPct val="100000"/>
              </a:lnSpc>
              <a:spcBef>
                <a:spcPts val="1000"/>
              </a:spcBef>
              <a:spcAft>
                <a:spcPts val="0"/>
              </a:spcAft>
              <a:buSzPts val="2800"/>
              <a:buChar char="•"/>
              <a:defRPr>
                <a:solidFill>
                  <a:schemeClr val="lt1"/>
                </a:solidFill>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39" name="Google Shape;139;p78"/>
          <p:cNvSpPr>
            <a:spLocks noGrp="1"/>
          </p:cNvSpPr>
          <p:nvPr>
            <p:ph type="pic" idx="2"/>
          </p:nvPr>
        </p:nvSpPr>
        <p:spPr>
          <a:xfrm>
            <a:off x="7620000" y="-203649"/>
            <a:ext cx="5067300" cy="5067300"/>
          </a:xfrm>
          <a:prstGeom prst="rect">
            <a:avLst/>
          </a:prstGeom>
          <a:solidFill>
            <a:srgbClr val="D8D8D8"/>
          </a:solidFill>
          <a:ln w="38100" cap="flat" cmpd="sng">
            <a:solidFill>
              <a:schemeClr val="accent2"/>
            </a:solidFill>
            <a:prstDash val="solid"/>
            <a:round/>
            <a:headEnd type="none" w="sm" len="sm"/>
            <a:tailEnd type="none" w="sm" len="sm"/>
          </a:ln>
        </p:spPr>
      </p:sp>
      <p:sp>
        <p:nvSpPr>
          <p:cNvPr id="140" name="Google Shape;140;p78"/>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141" name="Google Shape;141;p7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142" name="Google Shape;142;p78"/>
          <p:cNvCxnSpPr/>
          <p:nvPr/>
        </p:nvCxnSpPr>
        <p:spPr>
          <a:xfrm rot="10800000">
            <a:off x="2569029" y="6532296"/>
            <a:ext cx="9108319" cy="0"/>
          </a:xfrm>
          <a:prstGeom prst="straightConnector1">
            <a:avLst/>
          </a:prstGeom>
          <a:noFill/>
          <a:ln w="28575" cap="flat" cmpd="sng">
            <a:solidFill>
              <a:schemeClr val="accent2"/>
            </a:solidFill>
            <a:prstDash val="solid"/>
            <a:round/>
            <a:headEnd type="none" w="sm" len="sm"/>
            <a:tailEnd type="none" w="sm" len="sm"/>
          </a:ln>
        </p:spPr>
      </p:cxnSp>
      <p:pic>
        <p:nvPicPr>
          <p:cNvPr id="143" name="Google Shape;143;p78" descr="The Nebraska Early Development Network, Babies can't wait logo."/>
          <p:cNvPicPr preferRelativeResize="0"/>
          <p:nvPr/>
        </p:nvPicPr>
        <p:blipFill rotWithShape="1">
          <a:blip r:embed="rId2">
            <a:alphaModFix/>
          </a:blip>
          <a:srcRect/>
          <a:stretch/>
        </p:blipFill>
        <p:spPr>
          <a:xfrm>
            <a:off x="198909" y="6288350"/>
            <a:ext cx="2257577" cy="485062"/>
          </a:xfrm>
          <a:prstGeom prst="rect">
            <a:avLst/>
          </a:prstGeom>
          <a:noFill/>
          <a:ln>
            <a:noFill/>
          </a:ln>
        </p:spPr>
      </p:pic>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4"/>
        <p:cNvGrpSpPr/>
        <p:nvPr/>
      </p:nvGrpSpPr>
      <p:grpSpPr>
        <a:xfrm>
          <a:off x="0" y="0"/>
          <a:ext cx="0" cy="0"/>
          <a:chOff x="0" y="0"/>
          <a:chExt cx="0" cy="0"/>
        </a:xfrm>
      </p:grpSpPr>
      <p:sp>
        <p:nvSpPr>
          <p:cNvPr id="145" name="Google Shape;145;g3832d3dff35_1_81"/>
          <p:cNvSpPr txBox="1">
            <a:spLocks noGrp="1"/>
          </p:cNvSpPr>
          <p:nvPr>
            <p:ph type="title"/>
          </p:nvPr>
        </p:nvSpPr>
        <p:spPr>
          <a:xfrm>
            <a:off x="609601" y="273049"/>
            <a:ext cx="4011300" cy="1161900"/>
          </a:xfrm>
          <a:prstGeom prst="rect">
            <a:avLst/>
          </a:prstGeom>
          <a:noFill/>
          <a:ln>
            <a:noFill/>
          </a:ln>
        </p:spPr>
        <p:txBody>
          <a:bodyPr spcFirstLastPara="1" wrap="square" lIns="121900" tIns="60925" rIns="121900" bIns="60925" anchor="b" anchorCtr="0">
            <a:noAutofit/>
          </a:bodyPr>
          <a:lstStyle>
            <a:lvl1pPr lvl="0" algn="l">
              <a:lnSpc>
                <a:spcPct val="100000"/>
              </a:lnSpc>
              <a:spcBef>
                <a:spcPts val="0"/>
              </a:spcBef>
              <a:spcAft>
                <a:spcPts val="0"/>
              </a:spcAft>
              <a:buSzPts val="1900"/>
              <a:buNone/>
              <a:defRPr sz="2000" b="1"/>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46" name="Google Shape;146;g3832d3dff35_1_81"/>
          <p:cNvSpPr txBox="1">
            <a:spLocks noGrp="1"/>
          </p:cNvSpPr>
          <p:nvPr>
            <p:ph type="body" idx="1"/>
          </p:nvPr>
        </p:nvSpPr>
        <p:spPr>
          <a:xfrm>
            <a:off x="4766733" y="273051"/>
            <a:ext cx="6815700" cy="5853300"/>
          </a:xfrm>
          <a:prstGeom prst="rect">
            <a:avLst/>
          </a:prstGeom>
          <a:noFill/>
          <a:ln>
            <a:noFill/>
          </a:ln>
        </p:spPr>
        <p:txBody>
          <a:bodyPr spcFirstLastPara="1" wrap="square" lIns="121900" tIns="60925" rIns="121900" bIns="60925" anchor="t" anchorCtr="0">
            <a:noAutofit/>
          </a:bodyPr>
          <a:lstStyle>
            <a:lvl1pPr marL="457200" lvl="0" indent="-501650" algn="l">
              <a:lnSpc>
                <a:spcPct val="100000"/>
              </a:lnSpc>
              <a:spcBef>
                <a:spcPts val="600"/>
              </a:spcBef>
              <a:spcAft>
                <a:spcPts val="0"/>
              </a:spcAft>
              <a:buClr>
                <a:schemeClr val="dk1"/>
              </a:buClr>
              <a:buSzPts val="4300"/>
              <a:buChar char="•"/>
              <a:defRPr sz="3200"/>
            </a:lvl1pPr>
            <a:lvl2pPr marL="914400" lvl="1" indent="-463550" algn="l">
              <a:lnSpc>
                <a:spcPct val="100000"/>
              </a:lnSpc>
              <a:spcBef>
                <a:spcPts val="600"/>
              </a:spcBef>
              <a:spcAft>
                <a:spcPts val="0"/>
              </a:spcAft>
              <a:buClr>
                <a:schemeClr val="dk1"/>
              </a:buClr>
              <a:buSzPts val="3700"/>
              <a:buChar char="–"/>
              <a:defRPr sz="2800"/>
            </a:lvl2pPr>
            <a:lvl3pPr marL="1371600" lvl="2" indent="-431800" algn="l">
              <a:lnSpc>
                <a:spcPct val="100000"/>
              </a:lnSpc>
              <a:spcBef>
                <a:spcPts val="500"/>
              </a:spcBef>
              <a:spcAft>
                <a:spcPts val="0"/>
              </a:spcAft>
              <a:buClr>
                <a:schemeClr val="dk1"/>
              </a:buClr>
              <a:buSzPts val="3200"/>
              <a:buChar char="•"/>
              <a:defRPr sz="2400"/>
            </a:lvl3pPr>
            <a:lvl4pPr marL="1828800" lvl="3" indent="-400050" algn="l">
              <a:lnSpc>
                <a:spcPct val="100000"/>
              </a:lnSpc>
              <a:spcBef>
                <a:spcPts val="400"/>
              </a:spcBef>
              <a:spcAft>
                <a:spcPts val="0"/>
              </a:spcAft>
              <a:buClr>
                <a:schemeClr val="dk1"/>
              </a:buClr>
              <a:buSzPts val="2700"/>
              <a:buChar char="–"/>
              <a:defRPr sz="2000"/>
            </a:lvl4pPr>
            <a:lvl5pPr marL="2286000" lvl="4" indent="-400050" algn="l">
              <a:lnSpc>
                <a:spcPct val="100000"/>
              </a:lnSpc>
              <a:spcBef>
                <a:spcPts val="400"/>
              </a:spcBef>
              <a:spcAft>
                <a:spcPts val="0"/>
              </a:spcAft>
              <a:buClr>
                <a:schemeClr val="dk1"/>
              </a:buClr>
              <a:buSzPts val="2700"/>
              <a:buChar char="»"/>
              <a:defRPr sz="2000"/>
            </a:lvl5pPr>
            <a:lvl6pPr marL="2743200" lvl="5" indent="-400050" algn="l">
              <a:lnSpc>
                <a:spcPct val="100000"/>
              </a:lnSpc>
              <a:spcBef>
                <a:spcPts val="400"/>
              </a:spcBef>
              <a:spcAft>
                <a:spcPts val="0"/>
              </a:spcAft>
              <a:buClr>
                <a:schemeClr val="dk1"/>
              </a:buClr>
              <a:buSzPts val="2700"/>
              <a:buChar char="•"/>
              <a:defRPr sz="2000"/>
            </a:lvl6pPr>
            <a:lvl7pPr marL="3200400" lvl="6" indent="-400050" algn="l">
              <a:lnSpc>
                <a:spcPct val="100000"/>
              </a:lnSpc>
              <a:spcBef>
                <a:spcPts val="400"/>
              </a:spcBef>
              <a:spcAft>
                <a:spcPts val="0"/>
              </a:spcAft>
              <a:buClr>
                <a:schemeClr val="dk1"/>
              </a:buClr>
              <a:buSzPts val="2700"/>
              <a:buChar char="•"/>
              <a:defRPr sz="2000"/>
            </a:lvl7pPr>
            <a:lvl8pPr marL="3657600" lvl="7" indent="-400050" algn="l">
              <a:lnSpc>
                <a:spcPct val="100000"/>
              </a:lnSpc>
              <a:spcBef>
                <a:spcPts val="400"/>
              </a:spcBef>
              <a:spcAft>
                <a:spcPts val="0"/>
              </a:spcAft>
              <a:buClr>
                <a:schemeClr val="dk1"/>
              </a:buClr>
              <a:buSzPts val="2700"/>
              <a:buChar char="•"/>
              <a:defRPr sz="2000"/>
            </a:lvl8pPr>
            <a:lvl9pPr marL="4114800" lvl="8" indent="-400050" algn="l">
              <a:lnSpc>
                <a:spcPct val="100000"/>
              </a:lnSpc>
              <a:spcBef>
                <a:spcPts val="400"/>
              </a:spcBef>
              <a:spcAft>
                <a:spcPts val="0"/>
              </a:spcAft>
              <a:buClr>
                <a:schemeClr val="dk1"/>
              </a:buClr>
              <a:buSzPts val="2700"/>
              <a:buChar char="•"/>
              <a:defRPr sz="2000"/>
            </a:lvl9pPr>
          </a:lstStyle>
          <a:p>
            <a:endParaRPr/>
          </a:p>
        </p:txBody>
      </p:sp>
      <p:sp>
        <p:nvSpPr>
          <p:cNvPr id="147" name="Google Shape;147;g3832d3dff35_1_81"/>
          <p:cNvSpPr txBox="1">
            <a:spLocks noGrp="1"/>
          </p:cNvSpPr>
          <p:nvPr>
            <p:ph type="body" idx="2"/>
          </p:nvPr>
        </p:nvSpPr>
        <p:spPr>
          <a:xfrm>
            <a:off x="609601" y="1435101"/>
            <a:ext cx="4011300" cy="4691100"/>
          </a:xfrm>
          <a:prstGeom prst="rect">
            <a:avLst/>
          </a:prstGeom>
          <a:noFill/>
          <a:ln>
            <a:noFill/>
          </a:ln>
        </p:spPr>
        <p:txBody>
          <a:bodyPr spcFirstLastPara="1" wrap="square" lIns="121900" tIns="60925" rIns="121900" bIns="60925" anchor="t" anchorCtr="0">
            <a:noAutofit/>
          </a:bodyPr>
          <a:lstStyle>
            <a:lvl1pPr marL="457200" lvl="0" indent="-228600" algn="l">
              <a:lnSpc>
                <a:spcPct val="100000"/>
              </a:lnSpc>
              <a:spcBef>
                <a:spcPts val="300"/>
              </a:spcBef>
              <a:spcAft>
                <a:spcPts val="0"/>
              </a:spcAft>
              <a:buClr>
                <a:schemeClr val="dk1"/>
              </a:buClr>
              <a:buSzPts val="1900"/>
              <a:buNone/>
              <a:defRPr sz="1400"/>
            </a:lvl1pPr>
            <a:lvl2pPr marL="914400" lvl="1" indent="-228600" algn="l">
              <a:lnSpc>
                <a:spcPct val="100000"/>
              </a:lnSpc>
              <a:spcBef>
                <a:spcPts val="200"/>
              </a:spcBef>
              <a:spcAft>
                <a:spcPts val="0"/>
              </a:spcAft>
              <a:buClr>
                <a:schemeClr val="dk1"/>
              </a:buClr>
              <a:buSzPts val="1600"/>
              <a:buNone/>
              <a:defRPr sz="1200"/>
            </a:lvl2pPr>
            <a:lvl3pPr marL="1371600" lvl="2" indent="-228600" algn="l">
              <a:lnSpc>
                <a:spcPct val="100000"/>
              </a:lnSpc>
              <a:spcBef>
                <a:spcPts val="200"/>
              </a:spcBef>
              <a:spcAft>
                <a:spcPts val="0"/>
              </a:spcAft>
              <a:buClr>
                <a:schemeClr val="dk1"/>
              </a:buClr>
              <a:buSzPts val="1300"/>
              <a:buNone/>
              <a:defRPr sz="1000"/>
            </a:lvl3pPr>
            <a:lvl4pPr marL="1828800" lvl="3" indent="-228600" algn="l">
              <a:lnSpc>
                <a:spcPct val="100000"/>
              </a:lnSpc>
              <a:spcBef>
                <a:spcPts val="200"/>
              </a:spcBef>
              <a:spcAft>
                <a:spcPts val="0"/>
              </a:spcAft>
              <a:buClr>
                <a:schemeClr val="dk1"/>
              </a:buClr>
              <a:buSzPts val="1200"/>
              <a:buNone/>
              <a:defRPr sz="900"/>
            </a:lvl4pPr>
            <a:lvl5pPr marL="2286000" lvl="4" indent="-228600" algn="l">
              <a:lnSpc>
                <a:spcPct val="100000"/>
              </a:lnSpc>
              <a:spcBef>
                <a:spcPts val="200"/>
              </a:spcBef>
              <a:spcAft>
                <a:spcPts val="0"/>
              </a:spcAft>
              <a:buClr>
                <a:schemeClr val="dk1"/>
              </a:buClr>
              <a:buSzPts val="1200"/>
              <a:buNone/>
              <a:defRPr sz="900"/>
            </a:lvl5pPr>
            <a:lvl6pPr marL="2743200" lvl="5" indent="-228600" algn="l">
              <a:lnSpc>
                <a:spcPct val="100000"/>
              </a:lnSpc>
              <a:spcBef>
                <a:spcPts val="200"/>
              </a:spcBef>
              <a:spcAft>
                <a:spcPts val="0"/>
              </a:spcAft>
              <a:buClr>
                <a:schemeClr val="dk1"/>
              </a:buClr>
              <a:buSzPts val="1200"/>
              <a:buNone/>
              <a:defRPr sz="900"/>
            </a:lvl6pPr>
            <a:lvl7pPr marL="3200400" lvl="6" indent="-228600" algn="l">
              <a:lnSpc>
                <a:spcPct val="100000"/>
              </a:lnSpc>
              <a:spcBef>
                <a:spcPts val="200"/>
              </a:spcBef>
              <a:spcAft>
                <a:spcPts val="0"/>
              </a:spcAft>
              <a:buClr>
                <a:schemeClr val="dk1"/>
              </a:buClr>
              <a:buSzPts val="1200"/>
              <a:buNone/>
              <a:defRPr sz="900"/>
            </a:lvl7pPr>
            <a:lvl8pPr marL="3657600" lvl="7" indent="-228600" algn="l">
              <a:lnSpc>
                <a:spcPct val="100000"/>
              </a:lnSpc>
              <a:spcBef>
                <a:spcPts val="200"/>
              </a:spcBef>
              <a:spcAft>
                <a:spcPts val="0"/>
              </a:spcAft>
              <a:buClr>
                <a:schemeClr val="dk1"/>
              </a:buClr>
              <a:buSzPts val="1200"/>
              <a:buNone/>
              <a:defRPr sz="900"/>
            </a:lvl8pPr>
            <a:lvl9pPr marL="4114800" lvl="8" indent="-228600" algn="l">
              <a:lnSpc>
                <a:spcPct val="100000"/>
              </a:lnSpc>
              <a:spcBef>
                <a:spcPts val="200"/>
              </a:spcBef>
              <a:spcAft>
                <a:spcPts val="0"/>
              </a:spcAft>
              <a:buClr>
                <a:schemeClr val="dk1"/>
              </a:buClr>
              <a:buSzPts val="1200"/>
              <a:buNone/>
              <a:defRPr sz="900"/>
            </a:lvl9pPr>
          </a:lstStyle>
          <a:p>
            <a:endParaRPr/>
          </a:p>
        </p:txBody>
      </p:sp>
      <p:sp>
        <p:nvSpPr>
          <p:cNvPr id="148" name="Google Shape;148;g3832d3dff35_1_81"/>
          <p:cNvSpPr txBox="1">
            <a:spLocks noGrp="1"/>
          </p:cNvSpPr>
          <p:nvPr>
            <p:ph type="dt" idx="10"/>
          </p:nvPr>
        </p:nvSpPr>
        <p:spPr>
          <a:xfrm>
            <a:off x="609600" y="6356351"/>
            <a:ext cx="2844900" cy="365100"/>
          </a:xfrm>
          <a:prstGeom prst="rect">
            <a:avLst/>
          </a:prstGeom>
          <a:noFill/>
          <a:ln>
            <a:noFill/>
          </a:ln>
        </p:spPr>
        <p:txBody>
          <a:bodyPr spcFirstLastPara="1" wrap="square" lIns="121900" tIns="60925" rIns="121900" bIns="60925" anchor="ctr" anchorCtr="0">
            <a:noAutofit/>
          </a:bodyPr>
          <a:lstStyle>
            <a:lvl1pPr marR="0" lvl="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49" name="Google Shape;149;g3832d3dff35_1_81"/>
          <p:cNvSpPr txBox="1">
            <a:spLocks noGrp="1"/>
          </p:cNvSpPr>
          <p:nvPr>
            <p:ph type="ftr" idx="11"/>
          </p:nvPr>
        </p:nvSpPr>
        <p:spPr>
          <a:xfrm>
            <a:off x="4165600" y="6356351"/>
            <a:ext cx="3860700" cy="365100"/>
          </a:xfrm>
          <a:prstGeom prst="rect">
            <a:avLst/>
          </a:prstGeom>
          <a:noFill/>
          <a:ln>
            <a:noFill/>
          </a:ln>
        </p:spPr>
        <p:txBody>
          <a:bodyPr spcFirstLastPara="1" wrap="square" lIns="121900" tIns="60925" rIns="121900" bIns="60925" anchor="ctr" anchorCtr="0">
            <a:noAutofit/>
          </a:bodyPr>
          <a:lstStyle>
            <a:lvl1pPr marR="0" lvl="0" algn="ctr"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endParaRPr/>
          </a:p>
        </p:txBody>
      </p:sp>
      <p:sp>
        <p:nvSpPr>
          <p:cNvPr id="150" name="Google Shape;150;g3832d3dff35_1_81"/>
          <p:cNvSpPr txBox="1">
            <a:spLocks noGrp="1"/>
          </p:cNvSpPr>
          <p:nvPr>
            <p:ph type="sldNum" idx="12"/>
          </p:nvPr>
        </p:nvSpPr>
        <p:spPr>
          <a:xfrm>
            <a:off x="8737600" y="6356351"/>
            <a:ext cx="2844900" cy="3651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600"/>
              <a:buFont typeface="Arial"/>
              <a:buNone/>
              <a:defRPr sz="1200" b="0" i="0" u="none" strike="noStrike" cap="none">
                <a:solidFill>
                  <a:srgbClr val="8C8A94"/>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151"/>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slide 8">
  <p:cSld name="Content slide 8">
    <p:spTree>
      <p:nvGrpSpPr>
        <p:cNvPr id="1" name="Shape 152"/>
        <p:cNvGrpSpPr/>
        <p:nvPr/>
      </p:nvGrpSpPr>
      <p:grpSpPr>
        <a:xfrm>
          <a:off x="0" y="0"/>
          <a:ext cx="0" cy="0"/>
          <a:chOff x="0" y="0"/>
          <a:chExt cx="0" cy="0"/>
        </a:xfrm>
      </p:grpSpPr>
      <p:sp>
        <p:nvSpPr>
          <p:cNvPr id="153" name="Google Shape;153;p79"/>
          <p:cNvSpPr/>
          <p:nvPr/>
        </p:nvSpPr>
        <p:spPr>
          <a:xfrm>
            <a:off x="0" y="3429000"/>
            <a:ext cx="12192000" cy="3429000"/>
          </a:xfrm>
          <a:prstGeom prst="rect">
            <a:avLst/>
          </a:prstGeom>
          <a:gradFill>
            <a:gsLst>
              <a:gs pos="0">
                <a:srgbClr val="FFFFFF">
                  <a:alpha val="51373"/>
                </a:srgbClr>
              </a:gs>
              <a:gs pos="100000">
                <a:srgbClr val="354C9D">
                  <a:alpha val="1451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4" name="Google Shape;154;p79"/>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79"/>
          <p:cNvSpPr txBox="1">
            <a:spLocks noGrp="1"/>
          </p:cNvSpPr>
          <p:nvPr>
            <p:ph type="body" idx="1"/>
          </p:nvPr>
        </p:nvSpPr>
        <p:spPr>
          <a:xfrm>
            <a:off x="6501321" y="1683777"/>
            <a:ext cx="5058735" cy="420385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56" name="Google Shape;156;p79"/>
          <p:cNvSpPr>
            <a:spLocks noGrp="1"/>
          </p:cNvSpPr>
          <p:nvPr>
            <p:ph type="pic" idx="2"/>
          </p:nvPr>
        </p:nvSpPr>
        <p:spPr>
          <a:xfrm>
            <a:off x="1193261" y="1562100"/>
            <a:ext cx="4114800" cy="4114800"/>
          </a:xfrm>
          <a:prstGeom prst="rect">
            <a:avLst/>
          </a:prstGeom>
          <a:solidFill>
            <a:srgbClr val="D8D8D8"/>
          </a:solidFill>
          <a:ln w="38100" cap="flat" cmpd="sng">
            <a:solidFill>
              <a:schemeClr val="accent2"/>
            </a:solidFill>
            <a:prstDash val="solid"/>
            <a:round/>
            <a:headEnd type="none" w="sm" len="sm"/>
            <a:tailEnd type="none" w="sm" len="sm"/>
          </a:ln>
        </p:spPr>
      </p:sp>
      <p:sp>
        <p:nvSpPr>
          <p:cNvPr id="157" name="Google Shape;157;p79"/>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slide 10">
  <p:cSld name="Content slide 10">
    <p:spTree>
      <p:nvGrpSpPr>
        <p:cNvPr id="1" name="Shape 158"/>
        <p:cNvGrpSpPr/>
        <p:nvPr/>
      </p:nvGrpSpPr>
      <p:grpSpPr>
        <a:xfrm>
          <a:off x="0" y="0"/>
          <a:ext cx="0" cy="0"/>
          <a:chOff x="0" y="0"/>
          <a:chExt cx="0" cy="0"/>
        </a:xfrm>
      </p:grpSpPr>
      <p:sp>
        <p:nvSpPr>
          <p:cNvPr id="159" name="Google Shape;159;p80"/>
          <p:cNvSpPr txBox="1">
            <a:spLocks noGrp="1"/>
          </p:cNvSpPr>
          <p:nvPr>
            <p:ph type="body" idx="1"/>
          </p:nvPr>
        </p:nvSpPr>
        <p:spPr>
          <a:xfrm>
            <a:off x="457200" y="1598613"/>
            <a:ext cx="3505200" cy="426243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1600">
                <a:solidFill>
                  <a:schemeClr val="accent1"/>
                </a:solidFill>
              </a:defRPr>
            </a:lvl1pPr>
            <a:lvl2pPr marL="914400" lvl="1" indent="-228600" algn="l">
              <a:lnSpc>
                <a:spcPct val="100000"/>
              </a:lnSpc>
              <a:spcBef>
                <a:spcPts val="1000"/>
              </a:spcBef>
              <a:spcAft>
                <a:spcPts val="0"/>
              </a:spcAft>
              <a:buSzPts val="1600"/>
              <a:buNone/>
              <a:defRPr sz="1600">
                <a:solidFill>
                  <a:schemeClr val="accent1"/>
                </a:solidFill>
              </a:defRPr>
            </a:lvl2pPr>
            <a:lvl3pPr marL="1371600" lvl="2" indent="-228600" algn="l">
              <a:lnSpc>
                <a:spcPct val="100000"/>
              </a:lnSpc>
              <a:spcBef>
                <a:spcPts val="1000"/>
              </a:spcBef>
              <a:spcAft>
                <a:spcPts val="0"/>
              </a:spcAft>
              <a:buSzPts val="1600"/>
              <a:buNone/>
              <a:defRPr sz="1600">
                <a:solidFill>
                  <a:schemeClr val="accent1"/>
                </a:solidFill>
              </a:defRPr>
            </a:lvl3pPr>
            <a:lvl4pPr marL="1828800" lvl="3" indent="-228600" algn="l">
              <a:lnSpc>
                <a:spcPct val="100000"/>
              </a:lnSpc>
              <a:spcBef>
                <a:spcPts val="1000"/>
              </a:spcBef>
              <a:spcAft>
                <a:spcPts val="0"/>
              </a:spcAft>
              <a:buSzPts val="1600"/>
              <a:buNone/>
              <a:defRPr sz="1600">
                <a:solidFill>
                  <a:schemeClr val="accent1"/>
                </a:solidFill>
              </a:defRPr>
            </a:lvl4pPr>
            <a:lvl5pPr marL="2286000" lvl="4" indent="-228600" algn="l">
              <a:lnSpc>
                <a:spcPct val="100000"/>
              </a:lnSpc>
              <a:spcBef>
                <a:spcPts val="1000"/>
              </a:spcBef>
              <a:spcAft>
                <a:spcPts val="0"/>
              </a:spcAft>
              <a:buSzPts val="1600"/>
              <a:buNone/>
              <a:defRPr sz="1600">
                <a:solidFill>
                  <a:schemeClr val="accent1"/>
                </a:solidFill>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60" name="Google Shape;160;p80"/>
          <p:cNvSpPr txBox="1">
            <a:spLocks noGrp="1"/>
          </p:cNvSpPr>
          <p:nvPr>
            <p:ph type="body" idx="2"/>
          </p:nvPr>
        </p:nvSpPr>
        <p:spPr>
          <a:xfrm>
            <a:off x="4191000" y="1598613"/>
            <a:ext cx="7313612" cy="426243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61" name="Google Shape;161;p80"/>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80"/>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slide 11">
  <p:cSld name="Content slide 11">
    <p:spTree>
      <p:nvGrpSpPr>
        <p:cNvPr id="1" name="Shape 163"/>
        <p:cNvGrpSpPr/>
        <p:nvPr/>
      </p:nvGrpSpPr>
      <p:grpSpPr>
        <a:xfrm>
          <a:off x="0" y="0"/>
          <a:ext cx="0" cy="0"/>
          <a:chOff x="0" y="0"/>
          <a:chExt cx="0" cy="0"/>
        </a:xfrm>
      </p:grpSpPr>
      <p:sp>
        <p:nvSpPr>
          <p:cNvPr id="164" name="Google Shape;164;p81"/>
          <p:cNvSpPr txBox="1"/>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chemeClr val="accent1"/>
              </a:buClr>
              <a:buSzPts val="3600"/>
              <a:buFont typeface="Arial"/>
              <a:buNone/>
            </a:pPr>
            <a:r>
              <a:rPr lang="en-US" sz="3600" b="1" i="0" u="none" strike="noStrike" cap="none">
                <a:solidFill>
                  <a:schemeClr val="accent1"/>
                </a:solidFill>
                <a:latin typeface="Arial"/>
                <a:ea typeface="Arial"/>
                <a:cs typeface="Arial"/>
                <a:sym typeface="Arial"/>
              </a:rPr>
              <a:t>Click to edit Master title style</a:t>
            </a:r>
            <a:endParaRPr sz="1400" b="0" i="0" u="none" strike="noStrike" cap="none">
              <a:solidFill>
                <a:srgbClr val="000000"/>
              </a:solidFill>
              <a:latin typeface="Arial"/>
              <a:ea typeface="Arial"/>
              <a:cs typeface="Arial"/>
              <a:sym typeface="Arial"/>
            </a:endParaRPr>
          </a:p>
        </p:txBody>
      </p:sp>
      <p:sp>
        <p:nvSpPr>
          <p:cNvPr id="165" name="Google Shape;165;p81"/>
          <p:cNvSpPr>
            <a:spLocks noGrp="1"/>
          </p:cNvSpPr>
          <p:nvPr>
            <p:ph type="pic" idx="2"/>
          </p:nvPr>
        </p:nvSpPr>
        <p:spPr>
          <a:xfrm>
            <a:off x="-1" y="1157386"/>
            <a:ext cx="12192001" cy="3332547"/>
          </a:xfrm>
          <a:prstGeom prst="rect">
            <a:avLst/>
          </a:prstGeom>
          <a:noFill/>
          <a:ln>
            <a:noFill/>
          </a:ln>
        </p:spPr>
      </p:sp>
      <p:sp>
        <p:nvSpPr>
          <p:cNvPr id="166" name="Google Shape;166;p81"/>
          <p:cNvSpPr txBox="1">
            <a:spLocks noGrp="1"/>
          </p:cNvSpPr>
          <p:nvPr>
            <p:ph type="body" idx="1"/>
          </p:nvPr>
        </p:nvSpPr>
        <p:spPr>
          <a:xfrm>
            <a:off x="457199" y="4809124"/>
            <a:ext cx="11474761" cy="4937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a:lvl1pPr>
            <a:lvl2pPr marL="914400" lvl="1" indent="-228600" algn="l">
              <a:lnSpc>
                <a:spcPct val="100000"/>
              </a:lnSpc>
              <a:spcBef>
                <a:spcPts val="1000"/>
              </a:spcBef>
              <a:spcAft>
                <a:spcPts val="0"/>
              </a:spcAft>
              <a:buSzPts val="1200"/>
              <a:buNone/>
              <a:defRPr sz="1200"/>
            </a:lvl2pPr>
            <a:lvl3pPr marL="1371600" lvl="2" indent="-228600" algn="l">
              <a:lnSpc>
                <a:spcPct val="100000"/>
              </a:lnSpc>
              <a:spcBef>
                <a:spcPts val="1000"/>
              </a:spcBef>
              <a:spcAft>
                <a:spcPts val="0"/>
              </a:spcAft>
              <a:buSzPts val="1000"/>
              <a:buNone/>
              <a:defRPr sz="1000"/>
            </a:lvl3pPr>
            <a:lvl4pPr marL="1828800" lvl="3" indent="-228600" algn="l">
              <a:lnSpc>
                <a:spcPct val="100000"/>
              </a:lnSpc>
              <a:spcBef>
                <a:spcPts val="1000"/>
              </a:spcBef>
              <a:spcAft>
                <a:spcPts val="0"/>
              </a:spcAft>
              <a:buSzPts val="900"/>
              <a:buNone/>
              <a:defRPr sz="900"/>
            </a:lvl4pPr>
            <a:lvl5pPr marL="2286000" lvl="4" indent="-228600" algn="l">
              <a:lnSpc>
                <a:spcPct val="100000"/>
              </a:lnSpc>
              <a:spcBef>
                <a:spcPts val="1000"/>
              </a:spcBef>
              <a:spcAft>
                <a:spcPts val="0"/>
              </a:spcAft>
              <a:buSzPts val="900"/>
              <a:buNone/>
              <a:defRPr sz="900"/>
            </a:lvl5pPr>
            <a:lvl6pPr marL="2743200" lvl="5" indent="-228600" algn="l">
              <a:lnSpc>
                <a:spcPct val="100000"/>
              </a:lnSpc>
              <a:spcBef>
                <a:spcPts val="1000"/>
              </a:spcBef>
              <a:spcAft>
                <a:spcPts val="0"/>
              </a:spcAft>
              <a:buSzPts val="900"/>
              <a:buNone/>
              <a:defRPr sz="900"/>
            </a:lvl6pPr>
            <a:lvl7pPr marL="3200400" lvl="6" indent="-228600" algn="l">
              <a:lnSpc>
                <a:spcPct val="100000"/>
              </a:lnSpc>
              <a:spcBef>
                <a:spcPts val="1000"/>
              </a:spcBef>
              <a:spcAft>
                <a:spcPts val="0"/>
              </a:spcAft>
              <a:buSzPts val="900"/>
              <a:buNone/>
              <a:defRPr sz="900"/>
            </a:lvl7pPr>
            <a:lvl8pPr marL="3657600" lvl="7" indent="-228600" algn="l">
              <a:lnSpc>
                <a:spcPct val="100000"/>
              </a:lnSpc>
              <a:spcBef>
                <a:spcPts val="1000"/>
              </a:spcBef>
              <a:spcAft>
                <a:spcPts val="0"/>
              </a:spcAft>
              <a:buSzPts val="900"/>
              <a:buNone/>
              <a:defRPr sz="900"/>
            </a:lvl8pPr>
            <a:lvl9pPr marL="4114800" lvl="8" indent="-228600" algn="l">
              <a:lnSpc>
                <a:spcPct val="100000"/>
              </a:lnSpc>
              <a:spcBef>
                <a:spcPts val="1000"/>
              </a:spcBef>
              <a:spcAft>
                <a:spcPts val="0"/>
              </a:spcAft>
              <a:buSzPts val="900"/>
              <a:buNone/>
              <a:defRPr sz="900"/>
            </a:lvl9pPr>
          </a:lstStyle>
          <a:p>
            <a:endParaRPr/>
          </a:p>
        </p:txBody>
      </p:sp>
      <p:sp>
        <p:nvSpPr>
          <p:cNvPr id="167" name="Google Shape;167;p81"/>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68"/>
        <p:cNvGrpSpPr/>
        <p:nvPr/>
      </p:nvGrpSpPr>
      <p:grpSpPr>
        <a:xfrm>
          <a:off x="0" y="0"/>
          <a:ext cx="0" cy="0"/>
          <a:chOff x="0" y="0"/>
          <a:chExt cx="0" cy="0"/>
        </a:xfrm>
      </p:grpSpPr>
      <p:sp>
        <p:nvSpPr>
          <p:cNvPr id="169" name="Google Shape;169;p82"/>
          <p:cNvSpPr txBox="1">
            <a:spLocks noGrp="1"/>
          </p:cNvSpPr>
          <p:nvPr>
            <p:ph type="title"/>
          </p:nvPr>
        </p:nvSpPr>
        <p:spPr>
          <a:xfrm>
            <a:off x="1899036" y="1485852"/>
            <a:ext cx="8915399" cy="2895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800"/>
              <a:buFont typeface="Arial"/>
              <a:buNone/>
              <a:defRPr sz="48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82"/>
          <p:cNvSpPr txBox="1">
            <a:spLocks noGrp="1"/>
          </p:cNvSpPr>
          <p:nvPr>
            <p:ph type="body" idx="1"/>
          </p:nvPr>
        </p:nvSpPr>
        <p:spPr>
          <a:xfrm>
            <a:off x="1899037" y="4426644"/>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800"/>
              <a:buNone/>
              <a:defRPr sz="1800">
                <a:solidFill>
                  <a:srgbClr val="595959"/>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171" name="Google Shape;171;p82"/>
          <p:cNvSpPr txBox="1"/>
          <p:nvPr/>
        </p:nvSpPr>
        <p:spPr>
          <a:xfrm>
            <a:off x="1424143" y="1697877"/>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accen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72" name="Google Shape;172;p82"/>
          <p:cNvSpPr txBox="1"/>
          <p:nvPr/>
        </p:nvSpPr>
        <p:spPr>
          <a:xfrm>
            <a:off x="10292964" y="3717897"/>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accen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73" name="Google Shape;173;p8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Photo slide">
  <p:cSld name="Photo slide">
    <p:bg>
      <p:bgPr>
        <a:solidFill>
          <a:schemeClr val="accent1"/>
        </a:solidFill>
        <a:effectLst/>
      </p:bgPr>
    </p:bg>
    <p:spTree>
      <p:nvGrpSpPr>
        <p:cNvPr id="1" name="Shape 174"/>
        <p:cNvGrpSpPr/>
        <p:nvPr/>
      </p:nvGrpSpPr>
      <p:grpSpPr>
        <a:xfrm>
          <a:off x="0" y="0"/>
          <a:ext cx="0" cy="0"/>
          <a:chOff x="0" y="0"/>
          <a:chExt cx="0" cy="0"/>
        </a:xfrm>
      </p:grpSpPr>
      <p:pic>
        <p:nvPicPr>
          <p:cNvPr id="175" name="Google Shape;175;p71" descr="A person holding a baby&#10;&#10;AI-generated content may be incorrect."/>
          <p:cNvPicPr preferRelativeResize="0"/>
          <p:nvPr/>
        </p:nvPicPr>
        <p:blipFill rotWithShape="1">
          <a:blip r:embed="rId2">
            <a:alphaModFix/>
          </a:blip>
          <a:srcRect t="7858" b="7858"/>
          <a:stretch/>
        </p:blipFill>
        <p:spPr>
          <a:xfrm>
            <a:off x="0" y="0"/>
            <a:ext cx="12192000" cy="6858000"/>
          </a:xfrm>
          <a:prstGeom prst="rect">
            <a:avLst/>
          </a:prstGeom>
          <a:noFill/>
          <a:ln>
            <a:noFill/>
          </a:ln>
        </p:spPr>
      </p:pic>
      <p:pic>
        <p:nvPicPr>
          <p:cNvPr id="176" name="Google Shape;176;p71" descr="A baby's feet in the air&#10;&#10;AI-generated content may be incorrect."/>
          <p:cNvPicPr preferRelativeResize="0"/>
          <p:nvPr/>
        </p:nvPicPr>
        <p:blipFill rotWithShape="1">
          <a:blip r:embed="rId3">
            <a:alphaModFix/>
          </a:blip>
          <a:srcRect t="9556" b="19793"/>
          <a:stretch/>
        </p:blipFill>
        <p:spPr>
          <a:xfrm>
            <a:off x="0" y="0"/>
            <a:ext cx="12192000" cy="6858000"/>
          </a:xfrm>
          <a:prstGeom prst="rect">
            <a:avLst/>
          </a:prstGeom>
          <a:noFill/>
          <a:ln>
            <a:noFill/>
          </a:ln>
        </p:spPr>
      </p:pic>
      <p:sp>
        <p:nvSpPr>
          <p:cNvPr id="177" name="Google Shape;177;p71"/>
          <p:cNvSpPr>
            <a:spLocks noGrp="1"/>
          </p:cNvSpPr>
          <p:nvPr>
            <p:ph type="pic" idx="2"/>
          </p:nvPr>
        </p:nvSpPr>
        <p:spPr>
          <a:xfrm>
            <a:off x="1" y="0"/>
            <a:ext cx="12192000" cy="6858000"/>
          </a:xfrm>
          <a:prstGeom prst="rect">
            <a:avLst/>
          </a:prstGeom>
          <a:noFill/>
          <a:ln>
            <a:noFill/>
          </a:ln>
        </p:spPr>
      </p:sp>
      <p:sp>
        <p:nvSpPr>
          <p:cNvPr id="178" name="Google Shape;178;p71"/>
          <p:cNvSpPr txBox="1">
            <a:spLocks noGrp="1"/>
          </p:cNvSpPr>
          <p:nvPr>
            <p:ph type="title"/>
          </p:nvPr>
        </p:nvSpPr>
        <p:spPr>
          <a:xfrm>
            <a:off x="1219200" y="3348513"/>
            <a:ext cx="8915399" cy="1468800"/>
          </a:xfrm>
          <a:prstGeom prst="rect">
            <a:avLst/>
          </a:prstGeom>
          <a:solidFill>
            <a:srgbClr val="354C9D">
              <a:alpha val="20000"/>
            </a:srgbClr>
          </a:solid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71"/>
          <p:cNvSpPr txBox="1">
            <a:spLocks noGrp="1"/>
          </p:cNvSpPr>
          <p:nvPr>
            <p:ph type="body" idx="1"/>
          </p:nvPr>
        </p:nvSpPr>
        <p:spPr>
          <a:xfrm>
            <a:off x="1219200" y="5277092"/>
            <a:ext cx="8915399" cy="860400"/>
          </a:xfrm>
          <a:prstGeom prst="rect">
            <a:avLst/>
          </a:prstGeom>
          <a:solidFill>
            <a:srgbClr val="354C9D">
              <a:alpha val="20000"/>
            </a:srgbClr>
          </a:solid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a:solidFill>
                  <a:schemeClr val="lt1"/>
                </a:solidFill>
              </a:defRPr>
            </a:lvl1pPr>
            <a:lvl2pPr marL="914400" lvl="1" indent="-228600" algn="l">
              <a:lnSpc>
                <a:spcPct val="100000"/>
              </a:lnSpc>
              <a:spcBef>
                <a:spcPts val="1000"/>
              </a:spcBef>
              <a:spcAft>
                <a:spcPts val="0"/>
              </a:spcAft>
              <a:buSzPts val="180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400"/>
              <a:buNone/>
              <a:defRPr sz="1400">
                <a:solidFill>
                  <a:srgbClr val="888888"/>
                </a:solidFill>
              </a:defRPr>
            </a:lvl6pPr>
            <a:lvl7pPr marL="3200400" lvl="6" indent="-228600" algn="l">
              <a:lnSpc>
                <a:spcPct val="100000"/>
              </a:lnSpc>
              <a:spcBef>
                <a:spcPts val="1000"/>
              </a:spcBef>
              <a:spcAft>
                <a:spcPts val="0"/>
              </a:spcAft>
              <a:buSzPts val="1400"/>
              <a:buNone/>
              <a:defRPr sz="1400">
                <a:solidFill>
                  <a:srgbClr val="888888"/>
                </a:solidFill>
              </a:defRPr>
            </a:lvl7pPr>
            <a:lvl8pPr marL="3657600" lvl="7" indent="-228600" algn="l">
              <a:lnSpc>
                <a:spcPct val="100000"/>
              </a:lnSpc>
              <a:spcBef>
                <a:spcPts val="1000"/>
              </a:spcBef>
              <a:spcAft>
                <a:spcPts val="0"/>
              </a:spcAft>
              <a:buSzPts val="1400"/>
              <a:buNone/>
              <a:defRPr sz="1400">
                <a:solidFill>
                  <a:srgbClr val="888888"/>
                </a:solidFill>
              </a:defRPr>
            </a:lvl8pPr>
            <a:lvl9pPr marL="4114800" lvl="8" indent="-228600" algn="l">
              <a:lnSpc>
                <a:spcPct val="100000"/>
              </a:lnSpc>
              <a:spcBef>
                <a:spcPts val="1000"/>
              </a:spcBef>
              <a:spcAft>
                <a:spcPts val="0"/>
              </a:spcAft>
              <a:buSzPts val="1400"/>
              <a:buNone/>
              <a:defRPr sz="1400">
                <a:solidFill>
                  <a:srgbClr val="888888"/>
                </a:solidFill>
              </a:defRPr>
            </a:lvl9pPr>
          </a:lstStyle>
          <a:p>
            <a:endParaRPr/>
          </a:p>
        </p:txBody>
      </p:sp>
      <p:sp>
        <p:nvSpPr>
          <p:cNvPr id="180" name="Google Shape;180;p71"/>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sp>
        <p:nvSpPr>
          <p:cNvPr id="181" name="Google Shape;181;p71"/>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182" name="Google Shape;182;p71" descr="The Nebraska Early Development Network, Babies can't wait logo."/>
          <p:cNvPicPr preferRelativeResize="0"/>
          <p:nvPr/>
        </p:nvPicPr>
        <p:blipFill rotWithShape="1">
          <a:blip r:embed="rId4">
            <a:alphaModFix/>
          </a:blip>
          <a:srcRect/>
          <a:stretch/>
        </p:blipFill>
        <p:spPr>
          <a:xfrm>
            <a:off x="198909" y="6288350"/>
            <a:ext cx="2257577" cy="485062"/>
          </a:xfrm>
          <a:prstGeom prst="rect">
            <a:avLst/>
          </a:prstGeom>
          <a:noFill/>
          <a:ln>
            <a:noFill/>
          </a:ln>
        </p:spPr>
      </p:pic>
      <p:cxnSp>
        <p:nvCxnSpPr>
          <p:cNvPr id="183" name="Google Shape;183;p71"/>
          <p:cNvCxnSpPr/>
          <p:nvPr/>
        </p:nvCxnSpPr>
        <p:spPr>
          <a:xfrm rot="10800000">
            <a:off x="2569029" y="6532296"/>
            <a:ext cx="9108319" cy="0"/>
          </a:xfrm>
          <a:prstGeom prst="straightConnector1">
            <a:avLst/>
          </a:prstGeom>
          <a:noFill/>
          <a:ln w="28575" cap="flat" cmpd="sng">
            <a:solidFill>
              <a:schemeClr val="accent2"/>
            </a:solidFill>
            <a:prstDash val="solid"/>
            <a:round/>
            <a:headEnd type="none" w="sm" len="sm"/>
            <a:tailEnd type="none" w="sm" len="sm"/>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slide 2">
  <p:cSld name="Content slide 2">
    <p:spTree>
      <p:nvGrpSpPr>
        <p:cNvPr id="1" name="Shape 184"/>
        <p:cNvGrpSpPr/>
        <p:nvPr/>
      </p:nvGrpSpPr>
      <p:grpSpPr>
        <a:xfrm>
          <a:off x="0" y="0"/>
          <a:ext cx="0" cy="0"/>
          <a:chOff x="0" y="0"/>
          <a:chExt cx="0" cy="0"/>
        </a:xfrm>
      </p:grpSpPr>
      <p:sp>
        <p:nvSpPr>
          <p:cNvPr id="185" name="Google Shape;185;p72"/>
          <p:cNvSpPr txBox="1">
            <a:spLocks noGrp="1"/>
          </p:cNvSpPr>
          <p:nvPr>
            <p:ph type="body" idx="1"/>
          </p:nvPr>
        </p:nvSpPr>
        <p:spPr>
          <a:xfrm>
            <a:off x="457200" y="1600200"/>
            <a:ext cx="11047412" cy="2174278"/>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1000"/>
              </a:spcBef>
              <a:spcAft>
                <a:spcPts val="0"/>
              </a:spcAft>
              <a:buSzPts val="2800"/>
              <a:buChar char="•"/>
              <a:defRPr sz="2800"/>
            </a:lvl1pPr>
            <a:lvl2pPr marL="914400" lvl="1" indent="-406400" algn="l">
              <a:lnSpc>
                <a:spcPct val="100000"/>
              </a:lnSpc>
              <a:spcBef>
                <a:spcPts val="1000"/>
              </a:spcBef>
              <a:spcAft>
                <a:spcPts val="0"/>
              </a:spcAft>
              <a:buSzPts val="2800"/>
              <a:buChar char="•"/>
              <a:defRPr sz="2800"/>
            </a:lvl2pPr>
            <a:lvl3pPr marL="1371600" lvl="2" indent="-406400" algn="l">
              <a:lnSpc>
                <a:spcPct val="100000"/>
              </a:lnSpc>
              <a:spcBef>
                <a:spcPts val="1000"/>
              </a:spcBef>
              <a:spcAft>
                <a:spcPts val="0"/>
              </a:spcAft>
              <a:buSzPts val="2800"/>
              <a:buChar char="•"/>
              <a:defRPr sz="2800"/>
            </a:lvl3pPr>
            <a:lvl4pPr marL="1828800" lvl="3" indent="-406400" algn="l">
              <a:lnSpc>
                <a:spcPct val="100000"/>
              </a:lnSpc>
              <a:spcBef>
                <a:spcPts val="1000"/>
              </a:spcBef>
              <a:spcAft>
                <a:spcPts val="0"/>
              </a:spcAft>
              <a:buSzPts val="2800"/>
              <a:buChar char="•"/>
              <a:defRPr sz="2800"/>
            </a:lvl4pPr>
            <a:lvl5pPr marL="2286000" lvl="4" indent="-406400" algn="l">
              <a:lnSpc>
                <a:spcPct val="100000"/>
              </a:lnSpc>
              <a:spcBef>
                <a:spcPts val="1000"/>
              </a:spcBef>
              <a:spcAft>
                <a:spcPts val="0"/>
              </a:spcAft>
              <a:buSzPts val="2800"/>
              <a:buChar char="•"/>
              <a:defRPr sz="2800"/>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86" name="Google Shape;186;p72"/>
          <p:cNvSpPr/>
          <p:nvPr/>
        </p:nvSpPr>
        <p:spPr>
          <a:xfrm>
            <a:off x="447056" y="3985781"/>
            <a:ext cx="1664208" cy="1161288"/>
          </a:xfrm>
          <a:prstGeom prst="wedgeRoundRectCallout">
            <a:avLst>
              <a:gd name="adj1" fmla="val -20833"/>
              <a:gd name="adj2" fmla="val 62500"/>
              <a:gd name="adj3" fmla="val 0"/>
            </a:avLst>
          </a:prstGeom>
          <a:solidFill>
            <a:schemeClr val="accent1">
              <a:alpha val="14510"/>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7" name="Google Shape;187;p72"/>
          <p:cNvSpPr/>
          <p:nvPr/>
        </p:nvSpPr>
        <p:spPr>
          <a:xfrm>
            <a:off x="3658283" y="3985782"/>
            <a:ext cx="1664208" cy="1161288"/>
          </a:xfrm>
          <a:prstGeom prst="wedgeRoundRectCallout">
            <a:avLst>
              <a:gd name="adj1" fmla="val -20833"/>
              <a:gd name="adj2" fmla="val 62500"/>
              <a:gd name="adj3" fmla="val 0"/>
            </a:avLst>
          </a:prstGeom>
          <a:solidFill>
            <a:schemeClr val="accent1">
              <a:alpha val="14510"/>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8" name="Google Shape;188;p72"/>
          <p:cNvSpPr/>
          <p:nvPr/>
        </p:nvSpPr>
        <p:spPr>
          <a:xfrm>
            <a:off x="6869510" y="3985781"/>
            <a:ext cx="1664208" cy="1161288"/>
          </a:xfrm>
          <a:prstGeom prst="wedgeRoundRectCallout">
            <a:avLst>
              <a:gd name="adj1" fmla="val -20833"/>
              <a:gd name="adj2" fmla="val 62500"/>
              <a:gd name="adj3" fmla="val 0"/>
            </a:avLst>
          </a:prstGeom>
          <a:solidFill>
            <a:schemeClr val="accent1">
              <a:alpha val="14510"/>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9" name="Google Shape;189;p72"/>
          <p:cNvSpPr/>
          <p:nvPr/>
        </p:nvSpPr>
        <p:spPr>
          <a:xfrm>
            <a:off x="10080736" y="3985781"/>
            <a:ext cx="1664208" cy="1161288"/>
          </a:xfrm>
          <a:prstGeom prst="wedgeRoundRectCallout">
            <a:avLst>
              <a:gd name="adj1" fmla="val -20833"/>
              <a:gd name="adj2" fmla="val 62500"/>
              <a:gd name="adj3" fmla="val 0"/>
            </a:avLst>
          </a:prstGeom>
          <a:solidFill>
            <a:schemeClr val="accent1">
              <a:alpha val="14510"/>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0" name="Google Shape;190;p72"/>
          <p:cNvSpPr/>
          <p:nvPr/>
        </p:nvSpPr>
        <p:spPr>
          <a:xfrm>
            <a:off x="2035115" y="5165887"/>
            <a:ext cx="1664208" cy="1161288"/>
          </a:xfrm>
          <a:prstGeom prst="wedgeRoundRectCallout">
            <a:avLst>
              <a:gd name="adj1" fmla="val -20833"/>
              <a:gd name="adj2" fmla="val 62500"/>
              <a:gd name="adj3" fmla="val 0"/>
            </a:avLst>
          </a:prstGeom>
          <a:solidFill>
            <a:srgbClr val="9BC020">
              <a:alpha val="29412"/>
            </a:srgbClr>
          </a:solidFill>
          <a:ln w="9525" cap="flat" cmpd="sng">
            <a:solidFill>
              <a:srgbClr val="9BC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1" name="Google Shape;191;p72"/>
          <p:cNvSpPr/>
          <p:nvPr/>
        </p:nvSpPr>
        <p:spPr>
          <a:xfrm>
            <a:off x="5273782" y="5165887"/>
            <a:ext cx="1664208" cy="1161288"/>
          </a:xfrm>
          <a:prstGeom prst="wedgeRoundRectCallout">
            <a:avLst>
              <a:gd name="adj1" fmla="val -20833"/>
              <a:gd name="adj2" fmla="val 62500"/>
              <a:gd name="adj3" fmla="val 0"/>
            </a:avLst>
          </a:prstGeom>
          <a:solidFill>
            <a:srgbClr val="9BC020">
              <a:alpha val="29412"/>
            </a:srgbClr>
          </a:solidFill>
          <a:ln w="9525" cap="flat" cmpd="sng">
            <a:solidFill>
              <a:srgbClr val="9BC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2" name="Google Shape;192;p72"/>
          <p:cNvSpPr/>
          <p:nvPr/>
        </p:nvSpPr>
        <p:spPr>
          <a:xfrm>
            <a:off x="8512449" y="5147069"/>
            <a:ext cx="1664208" cy="1161288"/>
          </a:xfrm>
          <a:prstGeom prst="wedgeRoundRectCallout">
            <a:avLst>
              <a:gd name="adj1" fmla="val -20833"/>
              <a:gd name="adj2" fmla="val 62500"/>
              <a:gd name="adj3" fmla="val 0"/>
            </a:avLst>
          </a:prstGeom>
          <a:solidFill>
            <a:srgbClr val="9BC020">
              <a:alpha val="29412"/>
            </a:srgbClr>
          </a:solidFill>
          <a:ln w="9525" cap="flat" cmpd="sng">
            <a:solidFill>
              <a:srgbClr val="9BC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3" name="Google Shape;193;p72"/>
          <p:cNvSpPr txBox="1">
            <a:spLocks noGrp="1"/>
          </p:cNvSpPr>
          <p:nvPr>
            <p:ph type="body" idx="2"/>
          </p:nvPr>
        </p:nvSpPr>
        <p:spPr>
          <a:xfrm>
            <a:off x="447056" y="4093409"/>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94" name="Google Shape;194;p72"/>
          <p:cNvSpPr txBox="1">
            <a:spLocks noGrp="1"/>
          </p:cNvSpPr>
          <p:nvPr>
            <p:ph type="body" idx="3"/>
          </p:nvPr>
        </p:nvSpPr>
        <p:spPr>
          <a:xfrm>
            <a:off x="2035114" y="5265860"/>
            <a:ext cx="162316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95" name="Google Shape;195;p72"/>
          <p:cNvSpPr txBox="1">
            <a:spLocks noGrp="1"/>
          </p:cNvSpPr>
          <p:nvPr>
            <p:ph type="body" idx="4"/>
          </p:nvPr>
        </p:nvSpPr>
        <p:spPr>
          <a:xfrm>
            <a:off x="3658282" y="4093410"/>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96" name="Google Shape;196;p72"/>
          <p:cNvSpPr txBox="1">
            <a:spLocks noGrp="1"/>
          </p:cNvSpPr>
          <p:nvPr>
            <p:ph type="body" idx="5"/>
          </p:nvPr>
        </p:nvSpPr>
        <p:spPr>
          <a:xfrm>
            <a:off x="5273782" y="5248027"/>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97" name="Google Shape;197;p72"/>
          <p:cNvSpPr txBox="1">
            <a:spLocks noGrp="1"/>
          </p:cNvSpPr>
          <p:nvPr>
            <p:ph type="body" idx="6"/>
          </p:nvPr>
        </p:nvSpPr>
        <p:spPr>
          <a:xfrm>
            <a:off x="6869509" y="4093409"/>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98" name="Google Shape;198;p72"/>
          <p:cNvSpPr txBox="1">
            <a:spLocks noGrp="1"/>
          </p:cNvSpPr>
          <p:nvPr>
            <p:ph type="body" idx="7"/>
          </p:nvPr>
        </p:nvSpPr>
        <p:spPr>
          <a:xfrm>
            <a:off x="8533718" y="5248027"/>
            <a:ext cx="162316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99" name="Google Shape;199;p72"/>
          <p:cNvSpPr txBox="1">
            <a:spLocks noGrp="1"/>
          </p:cNvSpPr>
          <p:nvPr>
            <p:ph type="body" idx="8"/>
          </p:nvPr>
        </p:nvSpPr>
        <p:spPr>
          <a:xfrm>
            <a:off x="10080736" y="4093409"/>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lnSpc>
                <a:spcPct val="100000"/>
              </a:lnSpc>
              <a:spcBef>
                <a:spcPts val="1000"/>
              </a:spcBef>
              <a:spcAft>
                <a:spcPts val="0"/>
              </a:spcAft>
              <a:buSzPts val="2800"/>
              <a:buNone/>
              <a:defRPr/>
            </a:lvl2pPr>
            <a:lvl3pPr marL="1371600" lvl="2" indent="-228600" algn="l">
              <a:lnSpc>
                <a:spcPct val="100000"/>
              </a:lnSpc>
              <a:spcBef>
                <a:spcPts val="1000"/>
              </a:spcBef>
              <a:spcAft>
                <a:spcPts val="0"/>
              </a:spcAft>
              <a:buSzPts val="2800"/>
              <a:buNone/>
              <a:defRPr/>
            </a:lvl3pPr>
            <a:lvl4pPr marL="1828800" lvl="3" indent="-228600" algn="l">
              <a:lnSpc>
                <a:spcPct val="100000"/>
              </a:lnSpc>
              <a:spcBef>
                <a:spcPts val="1000"/>
              </a:spcBef>
              <a:spcAft>
                <a:spcPts val="0"/>
              </a:spcAft>
              <a:buSzPts val="2800"/>
              <a:buNone/>
              <a:defRPr/>
            </a:lvl4pPr>
            <a:lvl5pPr marL="2286000" lvl="4" indent="-228600" algn="l">
              <a:lnSpc>
                <a:spcPct val="100000"/>
              </a:lnSpc>
              <a:spcBef>
                <a:spcPts val="1000"/>
              </a:spcBef>
              <a:spcAft>
                <a:spcPts val="0"/>
              </a:spcAft>
              <a:buSzPts val="2800"/>
              <a:buNone/>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200" name="Google Shape;200;p72"/>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7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p:cSld name="EDN Small">
    <p:spTree>
      <p:nvGrpSpPr>
        <p:cNvPr id="1" name="Shape 202"/>
        <p:cNvGrpSpPr/>
        <p:nvPr/>
      </p:nvGrpSpPr>
      <p:grpSpPr>
        <a:xfrm>
          <a:off x="0" y="0"/>
          <a:ext cx="0" cy="0"/>
          <a:chOff x="0" y="0"/>
          <a:chExt cx="0" cy="0"/>
        </a:xfrm>
      </p:grpSpPr>
      <p:sp>
        <p:nvSpPr>
          <p:cNvPr id="203" name="Google Shape;203;h6eab5b70c2a2fe25_0_104"/>
          <p:cNvSpPr/>
          <p:nvPr/>
        </p:nvSpPr>
        <p:spPr>
          <a:xfrm flipH="1">
            <a:off x="0" y="5679440"/>
            <a:ext cx="12192000" cy="1174800"/>
          </a:xfrm>
          <a:prstGeom prst="rect">
            <a:avLst/>
          </a:prstGeom>
          <a:solidFill>
            <a:srgbClr val="FFFFFF"/>
          </a:solidFill>
          <a:ln>
            <a:noFill/>
          </a:ln>
        </p:spPr>
      </p:sp>
      <p:sp>
        <p:nvSpPr>
          <p:cNvPr id="204" name="Google Shape;204;h6eab5b70c2a2fe25_0_10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grpSp>
        <p:nvGrpSpPr>
          <p:cNvPr id="205" name="Google Shape;205;h6eab5b70c2a2fe25_0_104"/>
          <p:cNvGrpSpPr/>
          <p:nvPr/>
        </p:nvGrpSpPr>
        <p:grpSpPr>
          <a:xfrm>
            <a:off x="10084523" y="4882674"/>
            <a:ext cx="1800063" cy="1116228"/>
            <a:chOff x="7563581" y="3662097"/>
            <a:chExt cx="1350081" cy="837192"/>
          </a:xfrm>
        </p:grpSpPr>
        <p:pic>
          <p:nvPicPr>
            <p:cNvPr id="206" name="Google Shape;206;h6eab5b70c2a2fe25_0_104" descr="Nebraska Early Development Network logo"/>
            <p:cNvPicPr preferRelativeResize="0"/>
            <p:nvPr/>
          </p:nvPicPr>
          <p:blipFill rotWithShape="1">
            <a:blip r:embed="rId2">
              <a:alphaModFix/>
            </a:blip>
            <a:srcRect/>
            <a:stretch/>
          </p:blipFill>
          <p:spPr>
            <a:xfrm>
              <a:off x="7563581" y="3662097"/>
              <a:ext cx="1349962" cy="719980"/>
            </a:xfrm>
            <a:prstGeom prst="rect">
              <a:avLst/>
            </a:prstGeom>
            <a:noFill/>
            <a:ln>
              <a:noFill/>
            </a:ln>
          </p:spPr>
        </p:pic>
        <p:cxnSp>
          <p:nvCxnSpPr>
            <p:cNvPr id="207" name="Google Shape;207;h6eab5b70c2a2fe25_0_104"/>
            <p:cNvCxnSpPr/>
            <p:nvPr/>
          </p:nvCxnSpPr>
          <p:spPr>
            <a:xfrm>
              <a:off x="7653362" y="4499289"/>
              <a:ext cx="1260300" cy="0"/>
            </a:xfrm>
            <a:prstGeom prst="straightConnector1">
              <a:avLst/>
            </a:prstGeom>
            <a:noFill/>
            <a:ln w="25400" cap="flat" cmpd="sng">
              <a:solidFill>
                <a:srgbClr val="F6B71D"/>
              </a:solidFill>
              <a:prstDash val="solid"/>
              <a:round/>
              <a:headEnd type="none" w="sm" len="sm"/>
              <a:tailEnd type="none" w="sm" len="sm"/>
            </a:ln>
          </p:spPr>
        </p:cxnSp>
      </p:grpSp>
      <p:sp>
        <p:nvSpPr>
          <p:cNvPr id="208" name="Google Shape;208;h6eab5b70c2a2fe25_0_104"/>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9"/>
        <p:cNvGrpSpPr/>
        <p:nvPr/>
      </p:nvGrpSpPr>
      <p:grpSpPr>
        <a:xfrm>
          <a:off x="0" y="0"/>
          <a:ext cx="0" cy="0"/>
          <a:chOff x="0" y="0"/>
          <a:chExt cx="0" cy="0"/>
        </a:xfrm>
      </p:grpSpPr>
      <p:sp>
        <p:nvSpPr>
          <p:cNvPr id="210" name="Google Shape;210;h3e6daa628e1187e1_4_101"/>
          <p:cNvSpPr txBox="1">
            <a:spLocks noGrp="1"/>
          </p:cNvSpPr>
          <p:nvPr>
            <p:ph type="ctrTitle"/>
          </p:nvPr>
        </p:nvSpPr>
        <p:spPr>
          <a:xfrm>
            <a:off x="415611" y="992767"/>
            <a:ext cx="11360700" cy="2736900"/>
          </a:xfrm>
          <a:prstGeom prst="rect">
            <a:avLst/>
          </a:prstGeom>
        </p:spPr>
        <p:txBody>
          <a:bodyPr spcFirstLastPara="1" wrap="square" lIns="91425" tIns="45700" rIns="91425" bIns="457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211" name="Google Shape;211;h3e6daa628e1187e1_4_101"/>
          <p:cNvSpPr txBox="1">
            <a:spLocks noGrp="1"/>
          </p:cNvSpPr>
          <p:nvPr>
            <p:ph type="subTitle" idx="1"/>
          </p:nvPr>
        </p:nvSpPr>
        <p:spPr>
          <a:xfrm>
            <a:off x="415600" y="3778833"/>
            <a:ext cx="11360700" cy="1056900"/>
          </a:xfrm>
          <a:prstGeom prst="rect">
            <a:avLst/>
          </a:prstGeom>
        </p:spPr>
        <p:txBody>
          <a:bodyPr spcFirstLastPara="1" wrap="square" lIns="91425" tIns="45700" rIns="91425" bIns="45700" anchor="t" anchorCtr="0">
            <a:normAutofit/>
          </a:bodyPr>
          <a:lstStyle>
            <a:lvl1pPr lvl="0" algn="ctr">
              <a:lnSpc>
                <a:spcPct val="100000"/>
              </a:lnSpc>
              <a:spcBef>
                <a:spcPts val="1000"/>
              </a:spcBef>
              <a:spcAft>
                <a:spcPts val="0"/>
              </a:spcAft>
              <a:buSzPts val="3700"/>
              <a:buNone/>
              <a:defRPr sz="3700"/>
            </a:lvl1pPr>
            <a:lvl2pPr lvl="1" algn="ctr">
              <a:lnSpc>
                <a:spcPct val="100000"/>
              </a:lnSpc>
              <a:spcBef>
                <a:spcPts val="1000"/>
              </a:spcBef>
              <a:spcAft>
                <a:spcPts val="0"/>
              </a:spcAft>
              <a:buSzPts val="3700"/>
              <a:buNone/>
              <a:defRPr sz="3700"/>
            </a:lvl2pPr>
            <a:lvl3pPr lvl="2" algn="ctr">
              <a:lnSpc>
                <a:spcPct val="100000"/>
              </a:lnSpc>
              <a:spcBef>
                <a:spcPts val="1000"/>
              </a:spcBef>
              <a:spcAft>
                <a:spcPts val="0"/>
              </a:spcAft>
              <a:buSzPts val="3700"/>
              <a:buNone/>
              <a:defRPr sz="3700"/>
            </a:lvl3pPr>
            <a:lvl4pPr lvl="3" algn="ctr">
              <a:lnSpc>
                <a:spcPct val="100000"/>
              </a:lnSpc>
              <a:spcBef>
                <a:spcPts val="1000"/>
              </a:spcBef>
              <a:spcAft>
                <a:spcPts val="0"/>
              </a:spcAft>
              <a:buSzPts val="3700"/>
              <a:buNone/>
              <a:defRPr sz="3700"/>
            </a:lvl4pPr>
            <a:lvl5pPr lvl="4" algn="ctr">
              <a:lnSpc>
                <a:spcPct val="100000"/>
              </a:lnSpc>
              <a:spcBef>
                <a:spcPts val="1000"/>
              </a:spcBef>
              <a:spcAft>
                <a:spcPts val="0"/>
              </a:spcAft>
              <a:buSzPts val="3700"/>
              <a:buNone/>
              <a:defRPr sz="3700"/>
            </a:lvl5pPr>
            <a:lvl6pPr lvl="5" algn="ctr">
              <a:lnSpc>
                <a:spcPct val="100000"/>
              </a:lnSpc>
              <a:spcBef>
                <a:spcPts val="1000"/>
              </a:spcBef>
              <a:spcAft>
                <a:spcPts val="0"/>
              </a:spcAft>
              <a:buSzPts val="3700"/>
              <a:buNone/>
              <a:defRPr sz="3700"/>
            </a:lvl6pPr>
            <a:lvl7pPr lvl="6" algn="ctr">
              <a:lnSpc>
                <a:spcPct val="100000"/>
              </a:lnSpc>
              <a:spcBef>
                <a:spcPts val="1000"/>
              </a:spcBef>
              <a:spcAft>
                <a:spcPts val="0"/>
              </a:spcAft>
              <a:buSzPts val="3700"/>
              <a:buNone/>
              <a:defRPr sz="3700"/>
            </a:lvl7pPr>
            <a:lvl8pPr lvl="7" algn="ctr">
              <a:lnSpc>
                <a:spcPct val="100000"/>
              </a:lnSpc>
              <a:spcBef>
                <a:spcPts val="1000"/>
              </a:spcBef>
              <a:spcAft>
                <a:spcPts val="0"/>
              </a:spcAft>
              <a:buSzPts val="3700"/>
              <a:buNone/>
              <a:defRPr sz="3700"/>
            </a:lvl8pPr>
            <a:lvl9pPr lvl="8" algn="ctr">
              <a:lnSpc>
                <a:spcPct val="100000"/>
              </a:lnSpc>
              <a:spcBef>
                <a:spcPts val="1000"/>
              </a:spcBef>
              <a:spcAft>
                <a:spcPts val="0"/>
              </a:spcAft>
              <a:buSzPts val="3700"/>
              <a:buNone/>
              <a:defRPr sz="3700"/>
            </a:lvl9pPr>
          </a:lstStyle>
          <a:p>
            <a:endParaRPr/>
          </a:p>
        </p:txBody>
      </p:sp>
      <p:sp>
        <p:nvSpPr>
          <p:cNvPr id="212" name="Google Shape;212;h3e6daa628e1187e1_4_101"/>
          <p:cNvSpPr txBox="1">
            <a:spLocks noGrp="1"/>
          </p:cNvSpPr>
          <p:nvPr>
            <p:ph type="sldNum" idx="12"/>
          </p:nvPr>
        </p:nvSpPr>
        <p:spPr>
          <a:xfrm>
            <a:off x="11296610" y="6217622"/>
            <a:ext cx="731700" cy="5247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19"/>
        <p:cNvGrpSpPr/>
        <p:nvPr/>
      </p:nvGrpSpPr>
      <p:grpSpPr>
        <a:xfrm>
          <a:off x="0" y="0"/>
          <a:ext cx="0" cy="0"/>
          <a:chOff x="0" y="0"/>
          <a:chExt cx="0" cy="0"/>
        </a:xfrm>
      </p:grpSpPr>
      <p:sp>
        <p:nvSpPr>
          <p:cNvPr id="220" name="Google Shape;220;h6c9375fa1795aeb9_0_1399"/>
          <p:cNvSpPr txBox="1">
            <a:spLocks noGrp="1"/>
          </p:cNvSpPr>
          <p:nvPr>
            <p:ph type="body" idx="1"/>
          </p:nvPr>
        </p:nvSpPr>
        <p:spPr>
          <a:xfrm>
            <a:off x="457200" y="1600200"/>
            <a:ext cx="11047500" cy="1676400"/>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221" name="Google Shape;221;h6c9375fa1795aeb9_0_1399"/>
          <p:cNvSpPr txBox="1">
            <a:spLocks noGrp="1"/>
          </p:cNvSpPr>
          <p:nvPr>
            <p:ph type="ftr" idx="11"/>
          </p:nvPr>
        </p:nvSpPr>
        <p:spPr>
          <a:xfrm>
            <a:off x="457200" y="6115739"/>
            <a:ext cx="10668000" cy="3651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h6c9375fa1795aeb9_0_1399"/>
          <p:cNvSpPr txBox="1">
            <a:spLocks noGrp="1"/>
          </p:cNvSpPr>
          <p:nvPr>
            <p:ph type="body" idx="2"/>
          </p:nvPr>
        </p:nvSpPr>
        <p:spPr>
          <a:xfrm>
            <a:off x="457200" y="3598558"/>
            <a:ext cx="11047500" cy="1676400"/>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223" name="Google Shape;223;h6c9375fa1795aeb9_0_1399"/>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h6c9375fa1795aeb9_0_1399"/>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i="0" u="none" strike="noStrike" cap="none">
                <a:solidFill>
                  <a:schemeClr val="accent1"/>
                </a:solidFill>
                <a:latin typeface="Arial"/>
                <a:ea typeface="Arial"/>
                <a:cs typeface="Arial"/>
                <a:sym typeface="Arial"/>
              </a:defRPr>
            </a:lvl1pPr>
            <a:lvl2pPr marL="0" lvl="1" indent="0" algn="ctr">
              <a:spcBef>
                <a:spcPts val="0"/>
              </a:spcBef>
              <a:buNone/>
              <a:defRPr sz="1200" b="1" i="0" u="none" strike="noStrike" cap="none">
                <a:solidFill>
                  <a:schemeClr val="accent1"/>
                </a:solidFill>
                <a:latin typeface="Arial"/>
                <a:ea typeface="Arial"/>
                <a:cs typeface="Arial"/>
                <a:sym typeface="Arial"/>
              </a:defRPr>
            </a:lvl2pPr>
            <a:lvl3pPr marL="0" lvl="2" indent="0" algn="ctr">
              <a:spcBef>
                <a:spcPts val="0"/>
              </a:spcBef>
              <a:buNone/>
              <a:defRPr sz="1200" b="1" i="0" u="none" strike="noStrike" cap="none">
                <a:solidFill>
                  <a:schemeClr val="accent1"/>
                </a:solidFill>
                <a:latin typeface="Arial"/>
                <a:ea typeface="Arial"/>
                <a:cs typeface="Arial"/>
                <a:sym typeface="Arial"/>
              </a:defRPr>
            </a:lvl3pPr>
            <a:lvl4pPr marL="0" lvl="3" indent="0" algn="ctr">
              <a:spcBef>
                <a:spcPts val="0"/>
              </a:spcBef>
              <a:buNone/>
              <a:defRPr sz="1200" b="1" i="0" u="none" strike="noStrike" cap="none">
                <a:solidFill>
                  <a:schemeClr val="accent1"/>
                </a:solidFill>
                <a:latin typeface="Arial"/>
                <a:ea typeface="Arial"/>
                <a:cs typeface="Arial"/>
                <a:sym typeface="Arial"/>
              </a:defRPr>
            </a:lvl4pPr>
            <a:lvl5pPr marL="0" lvl="4" indent="0" algn="ctr">
              <a:spcBef>
                <a:spcPts val="0"/>
              </a:spcBef>
              <a:buNone/>
              <a:defRPr sz="1200" b="1" i="0" u="none" strike="noStrike" cap="none">
                <a:solidFill>
                  <a:schemeClr val="accent1"/>
                </a:solidFill>
                <a:latin typeface="Arial"/>
                <a:ea typeface="Arial"/>
                <a:cs typeface="Arial"/>
                <a:sym typeface="Arial"/>
              </a:defRPr>
            </a:lvl5pPr>
            <a:lvl6pPr marL="0" lvl="5" indent="0" algn="ctr">
              <a:spcBef>
                <a:spcPts val="0"/>
              </a:spcBef>
              <a:buNone/>
              <a:defRPr sz="1200" b="1" i="0" u="none" strike="noStrike" cap="none">
                <a:solidFill>
                  <a:schemeClr val="accent1"/>
                </a:solidFill>
                <a:latin typeface="Arial"/>
                <a:ea typeface="Arial"/>
                <a:cs typeface="Arial"/>
                <a:sym typeface="Arial"/>
              </a:defRPr>
            </a:lvl6pPr>
            <a:lvl7pPr marL="0" lvl="6" indent="0" algn="ctr">
              <a:spcBef>
                <a:spcPts val="0"/>
              </a:spcBef>
              <a:buNone/>
              <a:defRPr sz="1200" b="1" i="0" u="none" strike="noStrike" cap="none">
                <a:solidFill>
                  <a:schemeClr val="accent1"/>
                </a:solidFill>
                <a:latin typeface="Arial"/>
                <a:ea typeface="Arial"/>
                <a:cs typeface="Arial"/>
                <a:sym typeface="Arial"/>
              </a:defRPr>
            </a:lvl7pPr>
            <a:lvl8pPr marL="0" lvl="7" indent="0" algn="ctr">
              <a:spcBef>
                <a:spcPts val="0"/>
              </a:spcBef>
              <a:buNone/>
              <a:defRPr sz="1200" b="1" i="0" u="none" strike="noStrike" cap="none">
                <a:solidFill>
                  <a:schemeClr val="accent1"/>
                </a:solidFill>
                <a:latin typeface="Arial"/>
                <a:ea typeface="Arial"/>
                <a:cs typeface="Arial"/>
                <a:sym typeface="Arial"/>
              </a:defRPr>
            </a:lvl8pPr>
            <a:lvl9pPr marL="0" lvl="8" indent="0" algn="ctr">
              <a:spcBef>
                <a:spcPts val="0"/>
              </a:spcBef>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234"/>
        <p:cNvGrpSpPr/>
        <p:nvPr/>
      </p:nvGrpSpPr>
      <p:grpSpPr>
        <a:xfrm>
          <a:off x="0" y="0"/>
          <a:ext cx="0" cy="0"/>
          <a:chOff x="0" y="0"/>
          <a:chExt cx="0" cy="0"/>
        </a:xfrm>
      </p:grpSpPr>
      <p:sp>
        <p:nvSpPr>
          <p:cNvPr id="235" name="Google Shape;235;h112ce6c21d2321a4_9_9"/>
          <p:cNvSpPr txBox="1">
            <a:spLocks noGrp="1"/>
          </p:cNvSpPr>
          <p:nvPr>
            <p:ph type="ctrTitle"/>
          </p:nvPr>
        </p:nvSpPr>
        <p:spPr>
          <a:xfrm>
            <a:off x="702987" y="2462849"/>
            <a:ext cx="6934200" cy="226278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4400"/>
              <a:buFont typeface="Arial"/>
              <a:buNone/>
              <a:defRPr sz="4400" b="1">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6" name="Google Shape;236;h112ce6c21d2321a4_9_9"/>
          <p:cNvSpPr txBox="1">
            <a:spLocks noGrp="1"/>
          </p:cNvSpPr>
          <p:nvPr>
            <p:ph type="subTitle" idx="1"/>
          </p:nvPr>
        </p:nvSpPr>
        <p:spPr>
          <a:xfrm>
            <a:off x="702987" y="4812834"/>
            <a:ext cx="6934200"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2800"/>
              <a:buNone/>
              <a:defRPr sz="2800">
                <a:solidFill>
                  <a:schemeClr val="accent3"/>
                </a:solidFill>
              </a:defRPr>
            </a:lvl1pPr>
            <a:lvl2pPr lvl="1" algn="ctr">
              <a:spcBef>
                <a:spcPts val="1000"/>
              </a:spcBef>
              <a:spcAft>
                <a:spcPts val="0"/>
              </a:spcAft>
              <a:buSzPts val="2800"/>
              <a:buNone/>
              <a:defRPr>
                <a:solidFill>
                  <a:srgbClr val="888888"/>
                </a:solidFill>
              </a:defRPr>
            </a:lvl2pPr>
            <a:lvl3pPr lvl="2" algn="ctr">
              <a:spcBef>
                <a:spcPts val="1000"/>
              </a:spcBef>
              <a:spcAft>
                <a:spcPts val="0"/>
              </a:spcAft>
              <a:buSzPts val="2800"/>
              <a:buNone/>
              <a:defRPr>
                <a:solidFill>
                  <a:srgbClr val="888888"/>
                </a:solidFill>
              </a:defRPr>
            </a:lvl3pPr>
            <a:lvl4pPr lvl="3" algn="ctr">
              <a:spcBef>
                <a:spcPts val="1000"/>
              </a:spcBef>
              <a:spcAft>
                <a:spcPts val="0"/>
              </a:spcAft>
              <a:buSzPts val="2800"/>
              <a:buNone/>
              <a:defRPr>
                <a:solidFill>
                  <a:srgbClr val="888888"/>
                </a:solidFill>
              </a:defRPr>
            </a:lvl4pPr>
            <a:lvl5pPr lvl="4" algn="ctr">
              <a:spcBef>
                <a:spcPts val="1000"/>
              </a:spcBef>
              <a:spcAft>
                <a:spcPts val="0"/>
              </a:spcAft>
              <a:buSzPts val="28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237" name="Google Shape;237;h112ce6c21d2321a4_9_9"/>
          <p:cNvSpPr/>
          <p:nvPr/>
        </p:nvSpPr>
        <p:spPr>
          <a:xfrm>
            <a:off x="0" y="0"/>
            <a:ext cx="12192000" cy="2057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38" name="Google Shape;238;h112ce6c21d2321a4_9_9" descr="The Nebraska Early Development Network, Babies can't wait logo."/>
          <p:cNvPicPr preferRelativeResize="0"/>
          <p:nvPr/>
        </p:nvPicPr>
        <p:blipFill rotWithShape="1">
          <a:blip r:embed="rId2">
            <a:alphaModFix/>
          </a:blip>
          <a:srcRect t="25743" b="26732"/>
          <a:stretch/>
        </p:blipFill>
        <p:spPr>
          <a:xfrm>
            <a:off x="512487" y="152400"/>
            <a:ext cx="3581400" cy="1702053"/>
          </a:xfrm>
          <a:prstGeom prst="rect">
            <a:avLst/>
          </a:prstGeom>
          <a:noFill/>
          <a:ln>
            <a:noFill/>
          </a:ln>
        </p:spPr>
      </p:pic>
      <p:sp>
        <p:nvSpPr>
          <p:cNvPr id="239" name="Google Shape;239;h112ce6c21d2321a4_9_9"/>
          <p:cNvSpPr/>
          <p:nvPr/>
        </p:nvSpPr>
        <p:spPr>
          <a:xfrm>
            <a:off x="7620139" y="384962"/>
            <a:ext cx="2514600" cy="2514600"/>
          </a:xfrm>
          <a:prstGeom prst="ellipse">
            <a:avLst/>
          </a:prstGeom>
          <a:solidFill>
            <a:schemeClr val="accent2"/>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40" name="Google Shape;240;h112ce6c21d2321a4_9_9" descr="Photo of a mother cradling her baby."/>
          <p:cNvPicPr preferRelativeResize="0"/>
          <p:nvPr/>
        </p:nvPicPr>
        <p:blipFill rotWithShape="1">
          <a:blip r:embed="rId3">
            <a:alphaModFix/>
          </a:blip>
          <a:srcRect/>
          <a:stretch/>
        </p:blipFill>
        <p:spPr>
          <a:xfrm>
            <a:off x="7620000" y="384823"/>
            <a:ext cx="2514879" cy="2514879"/>
          </a:xfrm>
          <a:prstGeom prst="rect">
            <a:avLst/>
          </a:prstGeom>
          <a:noFill/>
          <a:ln>
            <a:noFill/>
          </a:ln>
        </p:spPr>
      </p:pic>
      <p:pic>
        <p:nvPicPr>
          <p:cNvPr id="241" name="Google Shape;241;h112ce6c21d2321a4_9_9" descr="A photo of proud father holding his 3-month son in the air."/>
          <p:cNvPicPr preferRelativeResize="0"/>
          <p:nvPr/>
        </p:nvPicPr>
        <p:blipFill rotWithShape="1">
          <a:blip r:embed="rId4">
            <a:alphaModFix/>
          </a:blip>
          <a:srcRect l="-1888"/>
          <a:stretch/>
        </p:blipFill>
        <p:spPr>
          <a:xfrm>
            <a:off x="8087833" y="3124200"/>
            <a:ext cx="4114800" cy="3733800"/>
          </a:xfrm>
          <a:prstGeom prst="rect">
            <a:avLst/>
          </a:prstGeom>
          <a:noFill/>
          <a:ln>
            <a:noFill/>
          </a:ln>
        </p:spPr>
      </p:pic>
      <p:sp>
        <p:nvSpPr>
          <p:cNvPr id="242" name="Google Shape;242;h112ce6c21d2321a4_9_9"/>
          <p:cNvSpPr txBox="1"/>
          <p:nvPr/>
        </p:nvSpPr>
        <p:spPr>
          <a:xfrm>
            <a:off x="11582400" y="6298302"/>
            <a:ext cx="496679" cy="4966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b="0" i="0" u="none" strike="noStrike" cap="none">
                <a:solidFill>
                  <a:srgbClr val="E2E3E8"/>
                </a:solidFill>
                <a:latin typeface="Arial"/>
                <a:ea typeface="Arial"/>
                <a:cs typeface="Arial"/>
                <a:sym typeface="Arial"/>
              </a:rPr>
              <a:t>‹#›</a:t>
            </a:fld>
            <a:endParaRPr sz="1800" b="0" i="0" u="none" strike="noStrike" cap="none">
              <a:solidFill>
                <a:srgbClr val="E2E3E8"/>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43"/>
        <p:cNvGrpSpPr/>
        <p:nvPr/>
      </p:nvGrpSpPr>
      <p:grpSpPr>
        <a:xfrm>
          <a:off x="0" y="0"/>
          <a:ext cx="0" cy="0"/>
          <a:chOff x="0" y="0"/>
          <a:chExt cx="0" cy="0"/>
        </a:xfrm>
      </p:grpSpPr>
      <p:sp>
        <p:nvSpPr>
          <p:cNvPr id="244" name="Google Shape;244;h112ce6c21d2321a4_9_18"/>
          <p:cNvSpPr txBox="1">
            <a:spLocks noGrp="1"/>
          </p:cNvSpPr>
          <p:nvPr>
            <p:ph type="body" idx="1"/>
          </p:nvPr>
        </p:nvSpPr>
        <p:spPr>
          <a:xfrm>
            <a:off x="457200" y="1600200"/>
            <a:ext cx="11047412" cy="1676400"/>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245" name="Google Shape;245;h112ce6c21d2321a4_9_18"/>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6" name="Google Shape;246;h112ce6c21d2321a4_9_18"/>
          <p:cNvSpPr txBox="1">
            <a:spLocks noGrp="1"/>
          </p:cNvSpPr>
          <p:nvPr>
            <p:ph type="body" idx="2"/>
          </p:nvPr>
        </p:nvSpPr>
        <p:spPr>
          <a:xfrm>
            <a:off x="457200" y="3598558"/>
            <a:ext cx="11047412" cy="1676400"/>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247" name="Google Shape;247;h112ce6c21d2321a4_9_18"/>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h112ce6c21d2321a4_9_1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i="0" u="none" strike="noStrike" cap="none">
                <a:solidFill>
                  <a:schemeClr val="accent1"/>
                </a:solidFill>
                <a:latin typeface="Arial"/>
                <a:ea typeface="Arial"/>
                <a:cs typeface="Arial"/>
                <a:sym typeface="Arial"/>
              </a:defRPr>
            </a:lvl1pPr>
            <a:lvl2pPr marL="0" lvl="1" indent="0" algn="ctr">
              <a:spcBef>
                <a:spcPts val="0"/>
              </a:spcBef>
              <a:buNone/>
              <a:defRPr sz="1200" b="1" i="0" u="none" strike="noStrike" cap="none">
                <a:solidFill>
                  <a:schemeClr val="accent1"/>
                </a:solidFill>
                <a:latin typeface="Arial"/>
                <a:ea typeface="Arial"/>
                <a:cs typeface="Arial"/>
                <a:sym typeface="Arial"/>
              </a:defRPr>
            </a:lvl2pPr>
            <a:lvl3pPr marL="0" lvl="2" indent="0" algn="ctr">
              <a:spcBef>
                <a:spcPts val="0"/>
              </a:spcBef>
              <a:buNone/>
              <a:defRPr sz="1200" b="1" i="0" u="none" strike="noStrike" cap="none">
                <a:solidFill>
                  <a:schemeClr val="accent1"/>
                </a:solidFill>
                <a:latin typeface="Arial"/>
                <a:ea typeface="Arial"/>
                <a:cs typeface="Arial"/>
                <a:sym typeface="Arial"/>
              </a:defRPr>
            </a:lvl3pPr>
            <a:lvl4pPr marL="0" lvl="3" indent="0" algn="ctr">
              <a:spcBef>
                <a:spcPts val="0"/>
              </a:spcBef>
              <a:buNone/>
              <a:defRPr sz="1200" b="1" i="0" u="none" strike="noStrike" cap="none">
                <a:solidFill>
                  <a:schemeClr val="accent1"/>
                </a:solidFill>
                <a:latin typeface="Arial"/>
                <a:ea typeface="Arial"/>
                <a:cs typeface="Arial"/>
                <a:sym typeface="Arial"/>
              </a:defRPr>
            </a:lvl4pPr>
            <a:lvl5pPr marL="0" lvl="4" indent="0" algn="ctr">
              <a:spcBef>
                <a:spcPts val="0"/>
              </a:spcBef>
              <a:buNone/>
              <a:defRPr sz="1200" b="1" i="0" u="none" strike="noStrike" cap="none">
                <a:solidFill>
                  <a:schemeClr val="accent1"/>
                </a:solidFill>
                <a:latin typeface="Arial"/>
                <a:ea typeface="Arial"/>
                <a:cs typeface="Arial"/>
                <a:sym typeface="Arial"/>
              </a:defRPr>
            </a:lvl5pPr>
            <a:lvl6pPr marL="0" lvl="5" indent="0" algn="ctr">
              <a:spcBef>
                <a:spcPts val="0"/>
              </a:spcBef>
              <a:buNone/>
              <a:defRPr sz="1200" b="1" i="0" u="none" strike="noStrike" cap="none">
                <a:solidFill>
                  <a:schemeClr val="accent1"/>
                </a:solidFill>
                <a:latin typeface="Arial"/>
                <a:ea typeface="Arial"/>
                <a:cs typeface="Arial"/>
                <a:sym typeface="Arial"/>
              </a:defRPr>
            </a:lvl6pPr>
            <a:lvl7pPr marL="0" lvl="6" indent="0" algn="ctr">
              <a:spcBef>
                <a:spcPts val="0"/>
              </a:spcBef>
              <a:buNone/>
              <a:defRPr sz="1200" b="1" i="0" u="none" strike="noStrike" cap="none">
                <a:solidFill>
                  <a:schemeClr val="accent1"/>
                </a:solidFill>
                <a:latin typeface="Arial"/>
                <a:ea typeface="Arial"/>
                <a:cs typeface="Arial"/>
                <a:sym typeface="Arial"/>
              </a:defRPr>
            </a:lvl7pPr>
            <a:lvl8pPr marL="0" lvl="7" indent="0" algn="ctr">
              <a:spcBef>
                <a:spcPts val="0"/>
              </a:spcBef>
              <a:buNone/>
              <a:defRPr sz="1200" b="1" i="0" u="none" strike="noStrike" cap="none">
                <a:solidFill>
                  <a:schemeClr val="accent1"/>
                </a:solidFill>
                <a:latin typeface="Arial"/>
                <a:ea typeface="Arial"/>
                <a:cs typeface="Arial"/>
                <a:sym typeface="Arial"/>
              </a:defRPr>
            </a:lvl8pPr>
            <a:lvl9pPr marL="0" lvl="8" indent="0" algn="ctr">
              <a:spcBef>
                <a:spcPts val="0"/>
              </a:spcBef>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3_Section Header" type="secHead">
  <p:cSld name="SECTION_HEADER">
    <p:bg>
      <p:bgPr>
        <a:solidFill>
          <a:schemeClr val="accent1"/>
        </a:solidFill>
        <a:effectLst/>
      </p:bgPr>
    </p:bg>
    <p:spTree>
      <p:nvGrpSpPr>
        <p:cNvPr id="1" name="Shape 249"/>
        <p:cNvGrpSpPr/>
        <p:nvPr/>
      </p:nvGrpSpPr>
      <p:grpSpPr>
        <a:xfrm>
          <a:off x="0" y="0"/>
          <a:ext cx="0" cy="0"/>
          <a:chOff x="0" y="0"/>
          <a:chExt cx="0" cy="0"/>
        </a:xfrm>
      </p:grpSpPr>
      <p:sp>
        <p:nvSpPr>
          <p:cNvPr id="250" name="Google Shape;250;h112ce6c21d2321a4_9_24"/>
          <p:cNvSpPr txBox="1">
            <a:spLocks noGrp="1"/>
          </p:cNvSpPr>
          <p:nvPr>
            <p:ph type="title"/>
          </p:nvPr>
        </p:nvSpPr>
        <p:spPr>
          <a:xfrm>
            <a:off x="1638301" y="307158"/>
            <a:ext cx="8915399"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2"/>
              </a:buClr>
              <a:buSzPts val="4000"/>
              <a:buFont typeface="Arial"/>
              <a:buNone/>
              <a:defRPr sz="4000" b="1" cap="none">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h112ce6c21d2321a4_9_24"/>
          <p:cNvSpPr txBox="1">
            <a:spLocks noGrp="1"/>
          </p:cNvSpPr>
          <p:nvPr>
            <p:ph type="body" idx="1"/>
          </p:nvPr>
        </p:nvSpPr>
        <p:spPr>
          <a:xfrm>
            <a:off x="1638301" y="2057400"/>
            <a:ext cx="8915399" cy="4038600"/>
          </a:xfrm>
          <a:prstGeom prst="rect">
            <a:avLst/>
          </a:prstGeom>
          <a:noFill/>
          <a:ln>
            <a:noFill/>
          </a:ln>
        </p:spPr>
        <p:txBody>
          <a:bodyPr spcFirstLastPara="1" wrap="square" lIns="91425" tIns="45700" rIns="91425" bIns="45700" anchor="t" anchorCtr="0">
            <a:normAutofit/>
          </a:bodyPr>
          <a:lstStyle>
            <a:lvl1pPr marL="457200" lvl="0" indent="-228600" algn="l">
              <a:lnSpc>
                <a:spcPct val="122222"/>
              </a:lnSpc>
              <a:spcBef>
                <a:spcPts val="1000"/>
              </a:spcBef>
              <a:spcAft>
                <a:spcPts val="0"/>
              </a:spcAft>
              <a:buSzPts val="3600"/>
              <a:buNone/>
              <a:defRPr sz="3600">
                <a:solidFill>
                  <a:schemeClr val="l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252" name="Google Shape;252;h112ce6c21d2321a4_9_24"/>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accent1"/>
              </a:solidFill>
              <a:latin typeface="Arial"/>
              <a:ea typeface="Arial"/>
              <a:cs typeface="Arial"/>
              <a:sym typeface="Arial"/>
            </a:endParaRPr>
          </a:p>
        </p:txBody>
      </p:sp>
      <p:cxnSp>
        <p:nvCxnSpPr>
          <p:cNvPr id="253" name="Google Shape;253;h112ce6c21d2321a4_9_24"/>
          <p:cNvCxnSpPr>
            <a:stCxn id="252"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254" name="Google Shape;254;h112ce6c21d2321a4_9_24"/>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i="0" u="none" strike="noStrike" cap="none">
                <a:solidFill>
                  <a:schemeClr val="accent1"/>
                </a:solidFill>
                <a:latin typeface="Arial"/>
                <a:ea typeface="Arial"/>
                <a:cs typeface="Arial"/>
                <a:sym typeface="Arial"/>
              </a:defRPr>
            </a:lvl1pPr>
            <a:lvl2pPr marL="0" lvl="1" indent="0" algn="ctr">
              <a:spcBef>
                <a:spcPts val="0"/>
              </a:spcBef>
              <a:buNone/>
              <a:defRPr sz="1200" b="1" i="0" u="none" strike="noStrike" cap="none">
                <a:solidFill>
                  <a:schemeClr val="accent1"/>
                </a:solidFill>
                <a:latin typeface="Arial"/>
                <a:ea typeface="Arial"/>
                <a:cs typeface="Arial"/>
                <a:sym typeface="Arial"/>
              </a:defRPr>
            </a:lvl2pPr>
            <a:lvl3pPr marL="0" lvl="2" indent="0" algn="ctr">
              <a:spcBef>
                <a:spcPts val="0"/>
              </a:spcBef>
              <a:buNone/>
              <a:defRPr sz="1200" b="1" i="0" u="none" strike="noStrike" cap="none">
                <a:solidFill>
                  <a:schemeClr val="accent1"/>
                </a:solidFill>
                <a:latin typeface="Arial"/>
                <a:ea typeface="Arial"/>
                <a:cs typeface="Arial"/>
                <a:sym typeface="Arial"/>
              </a:defRPr>
            </a:lvl3pPr>
            <a:lvl4pPr marL="0" lvl="3" indent="0" algn="ctr">
              <a:spcBef>
                <a:spcPts val="0"/>
              </a:spcBef>
              <a:buNone/>
              <a:defRPr sz="1200" b="1" i="0" u="none" strike="noStrike" cap="none">
                <a:solidFill>
                  <a:schemeClr val="accent1"/>
                </a:solidFill>
                <a:latin typeface="Arial"/>
                <a:ea typeface="Arial"/>
                <a:cs typeface="Arial"/>
                <a:sym typeface="Arial"/>
              </a:defRPr>
            </a:lvl4pPr>
            <a:lvl5pPr marL="0" lvl="4" indent="0" algn="ctr">
              <a:spcBef>
                <a:spcPts val="0"/>
              </a:spcBef>
              <a:buNone/>
              <a:defRPr sz="1200" b="1" i="0" u="none" strike="noStrike" cap="none">
                <a:solidFill>
                  <a:schemeClr val="accent1"/>
                </a:solidFill>
                <a:latin typeface="Arial"/>
                <a:ea typeface="Arial"/>
                <a:cs typeface="Arial"/>
                <a:sym typeface="Arial"/>
              </a:defRPr>
            </a:lvl5pPr>
            <a:lvl6pPr marL="0" lvl="5" indent="0" algn="ctr">
              <a:spcBef>
                <a:spcPts val="0"/>
              </a:spcBef>
              <a:buNone/>
              <a:defRPr sz="1200" b="1" i="0" u="none" strike="noStrike" cap="none">
                <a:solidFill>
                  <a:schemeClr val="accent1"/>
                </a:solidFill>
                <a:latin typeface="Arial"/>
                <a:ea typeface="Arial"/>
                <a:cs typeface="Arial"/>
                <a:sym typeface="Arial"/>
              </a:defRPr>
            </a:lvl6pPr>
            <a:lvl7pPr marL="0" lvl="6" indent="0" algn="ctr">
              <a:spcBef>
                <a:spcPts val="0"/>
              </a:spcBef>
              <a:buNone/>
              <a:defRPr sz="1200" b="1" i="0" u="none" strike="noStrike" cap="none">
                <a:solidFill>
                  <a:schemeClr val="accent1"/>
                </a:solidFill>
                <a:latin typeface="Arial"/>
                <a:ea typeface="Arial"/>
                <a:cs typeface="Arial"/>
                <a:sym typeface="Arial"/>
              </a:defRPr>
            </a:lvl7pPr>
            <a:lvl8pPr marL="0" lvl="7" indent="0" algn="ctr">
              <a:spcBef>
                <a:spcPts val="0"/>
              </a:spcBef>
              <a:buNone/>
              <a:defRPr sz="1200" b="1" i="0" u="none" strike="noStrike" cap="none">
                <a:solidFill>
                  <a:schemeClr val="accent1"/>
                </a:solidFill>
                <a:latin typeface="Arial"/>
                <a:ea typeface="Arial"/>
                <a:cs typeface="Arial"/>
                <a:sym typeface="Arial"/>
              </a:defRPr>
            </a:lvl8pPr>
            <a:lvl9pPr marL="0" lvl="8" indent="0" algn="ctr">
              <a:spcBef>
                <a:spcPts val="0"/>
              </a:spcBef>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2_Section Header1">
  <p:cSld name="2_Section Header1">
    <p:bg>
      <p:bgPr>
        <a:solidFill>
          <a:schemeClr val="accent1"/>
        </a:solidFill>
        <a:effectLst/>
      </p:bgPr>
    </p:bg>
    <p:spTree>
      <p:nvGrpSpPr>
        <p:cNvPr id="1" name="Shape 255"/>
        <p:cNvGrpSpPr/>
        <p:nvPr/>
      </p:nvGrpSpPr>
      <p:grpSpPr>
        <a:xfrm>
          <a:off x="0" y="0"/>
          <a:ext cx="0" cy="0"/>
          <a:chOff x="0" y="0"/>
          <a:chExt cx="0" cy="0"/>
        </a:xfrm>
      </p:grpSpPr>
      <p:sp>
        <p:nvSpPr>
          <p:cNvPr id="256" name="Google Shape;256;h112ce6c21d2321a4_9_30"/>
          <p:cNvSpPr txBox="1">
            <a:spLocks noGrp="1"/>
          </p:cNvSpPr>
          <p:nvPr>
            <p:ph type="title"/>
          </p:nvPr>
        </p:nvSpPr>
        <p:spPr>
          <a:xfrm>
            <a:off x="1219200" y="4004181"/>
            <a:ext cx="9788324" cy="139059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4000"/>
              <a:buFont typeface="Arial"/>
              <a:buNone/>
              <a:defRPr sz="40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h112ce6c21d2321a4_9_30"/>
          <p:cNvSpPr txBox="1">
            <a:spLocks noGrp="1"/>
          </p:cNvSpPr>
          <p:nvPr>
            <p:ph type="body" idx="1"/>
          </p:nvPr>
        </p:nvSpPr>
        <p:spPr>
          <a:xfrm>
            <a:off x="1219200" y="5498363"/>
            <a:ext cx="9788324" cy="686397"/>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000"/>
              <a:buNone/>
              <a:defRPr sz="2000">
                <a:solidFill>
                  <a:schemeClr val="l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pic>
        <p:nvPicPr>
          <p:cNvPr id="258" name="Google Shape;258;h112ce6c21d2321a4_9_30"/>
          <p:cNvPicPr preferRelativeResize="0"/>
          <p:nvPr/>
        </p:nvPicPr>
        <p:blipFill rotWithShape="1">
          <a:blip r:embed="rId2">
            <a:alphaModFix/>
          </a:blip>
          <a:srcRect/>
          <a:stretch/>
        </p:blipFill>
        <p:spPr>
          <a:xfrm>
            <a:off x="0" y="0"/>
            <a:ext cx="12191999" cy="3814518"/>
          </a:xfrm>
          <a:prstGeom prst="rect">
            <a:avLst/>
          </a:prstGeom>
          <a:noFill/>
          <a:ln>
            <a:noFill/>
          </a:ln>
        </p:spPr>
      </p:pic>
      <p:sp>
        <p:nvSpPr>
          <p:cNvPr id="259" name="Google Shape;259;h112ce6c21d2321a4_9_30"/>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260" name="Google Shape;260;h112ce6c21d2321a4_9_30"/>
          <p:cNvCxnSpPr>
            <a:stCxn id="259"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261" name="Google Shape;261;h112ce6c21d2321a4_9_30"/>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3_Subsection Header1">
  <p:cSld name="3_Subsection Header1">
    <p:bg>
      <p:bgPr>
        <a:solidFill>
          <a:schemeClr val="accent1"/>
        </a:solidFill>
        <a:effectLst/>
      </p:bgPr>
    </p:bg>
    <p:spTree>
      <p:nvGrpSpPr>
        <p:cNvPr id="1" name="Shape 262"/>
        <p:cNvGrpSpPr/>
        <p:nvPr/>
      </p:nvGrpSpPr>
      <p:grpSpPr>
        <a:xfrm>
          <a:off x="0" y="0"/>
          <a:ext cx="0" cy="0"/>
          <a:chOff x="0" y="0"/>
          <a:chExt cx="0" cy="0"/>
        </a:xfrm>
      </p:grpSpPr>
      <p:sp>
        <p:nvSpPr>
          <p:cNvPr id="263" name="Google Shape;263;h112ce6c21d2321a4_9_37"/>
          <p:cNvSpPr txBox="1">
            <a:spLocks noGrp="1"/>
          </p:cNvSpPr>
          <p:nvPr>
            <p:ph type="title"/>
          </p:nvPr>
        </p:nvSpPr>
        <p:spPr>
          <a:xfrm>
            <a:off x="3917469" y="1425203"/>
            <a:ext cx="7699442" cy="2003797"/>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4000"/>
              <a:buFont typeface="Arial"/>
              <a:buNone/>
              <a:defRPr sz="40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h112ce6c21d2321a4_9_37"/>
          <p:cNvSpPr txBox="1">
            <a:spLocks noGrp="1"/>
          </p:cNvSpPr>
          <p:nvPr>
            <p:ph type="body" idx="1"/>
          </p:nvPr>
        </p:nvSpPr>
        <p:spPr>
          <a:xfrm>
            <a:off x="3917469" y="3677633"/>
            <a:ext cx="7699442" cy="686397"/>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400"/>
              <a:buNone/>
              <a:defRPr sz="2400">
                <a:solidFill>
                  <a:schemeClr val="l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pic>
        <p:nvPicPr>
          <p:cNvPr id="265" name="Google Shape;265;h112ce6c21d2321a4_9_37"/>
          <p:cNvPicPr preferRelativeResize="0"/>
          <p:nvPr/>
        </p:nvPicPr>
        <p:blipFill rotWithShape="1">
          <a:blip r:embed="rId2">
            <a:alphaModFix/>
          </a:blip>
          <a:srcRect/>
          <a:stretch/>
        </p:blipFill>
        <p:spPr>
          <a:xfrm>
            <a:off x="346842" y="1425203"/>
            <a:ext cx="3400836" cy="3400836"/>
          </a:xfrm>
          <a:custGeom>
            <a:avLst/>
            <a:gdLst/>
            <a:ahLst/>
            <a:cxnLst/>
            <a:rect l="l" t="t" r="r" b="b"/>
            <a:pathLst>
              <a:path w="3831336" h="3831336" extrusionOk="0">
                <a:moveTo>
                  <a:pt x="1915400" y="0"/>
                </a:moveTo>
                <a:cubicBezTo>
                  <a:pt x="2973542" y="0"/>
                  <a:pt x="3831336" y="857794"/>
                  <a:pt x="3831336" y="1915936"/>
                </a:cubicBezTo>
                <a:cubicBezTo>
                  <a:pt x="3831336" y="2907944"/>
                  <a:pt x="3077416" y="3723865"/>
                  <a:pt x="2111294" y="3821980"/>
                </a:cubicBezTo>
                <a:lnTo>
                  <a:pt x="1926015" y="3831336"/>
                </a:lnTo>
                <a:lnTo>
                  <a:pt x="1904786" y="3831336"/>
                </a:lnTo>
                <a:lnTo>
                  <a:pt x="1719507" y="3821980"/>
                </a:lnTo>
                <a:cubicBezTo>
                  <a:pt x="817793" y="3730406"/>
                  <a:pt x="100930" y="3013543"/>
                  <a:pt x="9356" y="2111829"/>
                </a:cubicBezTo>
                <a:lnTo>
                  <a:pt x="0" y="1926551"/>
                </a:lnTo>
                <a:lnTo>
                  <a:pt x="0" y="1905321"/>
                </a:lnTo>
                <a:lnTo>
                  <a:pt x="9356" y="1720043"/>
                </a:lnTo>
                <a:cubicBezTo>
                  <a:pt x="107471" y="753921"/>
                  <a:pt x="923392" y="0"/>
                  <a:pt x="1915400" y="0"/>
                </a:cubicBezTo>
                <a:close/>
              </a:path>
            </a:pathLst>
          </a:custGeom>
          <a:noFill/>
          <a:ln w="76200" cap="flat" cmpd="sng">
            <a:solidFill>
              <a:schemeClr val="accent2"/>
            </a:solidFill>
            <a:prstDash val="solid"/>
            <a:round/>
            <a:headEnd type="none" w="sm" len="sm"/>
            <a:tailEnd type="none" w="sm" len="sm"/>
          </a:ln>
        </p:spPr>
      </p:pic>
      <p:sp>
        <p:nvSpPr>
          <p:cNvPr id="266" name="Google Shape;266;h112ce6c21d2321a4_9_37"/>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267" name="Google Shape;267;h112ce6c21d2321a4_9_37"/>
          <p:cNvCxnSpPr>
            <a:stCxn id="266"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268" name="Google Shape;268;h112ce6c21d2321a4_9_3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3_Section Header2">
  <p:cSld name="3_Section Header2">
    <p:bg>
      <p:bgPr>
        <a:solidFill>
          <a:schemeClr val="accent1"/>
        </a:solidFill>
        <a:effectLst/>
      </p:bgPr>
    </p:bg>
    <p:spTree>
      <p:nvGrpSpPr>
        <p:cNvPr id="1" name="Shape 269"/>
        <p:cNvGrpSpPr/>
        <p:nvPr/>
      </p:nvGrpSpPr>
      <p:grpSpPr>
        <a:xfrm>
          <a:off x="0" y="0"/>
          <a:ext cx="0" cy="0"/>
          <a:chOff x="0" y="0"/>
          <a:chExt cx="0" cy="0"/>
        </a:xfrm>
      </p:grpSpPr>
      <p:sp>
        <p:nvSpPr>
          <p:cNvPr id="270" name="Google Shape;270;h112ce6c21d2321a4_9_44"/>
          <p:cNvSpPr txBox="1">
            <a:spLocks noGrp="1"/>
          </p:cNvSpPr>
          <p:nvPr>
            <p:ph type="title"/>
          </p:nvPr>
        </p:nvSpPr>
        <p:spPr>
          <a:xfrm>
            <a:off x="1219200" y="3348513"/>
            <a:ext cx="8915399"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4000"/>
              <a:buFont typeface="Arial"/>
              <a:buNone/>
              <a:defRPr sz="40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1" name="Google Shape;271;h112ce6c21d2321a4_9_44"/>
          <p:cNvSpPr txBox="1">
            <a:spLocks noGrp="1"/>
          </p:cNvSpPr>
          <p:nvPr>
            <p:ph type="body" idx="1"/>
          </p:nvPr>
        </p:nvSpPr>
        <p:spPr>
          <a:xfrm>
            <a:off x="1219200" y="5277092"/>
            <a:ext cx="891539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400"/>
              <a:buNone/>
              <a:defRPr sz="2400">
                <a:solidFill>
                  <a:schemeClr val="l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pic>
        <p:nvPicPr>
          <p:cNvPr id="272" name="Google Shape;272;h112ce6c21d2321a4_9_44"/>
          <p:cNvPicPr preferRelativeResize="0"/>
          <p:nvPr/>
        </p:nvPicPr>
        <p:blipFill rotWithShape="1">
          <a:blip r:embed="rId2">
            <a:alphaModFix amt="35000"/>
          </a:blip>
          <a:srcRect/>
          <a:stretch/>
        </p:blipFill>
        <p:spPr>
          <a:xfrm>
            <a:off x="-1" y="0"/>
            <a:ext cx="12223179" cy="6858000"/>
          </a:xfrm>
          <a:prstGeom prst="rect">
            <a:avLst/>
          </a:prstGeom>
          <a:noFill/>
          <a:ln>
            <a:noFill/>
          </a:ln>
        </p:spPr>
      </p:pic>
      <p:pic>
        <p:nvPicPr>
          <p:cNvPr id="273" name="Google Shape;273;h112ce6c21d2321a4_9_44"/>
          <p:cNvPicPr preferRelativeResize="0"/>
          <p:nvPr/>
        </p:nvPicPr>
        <p:blipFill rotWithShape="1">
          <a:blip r:embed="rId3">
            <a:alphaModFix/>
          </a:blip>
          <a:srcRect/>
          <a:stretch/>
        </p:blipFill>
        <p:spPr>
          <a:xfrm>
            <a:off x="10515600" y="199006"/>
            <a:ext cx="1468800" cy="1468800"/>
          </a:xfrm>
          <a:prstGeom prst="rect">
            <a:avLst/>
          </a:prstGeom>
          <a:noFill/>
          <a:ln>
            <a:noFill/>
          </a:ln>
        </p:spPr>
      </p:pic>
      <p:sp>
        <p:nvSpPr>
          <p:cNvPr id="274" name="Google Shape;274;h112ce6c21d2321a4_9_44"/>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275" name="Google Shape;275;h112ce6c21d2321a4_9_44"/>
          <p:cNvCxnSpPr>
            <a:stCxn id="274"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276" name="Google Shape;276;h112ce6c21d2321a4_9_44"/>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bg>
      <p:bgPr>
        <a:solidFill>
          <a:schemeClr val="accent1"/>
        </a:solidFill>
        <a:effectLst/>
      </p:bgPr>
    </p:bg>
    <p:spTree>
      <p:nvGrpSpPr>
        <p:cNvPr id="1" name="Shape 277"/>
        <p:cNvGrpSpPr/>
        <p:nvPr/>
      </p:nvGrpSpPr>
      <p:grpSpPr>
        <a:xfrm>
          <a:off x="0" y="0"/>
          <a:ext cx="0" cy="0"/>
          <a:chOff x="0" y="0"/>
          <a:chExt cx="0" cy="0"/>
        </a:xfrm>
      </p:grpSpPr>
      <p:sp>
        <p:nvSpPr>
          <p:cNvPr id="278" name="Google Shape;278;h112ce6c21d2321a4_9_52"/>
          <p:cNvSpPr txBox="1">
            <a:spLocks noGrp="1"/>
          </p:cNvSpPr>
          <p:nvPr>
            <p:ph type="title"/>
          </p:nvPr>
        </p:nvSpPr>
        <p:spPr>
          <a:xfrm>
            <a:off x="1638301" y="742158"/>
            <a:ext cx="8915399"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2"/>
              </a:buClr>
              <a:buSzPts val="4000"/>
              <a:buFont typeface="Arial"/>
              <a:buNone/>
              <a:defRPr sz="4000" b="1" cap="none">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9" name="Google Shape;279;h112ce6c21d2321a4_9_52"/>
          <p:cNvSpPr txBox="1">
            <a:spLocks noGrp="1"/>
          </p:cNvSpPr>
          <p:nvPr>
            <p:ph type="body" idx="1"/>
          </p:nvPr>
        </p:nvSpPr>
        <p:spPr>
          <a:xfrm>
            <a:off x="1638301" y="2568600"/>
            <a:ext cx="8915399" cy="2841600"/>
          </a:xfrm>
          <a:prstGeom prst="rect">
            <a:avLst/>
          </a:prstGeom>
          <a:noFill/>
          <a:ln>
            <a:noFill/>
          </a:ln>
        </p:spPr>
        <p:txBody>
          <a:bodyPr spcFirstLastPara="1" wrap="square" lIns="91425" tIns="45700" rIns="91425" bIns="45700" anchor="t" anchorCtr="0">
            <a:normAutofit/>
          </a:bodyPr>
          <a:lstStyle>
            <a:lvl1pPr marL="457200" lvl="0" indent="-228600" algn="l">
              <a:lnSpc>
                <a:spcPct val="122222"/>
              </a:lnSpc>
              <a:spcBef>
                <a:spcPts val="1000"/>
              </a:spcBef>
              <a:spcAft>
                <a:spcPts val="0"/>
              </a:spcAft>
              <a:buSzPts val="3600"/>
              <a:buNone/>
              <a:defRPr sz="3600">
                <a:solidFill>
                  <a:schemeClr val="l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280" name="Google Shape;280;h112ce6c21d2321a4_9_52"/>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281" name="Google Shape;281;h112ce6c21d2321a4_9_52"/>
          <p:cNvCxnSpPr>
            <a:stCxn id="280"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282" name="Google Shape;282;h112ce6c21d2321a4_9_5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2_Section Header">
  <p:cSld name="2_Section Header">
    <p:bg>
      <p:bgPr>
        <a:solidFill>
          <a:schemeClr val="accent1"/>
        </a:solidFill>
        <a:effectLst/>
      </p:bgPr>
    </p:bg>
    <p:spTree>
      <p:nvGrpSpPr>
        <p:cNvPr id="1" name="Shape 283"/>
        <p:cNvGrpSpPr/>
        <p:nvPr/>
      </p:nvGrpSpPr>
      <p:grpSpPr>
        <a:xfrm>
          <a:off x="0" y="0"/>
          <a:ext cx="0" cy="0"/>
          <a:chOff x="0" y="0"/>
          <a:chExt cx="0" cy="0"/>
        </a:xfrm>
      </p:grpSpPr>
      <p:sp>
        <p:nvSpPr>
          <p:cNvPr id="284" name="Google Shape;284;h112ce6c21d2321a4_9_58"/>
          <p:cNvSpPr txBox="1">
            <a:spLocks noGrp="1"/>
          </p:cNvSpPr>
          <p:nvPr>
            <p:ph type="title"/>
          </p:nvPr>
        </p:nvSpPr>
        <p:spPr>
          <a:xfrm>
            <a:off x="1638301" y="742158"/>
            <a:ext cx="8915399" cy="1468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lt1"/>
              </a:buClr>
              <a:buSzPts val="4000"/>
              <a:buFont typeface="Arial"/>
              <a:buNone/>
              <a:defRPr sz="40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h112ce6c21d2321a4_9_58"/>
          <p:cNvSpPr>
            <a:spLocks noGrp="1"/>
          </p:cNvSpPr>
          <p:nvPr>
            <p:ph type="body" idx="1"/>
          </p:nvPr>
        </p:nvSpPr>
        <p:spPr>
          <a:xfrm>
            <a:off x="1638301" y="1676400"/>
            <a:ext cx="8915399" cy="1143000"/>
          </a:xfrm>
          <a:prstGeom prst="roundRect">
            <a:avLst>
              <a:gd name="adj" fmla="val 16667"/>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122222"/>
              </a:lnSpc>
              <a:spcBef>
                <a:spcPts val="1000"/>
              </a:spcBef>
              <a:spcAft>
                <a:spcPts val="0"/>
              </a:spcAft>
              <a:buSzPts val="3600"/>
              <a:buNone/>
              <a:defRPr sz="3600">
                <a:solidFill>
                  <a:schemeClr val="accen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286" name="Google Shape;286;h112ce6c21d2321a4_9_58"/>
          <p:cNvSpPr>
            <a:spLocks noGrp="1"/>
          </p:cNvSpPr>
          <p:nvPr>
            <p:ph type="body" idx="2"/>
          </p:nvPr>
        </p:nvSpPr>
        <p:spPr>
          <a:xfrm>
            <a:off x="1638301" y="3138377"/>
            <a:ext cx="8915399" cy="1143000"/>
          </a:xfrm>
          <a:prstGeom prst="roundRect">
            <a:avLst>
              <a:gd name="adj" fmla="val 16667"/>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122222"/>
              </a:lnSpc>
              <a:spcBef>
                <a:spcPts val="1000"/>
              </a:spcBef>
              <a:spcAft>
                <a:spcPts val="0"/>
              </a:spcAft>
              <a:buSzPts val="3600"/>
              <a:buNone/>
              <a:defRPr sz="3600">
                <a:solidFill>
                  <a:schemeClr val="accen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287" name="Google Shape;287;h112ce6c21d2321a4_9_58"/>
          <p:cNvSpPr>
            <a:spLocks noGrp="1"/>
          </p:cNvSpPr>
          <p:nvPr>
            <p:ph type="body" idx="3"/>
          </p:nvPr>
        </p:nvSpPr>
        <p:spPr>
          <a:xfrm>
            <a:off x="1638301" y="4600354"/>
            <a:ext cx="8915399" cy="1143000"/>
          </a:xfrm>
          <a:prstGeom prst="roundRect">
            <a:avLst>
              <a:gd name="adj" fmla="val 16667"/>
            </a:avLst>
          </a:prstGeom>
          <a:solidFill>
            <a:schemeClr val="accent3"/>
          </a:solid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ctr">
              <a:lnSpc>
                <a:spcPct val="122222"/>
              </a:lnSpc>
              <a:spcBef>
                <a:spcPts val="1000"/>
              </a:spcBef>
              <a:spcAft>
                <a:spcPts val="0"/>
              </a:spcAft>
              <a:buSzPts val="3600"/>
              <a:buNone/>
              <a:defRPr sz="3600">
                <a:solidFill>
                  <a:schemeClr val="accent1"/>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288" name="Google Shape;288;h112ce6c21d2321a4_9_58"/>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289" name="Google Shape;289;h112ce6c21d2321a4_9_58"/>
          <p:cNvCxnSpPr>
            <a:stCxn id="288"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290" name="Google Shape;290;h112ce6c21d2321a4_9_5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1"/>
        <p:cNvGrpSpPr/>
        <p:nvPr/>
      </p:nvGrpSpPr>
      <p:grpSpPr>
        <a:xfrm>
          <a:off x="0" y="0"/>
          <a:ext cx="0" cy="0"/>
          <a:chOff x="0" y="0"/>
          <a:chExt cx="0" cy="0"/>
        </a:xfrm>
      </p:grpSpPr>
      <p:sp>
        <p:nvSpPr>
          <p:cNvPr id="292" name="Google Shape;292;h112ce6c21d2321a4_9_66"/>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3" name="Google Shape;293;h112ce6c21d2321a4_9_66"/>
          <p:cNvSpPr txBox="1">
            <a:spLocks noGrp="1"/>
          </p:cNvSpPr>
          <p:nvPr>
            <p:ph type="body" idx="1"/>
          </p:nvPr>
        </p:nvSpPr>
        <p:spPr>
          <a:xfrm>
            <a:off x="457200" y="1600200"/>
            <a:ext cx="11047412" cy="4311022"/>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294" name="Google Shape;294;h112ce6c21d2321a4_9_66"/>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h112ce6c21d2321a4_9_66"/>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296"/>
        <p:cNvGrpSpPr/>
        <p:nvPr/>
      </p:nvGrpSpPr>
      <p:grpSpPr>
        <a:xfrm>
          <a:off x="0" y="0"/>
          <a:ext cx="0" cy="0"/>
          <a:chOff x="0" y="0"/>
          <a:chExt cx="0" cy="0"/>
        </a:xfrm>
      </p:grpSpPr>
      <p:sp>
        <p:nvSpPr>
          <p:cNvPr id="297" name="Google Shape;297;h112ce6c21d2321a4_9_71"/>
          <p:cNvSpPr txBox="1">
            <a:spLocks noGrp="1"/>
          </p:cNvSpPr>
          <p:nvPr>
            <p:ph type="body" idx="1"/>
          </p:nvPr>
        </p:nvSpPr>
        <p:spPr>
          <a:xfrm>
            <a:off x="457200" y="1600200"/>
            <a:ext cx="11047412" cy="2174278"/>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298" name="Google Shape;298;h112ce6c21d2321a4_9_71"/>
          <p:cNvSpPr/>
          <p:nvPr/>
        </p:nvSpPr>
        <p:spPr>
          <a:xfrm>
            <a:off x="447056" y="3985781"/>
            <a:ext cx="1664208" cy="1161288"/>
          </a:xfrm>
          <a:prstGeom prst="wedgeRoundRectCallout">
            <a:avLst>
              <a:gd name="adj1" fmla="val -20833"/>
              <a:gd name="adj2" fmla="val 62500"/>
              <a:gd name="adj3" fmla="val 0"/>
            </a:avLst>
          </a:prstGeom>
          <a:solidFill>
            <a:schemeClr val="accent1">
              <a:alpha val="14902"/>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9" name="Google Shape;299;h112ce6c21d2321a4_9_71"/>
          <p:cNvSpPr/>
          <p:nvPr/>
        </p:nvSpPr>
        <p:spPr>
          <a:xfrm>
            <a:off x="3658283" y="3985782"/>
            <a:ext cx="1664208" cy="1161288"/>
          </a:xfrm>
          <a:prstGeom prst="wedgeRoundRectCallout">
            <a:avLst>
              <a:gd name="adj1" fmla="val -20833"/>
              <a:gd name="adj2" fmla="val 62500"/>
              <a:gd name="adj3" fmla="val 0"/>
            </a:avLst>
          </a:prstGeom>
          <a:solidFill>
            <a:schemeClr val="accent1">
              <a:alpha val="14902"/>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0" name="Google Shape;300;h112ce6c21d2321a4_9_71"/>
          <p:cNvSpPr/>
          <p:nvPr/>
        </p:nvSpPr>
        <p:spPr>
          <a:xfrm>
            <a:off x="6869510" y="3985781"/>
            <a:ext cx="1664208" cy="1161288"/>
          </a:xfrm>
          <a:prstGeom prst="wedgeRoundRectCallout">
            <a:avLst>
              <a:gd name="adj1" fmla="val -20833"/>
              <a:gd name="adj2" fmla="val 62500"/>
              <a:gd name="adj3" fmla="val 0"/>
            </a:avLst>
          </a:prstGeom>
          <a:solidFill>
            <a:schemeClr val="accent1">
              <a:alpha val="14902"/>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1" name="Google Shape;301;h112ce6c21d2321a4_9_71"/>
          <p:cNvSpPr/>
          <p:nvPr/>
        </p:nvSpPr>
        <p:spPr>
          <a:xfrm>
            <a:off x="10080736" y="3985781"/>
            <a:ext cx="1664208" cy="1161288"/>
          </a:xfrm>
          <a:prstGeom prst="wedgeRoundRectCallout">
            <a:avLst>
              <a:gd name="adj1" fmla="val -20833"/>
              <a:gd name="adj2" fmla="val 62500"/>
              <a:gd name="adj3" fmla="val 0"/>
            </a:avLst>
          </a:prstGeom>
          <a:solidFill>
            <a:schemeClr val="accent1">
              <a:alpha val="14902"/>
            </a:schemeClr>
          </a:solidFill>
          <a:ln w="9525" cap="flat" cmpd="sng">
            <a:solidFill>
              <a:srgbClr val="768BD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2" name="Google Shape;302;h112ce6c21d2321a4_9_71"/>
          <p:cNvSpPr/>
          <p:nvPr/>
        </p:nvSpPr>
        <p:spPr>
          <a:xfrm>
            <a:off x="2035115" y="5165887"/>
            <a:ext cx="1664208" cy="1161288"/>
          </a:xfrm>
          <a:prstGeom prst="wedgeRoundRectCallout">
            <a:avLst>
              <a:gd name="adj1" fmla="val -20833"/>
              <a:gd name="adj2" fmla="val 62500"/>
              <a:gd name="adj3" fmla="val 0"/>
            </a:avLst>
          </a:prstGeom>
          <a:solidFill>
            <a:srgbClr val="9BC020">
              <a:alpha val="30196"/>
            </a:srgbClr>
          </a:solidFill>
          <a:ln w="9525" cap="flat" cmpd="sng">
            <a:solidFill>
              <a:srgbClr val="9BC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3" name="Google Shape;303;h112ce6c21d2321a4_9_71"/>
          <p:cNvSpPr/>
          <p:nvPr/>
        </p:nvSpPr>
        <p:spPr>
          <a:xfrm>
            <a:off x="5273782" y="5165887"/>
            <a:ext cx="1664208" cy="1161288"/>
          </a:xfrm>
          <a:prstGeom prst="wedgeRoundRectCallout">
            <a:avLst>
              <a:gd name="adj1" fmla="val -20833"/>
              <a:gd name="adj2" fmla="val 62500"/>
              <a:gd name="adj3" fmla="val 0"/>
            </a:avLst>
          </a:prstGeom>
          <a:solidFill>
            <a:srgbClr val="9BC020">
              <a:alpha val="30196"/>
            </a:srgbClr>
          </a:solidFill>
          <a:ln w="9525" cap="flat" cmpd="sng">
            <a:solidFill>
              <a:srgbClr val="9BC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4" name="Google Shape;304;h112ce6c21d2321a4_9_71"/>
          <p:cNvSpPr/>
          <p:nvPr/>
        </p:nvSpPr>
        <p:spPr>
          <a:xfrm>
            <a:off x="8512449" y="5147069"/>
            <a:ext cx="1664208" cy="1161288"/>
          </a:xfrm>
          <a:prstGeom prst="wedgeRoundRectCallout">
            <a:avLst>
              <a:gd name="adj1" fmla="val -20833"/>
              <a:gd name="adj2" fmla="val 62500"/>
              <a:gd name="adj3" fmla="val 0"/>
            </a:avLst>
          </a:prstGeom>
          <a:solidFill>
            <a:srgbClr val="9BC020">
              <a:alpha val="30196"/>
            </a:srgbClr>
          </a:solidFill>
          <a:ln w="9525" cap="flat" cmpd="sng">
            <a:solidFill>
              <a:srgbClr val="9BC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 name="Google Shape;305;h112ce6c21d2321a4_9_71"/>
          <p:cNvSpPr txBox="1">
            <a:spLocks noGrp="1"/>
          </p:cNvSpPr>
          <p:nvPr>
            <p:ph type="body" idx="2"/>
          </p:nvPr>
        </p:nvSpPr>
        <p:spPr>
          <a:xfrm>
            <a:off x="447056" y="4093409"/>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06" name="Google Shape;306;h112ce6c21d2321a4_9_71"/>
          <p:cNvSpPr txBox="1">
            <a:spLocks noGrp="1"/>
          </p:cNvSpPr>
          <p:nvPr>
            <p:ph type="body" idx="3"/>
          </p:nvPr>
        </p:nvSpPr>
        <p:spPr>
          <a:xfrm>
            <a:off x="2035114" y="5265860"/>
            <a:ext cx="162316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07" name="Google Shape;307;h112ce6c21d2321a4_9_71"/>
          <p:cNvSpPr txBox="1">
            <a:spLocks noGrp="1"/>
          </p:cNvSpPr>
          <p:nvPr>
            <p:ph type="body" idx="4"/>
          </p:nvPr>
        </p:nvSpPr>
        <p:spPr>
          <a:xfrm>
            <a:off x="3658282" y="4093410"/>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08" name="Google Shape;308;h112ce6c21d2321a4_9_71"/>
          <p:cNvSpPr txBox="1">
            <a:spLocks noGrp="1"/>
          </p:cNvSpPr>
          <p:nvPr>
            <p:ph type="body" idx="5"/>
          </p:nvPr>
        </p:nvSpPr>
        <p:spPr>
          <a:xfrm>
            <a:off x="5273782" y="5248027"/>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09" name="Google Shape;309;h112ce6c21d2321a4_9_71"/>
          <p:cNvSpPr txBox="1">
            <a:spLocks noGrp="1"/>
          </p:cNvSpPr>
          <p:nvPr>
            <p:ph type="body" idx="6"/>
          </p:nvPr>
        </p:nvSpPr>
        <p:spPr>
          <a:xfrm>
            <a:off x="6869509" y="4093409"/>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10" name="Google Shape;310;h112ce6c21d2321a4_9_71"/>
          <p:cNvSpPr txBox="1">
            <a:spLocks noGrp="1"/>
          </p:cNvSpPr>
          <p:nvPr>
            <p:ph type="body" idx="7"/>
          </p:nvPr>
        </p:nvSpPr>
        <p:spPr>
          <a:xfrm>
            <a:off x="8533718" y="5248027"/>
            <a:ext cx="162316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11" name="Google Shape;311;h112ce6c21d2321a4_9_71"/>
          <p:cNvSpPr txBox="1">
            <a:spLocks noGrp="1"/>
          </p:cNvSpPr>
          <p:nvPr>
            <p:ph type="body" idx="8"/>
          </p:nvPr>
        </p:nvSpPr>
        <p:spPr>
          <a:xfrm>
            <a:off x="10080736" y="4093409"/>
            <a:ext cx="1664208" cy="959371"/>
          </a:xfrm>
          <a:prstGeom prst="rect">
            <a:avLst/>
          </a:prstGeom>
          <a:noFill/>
          <a:ln>
            <a:noFill/>
          </a:ln>
        </p:spPr>
        <p:txBody>
          <a:bodyPr spcFirstLastPara="1" wrap="square" lIns="0" tIns="45700" rIns="0" bIns="45700" anchor="ctr" anchorCtr="1">
            <a:noAutofit/>
          </a:bodyPr>
          <a:lstStyle>
            <a:lvl1pPr marL="457200" lvl="0" indent="-228600" algn="ctr">
              <a:lnSpc>
                <a:spcPct val="111666"/>
              </a:lnSpc>
              <a:spcBef>
                <a:spcPts val="1000"/>
              </a:spcBef>
              <a:spcAft>
                <a:spcPts val="0"/>
              </a:spcAft>
              <a:buSzPts val="2400"/>
              <a:buNone/>
              <a:defRPr sz="2400" b="1">
                <a:solidFill>
                  <a:schemeClr val="accent1"/>
                </a:solidFill>
              </a:defRPr>
            </a:lvl1pPr>
            <a:lvl2pPr marL="914400" lvl="1" indent="-228600" algn="l">
              <a:spcBef>
                <a:spcPts val="1000"/>
              </a:spcBef>
              <a:spcAft>
                <a:spcPts val="0"/>
              </a:spcAft>
              <a:buSzPts val="2800"/>
              <a:buNone/>
              <a:defRPr/>
            </a:lvl2pPr>
            <a:lvl3pPr marL="1371600" lvl="2" indent="-228600" algn="l">
              <a:spcBef>
                <a:spcPts val="1000"/>
              </a:spcBef>
              <a:spcAft>
                <a:spcPts val="0"/>
              </a:spcAft>
              <a:buSzPts val="2800"/>
              <a:buNone/>
              <a:defRPr/>
            </a:lvl3pPr>
            <a:lvl4pPr marL="1828800" lvl="3" indent="-228600" algn="l">
              <a:spcBef>
                <a:spcPts val="1000"/>
              </a:spcBef>
              <a:spcAft>
                <a:spcPts val="0"/>
              </a:spcAft>
              <a:buSzPts val="2800"/>
              <a:buNone/>
              <a:defRPr/>
            </a:lvl4pPr>
            <a:lvl5pPr marL="2286000" lvl="4" indent="-228600" algn="l">
              <a:spcBef>
                <a:spcPts val="1000"/>
              </a:spcBef>
              <a:spcAft>
                <a:spcPts val="0"/>
              </a:spcAft>
              <a:buSzPts val="2800"/>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12" name="Google Shape;312;h112ce6c21d2321a4_9_71"/>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3" name="Google Shape;313;h112ce6c21d2321a4_9_71"/>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14"/>
        <p:cNvGrpSpPr/>
        <p:nvPr/>
      </p:nvGrpSpPr>
      <p:grpSpPr>
        <a:xfrm>
          <a:off x="0" y="0"/>
          <a:ext cx="0" cy="0"/>
          <a:chOff x="0" y="0"/>
          <a:chExt cx="0" cy="0"/>
        </a:xfrm>
      </p:grpSpPr>
      <p:sp>
        <p:nvSpPr>
          <p:cNvPr id="315" name="Google Shape;315;h112ce6c21d2321a4_9_89"/>
          <p:cNvSpPr txBox="1">
            <a:spLocks noGrp="1"/>
          </p:cNvSpPr>
          <p:nvPr>
            <p:ph type="body" idx="1"/>
          </p:nvPr>
        </p:nvSpPr>
        <p:spPr>
          <a:xfrm>
            <a:off x="990600" y="1600200"/>
            <a:ext cx="10514012" cy="2819400"/>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sz="2800"/>
            </a:lvl1pPr>
            <a:lvl2pPr marL="914400" lvl="1" indent="-406400" algn="l">
              <a:spcBef>
                <a:spcPts val="1000"/>
              </a:spcBef>
              <a:spcAft>
                <a:spcPts val="0"/>
              </a:spcAft>
              <a:buSzPts val="2800"/>
              <a:buChar char="•"/>
              <a:defRPr sz="2800"/>
            </a:lvl2pPr>
            <a:lvl3pPr marL="1371600" lvl="2" indent="-406400" algn="l">
              <a:spcBef>
                <a:spcPts val="1000"/>
              </a:spcBef>
              <a:spcAft>
                <a:spcPts val="0"/>
              </a:spcAft>
              <a:buSzPts val="2800"/>
              <a:buChar char="•"/>
              <a:defRPr sz="2800"/>
            </a:lvl3pPr>
            <a:lvl4pPr marL="1828800" lvl="3" indent="-406400" algn="l">
              <a:spcBef>
                <a:spcPts val="1000"/>
              </a:spcBef>
              <a:spcAft>
                <a:spcPts val="0"/>
              </a:spcAft>
              <a:buSzPts val="2800"/>
              <a:buChar char="•"/>
              <a:defRPr sz="2800"/>
            </a:lvl4pPr>
            <a:lvl5pPr marL="2286000" lvl="4" indent="-406400" algn="l">
              <a:spcBef>
                <a:spcPts val="1000"/>
              </a:spcBef>
              <a:spcAft>
                <a:spcPts val="0"/>
              </a:spcAft>
              <a:buSzPts val="2800"/>
              <a:buChar char="•"/>
              <a:defRPr sz="2800"/>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16" name="Google Shape;316;h112ce6c21d2321a4_9_89"/>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7" name="Google Shape;317;h112ce6c21d2321a4_9_89"/>
          <p:cNvSpPr>
            <a:spLocks noGrp="1"/>
          </p:cNvSpPr>
          <p:nvPr>
            <p:ph type="body" idx="2"/>
          </p:nvPr>
        </p:nvSpPr>
        <p:spPr>
          <a:xfrm>
            <a:off x="2209800" y="4734669"/>
            <a:ext cx="7772400" cy="846346"/>
          </a:xfrm>
          <a:prstGeom prst="roundRect">
            <a:avLst>
              <a:gd name="adj" fmla="val 16667"/>
            </a:avLst>
          </a:prstGeom>
          <a:solidFill>
            <a:srgbClr val="D0D8F0"/>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rmAutofit/>
          </a:bodyPr>
          <a:lstStyle>
            <a:lvl1pPr marL="457200" lvl="0" indent="-228600" algn="ctr">
              <a:spcBef>
                <a:spcPts val="1000"/>
              </a:spcBef>
              <a:spcAft>
                <a:spcPts val="0"/>
              </a:spcAft>
              <a:buSzPts val="2400"/>
              <a:buNone/>
              <a:defRPr sz="2400" b="1">
                <a:solidFill>
                  <a:schemeClr val="accent1"/>
                </a:solidFill>
                <a:latin typeface="Arial"/>
                <a:ea typeface="Arial"/>
                <a:cs typeface="Arial"/>
                <a:sym typeface="Aria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18" name="Google Shape;318;h112ce6c21d2321a4_9_89"/>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9" name="Google Shape;319;h112ce6c21d2321a4_9_89"/>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0"/>
        <p:cNvGrpSpPr/>
        <p:nvPr/>
      </p:nvGrpSpPr>
      <p:grpSpPr>
        <a:xfrm>
          <a:off x="0" y="0"/>
          <a:ext cx="0" cy="0"/>
          <a:chOff x="0" y="0"/>
          <a:chExt cx="0" cy="0"/>
        </a:xfrm>
      </p:grpSpPr>
      <p:sp>
        <p:nvSpPr>
          <p:cNvPr id="321" name="Google Shape;321;h112ce6c21d2321a4_9_95"/>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2" name="Google Shape;322;h112ce6c21d2321a4_9_95"/>
          <p:cNvSpPr txBox="1">
            <a:spLocks noGrp="1"/>
          </p:cNvSpPr>
          <p:nvPr>
            <p:ph type="body" idx="1"/>
          </p:nvPr>
        </p:nvSpPr>
        <p:spPr>
          <a:xfrm>
            <a:off x="808665" y="1683777"/>
            <a:ext cx="5058735" cy="4203853"/>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a:lvl1pPr>
            <a:lvl2pPr marL="914400" lvl="1" indent="-406400" algn="l">
              <a:spcBef>
                <a:spcPts val="1000"/>
              </a:spcBef>
              <a:spcAft>
                <a:spcPts val="0"/>
              </a:spcAft>
              <a:buSzPts val="2800"/>
              <a:buChar char="•"/>
              <a:defRPr/>
            </a:lvl2pPr>
            <a:lvl3pPr marL="1371600" lvl="2" indent="-406400" algn="l">
              <a:spcBef>
                <a:spcPts val="1000"/>
              </a:spcBef>
              <a:spcAft>
                <a:spcPts val="0"/>
              </a:spcAft>
              <a:buSzPts val="2800"/>
              <a:buChar char="•"/>
              <a:defRPr/>
            </a:lvl3pPr>
            <a:lvl4pPr marL="1828800" lvl="3" indent="-406400" algn="l">
              <a:spcBef>
                <a:spcPts val="1000"/>
              </a:spcBef>
              <a:spcAft>
                <a:spcPts val="0"/>
              </a:spcAft>
              <a:buSzPts val="2800"/>
              <a:buChar char="•"/>
              <a:defRPr/>
            </a:lvl4pPr>
            <a:lvl5pPr marL="2286000" lvl="4" indent="-406400" algn="l">
              <a:spcBef>
                <a:spcPts val="1000"/>
              </a:spcBef>
              <a:spcAft>
                <a:spcPts val="0"/>
              </a:spcAft>
              <a:buSzPts val="2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23" name="Google Shape;323;h112ce6c21d2321a4_9_95"/>
          <p:cNvSpPr txBox="1">
            <a:spLocks noGrp="1"/>
          </p:cNvSpPr>
          <p:nvPr>
            <p:ph type="body" idx="2"/>
          </p:nvPr>
        </p:nvSpPr>
        <p:spPr>
          <a:xfrm>
            <a:off x="6324600" y="1676399"/>
            <a:ext cx="5175475" cy="4203853"/>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SzPts val="2800"/>
              <a:buChar char="•"/>
              <a:defRPr/>
            </a:lvl1pPr>
            <a:lvl2pPr marL="914400" lvl="1" indent="-406400" algn="l">
              <a:spcBef>
                <a:spcPts val="1000"/>
              </a:spcBef>
              <a:spcAft>
                <a:spcPts val="0"/>
              </a:spcAft>
              <a:buSzPts val="2800"/>
              <a:buChar char="•"/>
              <a:defRPr/>
            </a:lvl2pPr>
            <a:lvl3pPr marL="1371600" lvl="2" indent="-406400" algn="l">
              <a:spcBef>
                <a:spcPts val="1000"/>
              </a:spcBef>
              <a:spcAft>
                <a:spcPts val="0"/>
              </a:spcAft>
              <a:buSzPts val="2800"/>
              <a:buChar char="•"/>
              <a:defRPr/>
            </a:lvl3pPr>
            <a:lvl4pPr marL="1828800" lvl="3" indent="-406400" algn="l">
              <a:spcBef>
                <a:spcPts val="1000"/>
              </a:spcBef>
              <a:spcAft>
                <a:spcPts val="0"/>
              </a:spcAft>
              <a:buSzPts val="2800"/>
              <a:buChar char="•"/>
              <a:defRPr/>
            </a:lvl4pPr>
            <a:lvl5pPr marL="2286000" lvl="4" indent="-406400" algn="l">
              <a:spcBef>
                <a:spcPts val="1000"/>
              </a:spcBef>
              <a:spcAft>
                <a:spcPts val="0"/>
              </a:spcAft>
              <a:buSzPts val="2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24" name="Google Shape;324;h112ce6c21d2321a4_9_95"/>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5" name="Google Shape;325;h112ce6c21d2321a4_9_95"/>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26"/>
        <p:cNvGrpSpPr/>
        <p:nvPr/>
      </p:nvGrpSpPr>
      <p:grpSpPr>
        <a:xfrm>
          <a:off x="0" y="0"/>
          <a:ext cx="0" cy="0"/>
          <a:chOff x="0" y="0"/>
          <a:chExt cx="0" cy="0"/>
        </a:xfrm>
      </p:grpSpPr>
      <p:sp>
        <p:nvSpPr>
          <p:cNvPr id="327" name="Google Shape;327;h112ce6c21d2321a4_9_101"/>
          <p:cNvSpPr/>
          <p:nvPr/>
        </p:nvSpPr>
        <p:spPr>
          <a:xfrm>
            <a:off x="0" y="3581400"/>
            <a:ext cx="12192000" cy="3276600"/>
          </a:xfrm>
          <a:prstGeom prst="rect">
            <a:avLst/>
          </a:prstGeom>
          <a:gradFill>
            <a:gsLst>
              <a:gs pos="0">
                <a:srgbClr val="FFFFFF">
                  <a:alpha val="52157"/>
                </a:srgbClr>
              </a:gs>
              <a:gs pos="100000">
                <a:srgbClr val="354C9D">
                  <a:alpha val="1490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8" name="Google Shape;328;h112ce6c21d2321a4_9_101"/>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h112ce6c21d2321a4_9_101"/>
          <p:cNvSpPr txBox="1">
            <a:spLocks noGrp="1"/>
          </p:cNvSpPr>
          <p:nvPr>
            <p:ph type="body" idx="1"/>
          </p:nvPr>
        </p:nvSpPr>
        <p:spPr>
          <a:xfrm>
            <a:off x="808665" y="1683777"/>
            <a:ext cx="5058735" cy="420385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30" name="Google Shape;330;h112ce6c21d2321a4_9_101"/>
          <p:cNvSpPr>
            <a:spLocks noGrp="1"/>
          </p:cNvSpPr>
          <p:nvPr>
            <p:ph type="pic" idx="2"/>
          </p:nvPr>
        </p:nvSpPr>
        <p:spPr>
          <a:xfrm>
            <a:off x="7429500" y="1562100"/>
            <a:ext cx="4114800" cy="4114800"/>
          </a:xfrm>
          <a:prstGeom prst="rect">
            <a:avLst/>
          </a:prstGeom>
          <a:solidFill>
            <a:srgbClr val="D8D8D8"/>
          </a:solidFill>
          <a:ln w="38100" cap="flat" cmpd="sng">
            <a:solidFill>
              <a:schemeClr val="accent2"/>
            </a:solidFill>
            <a:prstDash val="solid"/>
            <a:round/>
            <a:headEnd type="none" w="sm" len="sm"/>
            <a:tailEnd type="none" w="sm" len="sm"/>
          </a:ln>
        </p:spPr>
      </p:sp>
      <p:sp>
        <p:nvSpPr>
          <p:cNvPr id="331" name="Google Shape;331;h112ce6c21d2321a4_9_101"/>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4_Two Content">
  <p:cSld name="4_Two Content">
    <p:spTree>
      <p:nvGrpSpPr>
        <p:cNvPr id="1" name="Shape 332"/>
        <p:cNvGrpSpPr/>
        <p:nvPr/>
      </p:nvGrpSpPr>
      <p:grpSpPr>
        <a:xfrm>
          <a:off x="0" y="0"/>
          <a:ext cx="0" cy="0"/>
          <a:chOff x="0" y="0"/>
          <a:chExt cx="0" cy="0"/>
        </a:xfrm>
      </p:grpSpPr>
      <p:sp>
        <p:nvSpPr>
          <p:cNvPr id="333" name="Google Shape;333;h112ce6c21d2321a4_9_107"/>
          <p:cNvSpPr/>
          <p:nvPr/>
        </p:nvSpPr>
        <p:spPr>
          <a:xfrm>
            <a:off x="0" y="3429000"/>
            <a:ext cx="12192000" cy="3429000"/>
          </a:xfrm>
          <a:prstGeom prst="rect">
            <a:avLst/>
          </a:prstGeom>
          <a:gradFill>
            <a:gsLst>
              <a:gs pos="0">
                <a:srgbClr val="FFFFFF">
                  <a:alpha val="52157"/>
                </a:srgbClr>
              </a:gs>
              <a:gs pos="100000">
                <a:srgbClr val="354C9D">
                  <a:alpha val="1490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4" name="Google Shape;334;h112ce6c21d2321a4_9_107"/>
          <p:cNvSpPr txBox="1">
            <a:spLocks noGrp="1"/>
          </p:cNvSpPr>
          <p:nvPr>
            <p:ph type="title"/>
          </p:nvPr>
        </p:nvSpPr>
        <p:spPr>
          <a:xfrm>
            <a:off x="457200" y="311358"/>
            <a:ext cx="5168900"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h112ce6c21d2321a4_9_107"/>
          <p:cNvSpPr txBox="1">
            <a:spLocks noGrp="1"/>
          </p:cNvSpPr>
          <p:nvPr>
            <p:ph type="body" idx="1"/>
          </p:nvPr>
        </p:nvSpPr>
        <p:spPr>
          <a:xfrm>
            <a:off x="508001" y="1683777"/>
            <a:ext cx="5359400" cy="420385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36" name="Google Shape;336;h112ce6c21d2321a4_9_107"/>
          <p:cNvSpPr>
            <a:spLocks noGrp="1"/>
          </p:cNvSpPr>
          <p:nvPr>
            <p:ph type="pic" idx="2"/>
          </p:nvPr>
        </p:nvSpPr>
        <p:spPr>
          <a:xfrm>
            <a:off x="5600267" y="0"/>
            <a:ext cx="6591733" cy="6858000"/>
          </a:xfrm>
          <a:prstGeom prst="rect">
            <a:avLst/>
          </a:prstGeom>
          <a:noFill/>
          <a:ln>
            <a:noFill/>
          </a:ln>
        </p:spPr>
      </p:sp>
      <p:sp>
        <p:nvSpPr>
          <p:cNvPr id="337" name="Google Shape;337;h112ce6c21d2321a4_9_107"/>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338" name="Google Shape;338;h112ce6c21d2321a4_9_107"/>
          <p:cNvCxnSpPr>
            <a:stCxn id="337" idx="2"/>
          </p:cNvCxnSpPr>
          <p:nvPr/>
        </p:nvCxnSpPr>
        <p:spPr>
          <a:xfrm rot="10800000">
            <a:off x="148" y="6532296"/>
            <a:ext cx="11677200" cy="0"/>
          </a:xfrm>
          <a:prstGeom prst="straightConnector1">
            <a:avLst/>
          </a:prstGeom>
          <a:noFill/>
          <a:ln w="28575" cap="flat" cmpd="sng">
            <a:solidFill>
              <a:schemeClr val="accent1"/>
            </a:solidFill>
            <a:prstDash val="solid"/>
            <a:round/>
            <a:headEnd type="none" w="sm" len="sm"/>
            <a:tailEnd type="none" w="sm" len="sm"/>
          </a:ln>
        </p:spPr>
      </p:cxnSp>
      <p:sp>
        <p:nvSpPr>
          <p:cNvPr id="339" name="Google Shape;339;h112ce6c21d2321a4_9_10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_Two Content">
  <p:cSld name="3_Two Content">
    <p:spTree>
      <p:nvGrpSpPr>
        <p:cNvPr id="1" name="Shape 340"/>
        <p:cNvGrpSpPr/>
        <p:nvPr/>
      </p:nvGrpSpPr>
      <p:grpSpPr>
        <a:xfrm>
          <a:off x="0" y="0"/>
          <a:ext cx="0" cy="0"/>
          <a:chOff x="0" y="0"/>
          <a:chExt cx="0" cy="0"/>
        </a:xfrm>
      </p:grpSpPr>
      <p:sp>
        <p:nvSpPr>
          <p:cNvPr id="341" name="Google Shape;341;h112ce6c21d2321a4_9_115"/>
          <p:cNvSpPr/>
          <p:nvPr/>
        </p:nvSpPr>
        <p:spPr>
          <a:xfrm>
            <a:off x="0" y="3429000"/>
            <a:ext cx="12192000" cy="3429000"/>
          </a:xfrm>
          <a:prstGeom prst="rect">
            <a:avLst/>
          </a:prstGeom>
          <a:gradFill>
            <a:gsLst>
              <a:gs pos="0">
                <a:srgbClr val="FFFFFF">
                  <a:alpha val="52157"/>
                </a:srgbClr>
              </a:gs>
              <a:gs pos="100000">
                <a:srgbClr val="354C9D">
                  <a:alpha val="1490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2" name="Google Shape;342;h112ce6c21d2321a4_9_115"/>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3" name="Google Shape;343;h112ce6c21d2321a4_9_115"/>
          <p:cNvSpPr txBox="1">
            <a:spLocks noGrp="1"/>
          </p:cNvSpPr>
          <p:nvPr>
            <p:ph type="body" idx="1"/>
          </p:nvPr>
        </p:nvSpPr>
        <p:spPr>
          <a:xfrm>
            <a:off x="808665" y="1683777"/>
            <a:ext cx="6430335" cy="420385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44" name="Google Shape;344;h112ce6c21d2321a4_9_115"/>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5" name="Google Shape;345;h112ce6c21d2321a4_9_115"/>
          <p:cNvSpPr>
            <a:spLocks noGrp="1"/>
          </p:cNvSpPr>
          <p:nvPr>
            <p:ph type="pic" idx="2"/>
          </p:nvPr>
        </p:nvSpPr>
        <p:spPr>
          <a:xfrm>
            <a:off x="7620000" y="-203649"/>
            <a:ext cx="5067300" cy="5067300"/>
          </a:xfrm>
          <a:prstGeom prst="rect">
            <a:avLst/>
          </a:prstGeom>
          <a:solidFill>
            <a:srgbClr val="D8D8D8"/>
          </a:solidFill>
          <a:ln w="38100" cap="flat" cmpd="sng">
            <a:solidFill>
              <a:schemeClr val="accent2"/>
            </a:solidFill>
            <a:prstDash val="solid"/>
            <a:round/>
            <a:headEnd type="none" w="sm" len="sm"/>
            <a:tailEnd type="none" w="sm" len="sm"/>
          </a:ln>
        </p:spPr>
      </p:sp>
      <p:sp>
        <p:nvSpPr>
          <p:cNvPr id="346" name="Google Shape;346;h112ce6c21d2321a4_9_115"/>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5_Two Content">
  <p:cSld name="5_Two Content">
    <p:bg>
      <p:bgPr>
        <a:solidFill>
          <a:schemeClr val="accent1"/>
        </a:solidFill>
        <a:effectLst/>
      </p:bgPr>
    </p:bg>
    <p:spTree>
      <p:nvGrpSpPr>
        <p:cNvPr id="1" name="Shape 347"/>
        <p:cNvGrpSpPr/>
        <p:nvPr/>
      </p:nvGrpSpPr>
      <p:grpSpPr>
        <a:xfrm>
          <a:off x="0" y="0"/>
          <a:ext cx="0" cy="0"/>
          <a:chOff x="0" y="0"/>
          <a:chExt cx="0" cy="0"/>
        </a:xfrm>
      </p:grpSpPr>
      <p:sp>
        <p:nvSpPr>
          <p:cNvPr id="348" name="Google Shape;348;h112ce6c21d2321a4_9_122"/>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2"/>
              </a:buClr>
              <a:buSzPts val="3600"/>
              <a:buFont typeface="Arial"/>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9" name="Google Shape;349;h112ce6c21d2321a4_9_122"/>
          <p:cNvSpPr txBox="1">
            <a:spLocks noGrp="1"/>
          </p:cNvSpPr>
          <p:nvPr>
            <p:ph type="body" idx="1"/>
          </p:nvPr>
        </p:nvSpPr>
        <p:spPr>
          <a:xfrm>
            <a:off x="457200" y="1683777"/>
            <a:ext cx="6430335" cy="4203853"/>
          </a:xfrm>
          <a:prstGeom prst="rect">
            <a:avLst/>
          </a:prstGeom>
          <a:noFill/>
          <a:ln>
            <a:noFill/>
          </a:ln>
        </p:spPr>
        <p:txBody>
          <a:bodyPr spcFirstLastPara="1" wrap="square" lIns="91425" tIns="45700" rIns="91425" bIns="45700" anchor="t" anchorCtr="0">
            <a:normAutofit/>
          </a:bodyPr>
          <a:lstStyle>
            <a:lvl1pPr marL="457200" lvl="0" indent="-406400" algn="l">
              <a:spcBef>
                <a:spcPts val="1000"/>
              </a:spcBef>
              <a:spcAft>
                <a:spcPts val="0"/>
              </a:spcAft>
              <a:buClr>
                <a:schemeClr val="accent2"/>
              </a:buClr>
              <a:buSzPts val="2800"/>
              <a:buChar char="•"/>
              <a:defRPr>
                <a:solidFill>
                  <a:schemeClr val="lt1"/>
                </a:solidFill>
              </a:defRPr>
            </a:lvl1pPr>
            <a:lvl2pPr marL="914400" lvl="1" indent="-406400" algn="l">
              <a:spcBef>
                <a:spcPts val="1000"/>
              </a:spcBef>
              <a:spcAft>
                <a:spcPts val="0"/>
              </a:spcAft>
              <a:buClr>
                <a:schemeClr val="lt1"/>
              </a:buClr>
              <a:buSzPts val="2800"/>
              <a:buChar char="•"/>
              <a:defRPr>
                <a:solidFill>
                  <a:schemeClr val="lt1"/>
                </a:solidFill>
              </a:defRPr>
            </a:lvl2pPr>
            <a:lvl3pPr marL="1371600" lvl="2" indent="-406400" algn="l">
              <a:spcBef>
                <a:spcPts val="1000"/>
              </a:spcBef>
              <a:spcAft>
                <a:spcPts val="0"/>
              </a:spcAft>
              <a:buSzPts val="2800"/>
              <a:buChar char="•"/>
              <a:defRPr>
                <a:solidFill>
                  <a:schemeClr val="lt1"/>
                </a:solidFill>
              </a:defRPr>
            </a:lvl3pPr>
            <a:lvl4pPr marL="1828800" lvl="3" indent="-406400" algn="l">
              <a:spcBef>
                <a:spcPts val="1000"/>
              </a:spcBef>
              <a:spcAft>
                <a:spcPts val="0"/>
              </a:spcAft>
              <a:buSzPts val="2800"/>
              <a:buChar char="•"/>
              <a:defRPr>
                <a:solidFill>
                  <a:schemeClr val="lt1"/>
                </a:solidFill>
              </a:defRPr>
            </a:lvl4pPr>
            <a:lvl5pPr marL="2286000" lvl="4" indent="-406400" algn="l">
              <a:spcBef>
                <a:spcPts val="1000"/>
              </a:spcBef>
              <a:spcAft>
                <a:spcPts val="0"/>
              </a:spcAft>
              <a:buSzPts val="2800"/>
              <a:buChar char="•"/>
              <a:defRPr>
                <a:solidFill>
                  <a:schemeClr val="lt1"/>
                </a:solidFill>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50" name="Google Shape;350;h112ce6c21d2321a4_9_122"/>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h112ce6c21d2321a4_9_122"/>
          <p:cNvSpPr>
            <a:spLocks noGrp="1"/>
          </p:cNvSpPr>
          <p:nvPr>
            <p:ph type="pic" idx="2"/>
          </p:nvPr>
        </p:nvSpPr>
        <p:spPr>
          <a:xfrm>
            <a:off x="7620000" y="-203649"/>
            <a:ext cx="5067300" cy="5067300"/>
          </a:xfrm>
          <a:prstGeom prst="rect">
            <a:avLst/>
          </a:prstGeom>
          <a:solidFill>
            <a:srgbClr val="D8D8D8"/>
          </a:solidFill>
          <a:ln w="38100" cap="flat" cmpd="sng">
            <a:solidFill>
              <a:schemeClr val="accent2"/>
            </a:solidFill>
            <a:prstDash val="solid"/>
            <a:round/>
            <a:headEnd type="none" w="sm" len="sm"/>
            <a:tailEnd type="none" w="sm" len="sm"/>
          </a:ln>
        </p:spPr>
      </p:sp>
      <p:sp>
        <p:nvSpPr>
          <p:cNvPr id="352" name="Google Shape;352;h112ce6c21d2321a4_9_122"/>
          <p:cNvSpPr/>
          <p:nvPr/>
        </p:nvSpPr>
        <p:spPr>
          <a:xfrm>
            <a:off x="11677348" y="6374424"/>
            <a:ext cx="315743" cy="315743"/>
          </a:xfrm>
          <a:prstGeom prst="ellipse">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cxnSp>
        <p:nvCxnSpPr>
          <p:cNvPr id="353" name="Google Shape;353;h112ce6c21d2321a4_9_122"/>
          <p:cNvCxnSpPr>
            <a:stCxn id="352" idx="2"/>
          </p:cNvCxnSpPr>
          <p:nvPr/>
        </p:nvCxnSpPr>
        <p:spPr>
          <a:xfrm rot="10800000">
            <a:off x="148" y="6532296"/>
            <a:ext cx="11677200" cy="0"/>
          </a:xfrm>
          <a:prstGeom prst="straightConnector1">
            <a:avLst/>
          </a:prstGeom>
          <a:noFill/>
          <a:ln w="28575" cap="flat" cmpd="sng">
            <a:solidFill>
              <a:schemeClr val="accent2"/>
            </a:solidFill>
            <a:prstDash val="solid"/>
            <a:round/>
            <a:headEnd type="none" w="sm" len="sm"/>
            <a:tailEnd type="none" w="sm" len="sm"/>
          </a:ln>
        </p:spPr>
      </p:cxnSp>
      <p:sp>
        <p:nvSpPr>
          <p:cNvPr id="354" name="Google Shape;354;h112ce6c21d2321a4_9_12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355"/>
        <p:cNvGrpSpPr/>
        <p:nvPr/>
      </p:nvGrpSpPr>
      <p:grpSpPr>
        <a:xfrm>
          <a:off x="0" y="0"/>
          <a:ext cx="0" cy="0"/>
          <a:chOff x="0" y="0"/>
          <a:chExt cx="0" cy="0"/>
        </a:xfrm>
      </p:grpSpPr>
      <p:sp>
        <p:nvSpPr>
          <p:cNvPr id="356" name="Google Shape;356;h112ce6c21d2321a4_9_130"/>
          <p:cNvSpPr/>
          <p:nvPr/>
        </p:nvSpPr>
        <p:spPr>
          <a:xfrm>
            <a:off x="0" y="3429000"/>
            <a:ext cx="12192000" cy="3429000"/>
          </a:xfrm>
          <a:prstGeom prst="rect">
            <a:avLst/>
          </a:prstGeom>
          <a:gradFill>
            <a:gsLst>
              <a:gs pos="0">
                <a:srgbClr val="FFFFFF">
                  <a:alpha val="52157"/>
                </a:srgbClr>
              </a:gs>
              <a:gs pos="100000">
                <a:srgbClr val="354C9D">
                  <a:alpha val="1490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7" name="Google Shape;357;h112ce6c21d2321a4_9_130"/>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8" name="Google Shape;358;h112ce6c21d2321a4_9_130"/>
          <p:cNvSpPr txBox="1">
            <a:spLocks noGrp="1"/>
          </p:cNvSpPr>
          <p:nvPr>
            <p:ph type="body" idx="1"/>
          </p:nvPr>
        </p:nvSpPr>
        <p:spPr>
          <a:xfrm>
            <a:off x="6501321" y="1683777"/>
            <a:ext cx="5058735" cy="420385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59" name="Google Shape;359;h112ce6c21d2321a4_9_130"/>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0" name="Google Shape;360;h112ce6c21d2321a4_9_130"/>
          <p:cNvSpPr>
            <a:spLocks noGrp="1"/>
          </p:cNvSpPr>
          <p:nvPr>
            <p:ph type="pic" idx="2"/>
          </p:nvPr>
        </p:nvSpPr>
        <p:spPr>
          <a:xfrm>
            <a:off x="1193261" y="1562100"/>
            <a:ext cx="4114800" cy="4114800"/>
          </a:xfrm>
          <a:prstGeom prst="rect">
            <a:avLst/>
          </a:prstGeom>
          <a:solidFill>
            <a:srgbClr val="D8D8D8"/>
          </a:solidFill>
          <a:ln w="38100" cap="flat" cmpd="sng">
            <a:solidFill>
              <a:schemeClr val="accent2"/>
            </a:solidFill>
            <a:prstDash val="solid"/>
            <a:round/>
            <a:headEnd type="none" w="sm" len="sm"/>
            <a:tailEnd type="none" w="sm" len="sm"/>
          </a:ln>
        </p:spPr>
      </p:sp>
      <p:sp>
        <p:nvSpPr>
          <p:cNvPr id="361" name="Google Shape;361;h112ce6c21d2321a4_9_130"/>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2"/>
        <p:cNvGrpSpPr/>
        <p:nvPr/>
      </p:nvGrpSpPr>
      <p:grpSpPr>
        <a:xfrm>
          <a:off x="0" y="0"/>
          <a:ext cx="0" cy="0"/>
          <a:chOff x="0" y="0"/>
          <a:chExt cx="0" cy="0"/>
        </a:xfrm>
      </p:grpSpPr>
      <p:sp>
        <p:nvSpPr>
          <p:cNvPr id="363" name="Google Shape;363;h112ce6c21d2321a4_9_137"/>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sp>
        <p:nvSpPr>
          <p:cNvPr id="364" name="Google Shape;364;h112ce6c21d2321a4_9_137"/>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5" name="Google Shape;365;h112ce6c21d2321a4_9_137"/>
          <p:cNvSpPr txBox="1">
            <a:spLocks noGrp="1"/>
          </p:cNvSpPr>
          <p:nvPr>
            <p:ph type="body" idx="1"/>
          </p:nvPr>
        </p:nvSpPr>
        <p:spPr>
          <a:xfrm>
            <a:off x="457201" y="1645262"/>
            <a:ext cx="5410200"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1"/>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366" name="Google Shape;366;h112ce6c21d2321a4_9_137"/>
          <p:cNvSpPr txBox="1">
            <a:spLocks noGrp="1"/>
          </p:cNvSpPr>
          <p:nvPr>
            <p:ph type="body" idx="2"/>
          </p:nvPr>
        </p:nvSpPr>
        <p:spPr>
          <a:xfrm>
            <a:off x="457201" y="2441628"/>
            <a:ext cx="5410200" cy="342577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67" name="Google Shape;367;h112ce6c21d2321a4_9_137"/>
          <p:cNvSpPr txBox="1">
            <a:spLocks noGrp="1"/>
          </p:cNvSpPr>
          <p:nvPr>
            <p:ph type="body" idx="3"/>
          </p:nvPr>
        </p:nvSpPr>
        <p:spPr>
          <a:xfrm>
            <a:off x="6324601" y="1642034"/>
            <a:ext cx="5181030"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1"/>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368" name="Google Shape;368;h112ce6c21d2321a4_9_137"/>
          <p:cNvSpPr txBox="1">
            <a:spLocks noGrp="1"/>
          </p:cNvSpPr>
          <p:nvPr>
            <p:ph type="body" idx="4"/>
          </p:nvPr>
        </p:nvSpPr>
        <p:spPr>
          <a:xfrm>
            <a:off x="6324601" y="2438400"/>
            <a:ext cx="5181030" cy="342577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69" name="Google Shape;369;h112ce6c21d2321a4_9_137"/>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0" name="Google Shape;370;h112ce6c21d2321a4_9_137"/>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sp>
        <p:nvSpPr>
          <p:cNvPr id="371" name="Google Shape;371;h112ce6c21d2321a4_9_13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2"/>
        <p:cNvGrpSpPr/>
        <p:nvPr/>
      </p:nvGrpSpPr>
      <p:grpSpPr>
        <a:xfrm>
          <a:off x="0" y="0"/>
          <a:ext cx="0" cy="0"/>
          <a:chOff x="0" y="0"/>
          <a:chExt cx="0" cy="0"/>
        </a:xfrm>
      </p:grpSpPr>
      <p:sp>
        <p:nvSpPr>
          <p:cNvPr id="373" name="Google Shape;373;h112ce6c21d2321a4_9_147"/>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4" name="Google Shape;374;h112ce6c21d2321a4_9_147"/>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5" name="Google Shape;375;h112ce6c21d2321a4_9_147"/>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sp>
        <p:nvSpPr>
          <p:cNvPr id="376" name="Google Shape;376;h112ce6c21d2321a4_9_14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77"/>
        <p:cNvGrpSpPr/>
        <p:nvPr/>
      </p:nvGrpSpPr>
      <p:grpSpPr>
        <a:xfrm>
          <a:off x="0" y="0"/>
          <a:ext cx="0" cy="0"/>
          <a:chOff x="0" y="0"/>
          <a:chExt cx="0" cy="0"/>
        </a:xfrm>
      </p:grpSpPr>
      <p:sp>
        <p:nvSpPr>
          <p:cNvPr id="378" name="Google Shape;378;h112ce6c21d2321a4_9_152"/>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9" name="Google Shape;379;h112ce6c21d2321a4_9_152"/>
          <p:cNvSpPr txBox="1">
            <a:spLocks noGrp="1"/>
          </p:cNvSpPr>
          <p:nvPr>
            <p:ph type="title"/>
          </p:nvPr>
        </p:nvSpPr>
        <p:spPr>
          <a:xfrm>
            <a:off x="457200" y="311358"/>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0" name="Google Shape;380;h112ce6c21d2321a4_9_152"/>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sp>
        <p:nvSpPr>
          <p:cNvPr id="381" name="Google Shape;381;h112ce6c21d2321a4_9_15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382"/>
        <p:cNvGrpSpPr/>
        <p:nvPr/>
      </p:nvGrpSpPr>
      <p:grpSpPr>
        <a:xfrm>
          <a:off x="0" y="0"/>
          <a:ext cx="0" cy="0"/>
          <a:chOff x="0" y="0"/>
          <a:chExt cx="0" cy="0"/>
        </a:xfrm>
      </p:grpSpPr>
      <p:sp>
        <p:nvSpPr>
          <p:cNvPr id="383" name="Google Shape;383;h112ce6c21d2321a4_9_157"/>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4" name="Google Shape;384;h112ce6c21d2321a4_9_157"/>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5" name="Google Shape;385;h112ce6c21d2321a4_9_157"/>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accent1"/>
              </a:solidFill>
              <a:latin typeface="Arial"/>
              <a:ea typeface="Arial"/>
              <a:cs typeface="Arial"/>
              <a:sym typeface="Arial"/>
            </a:endParaRPr>
          </a:p>
        </p:txBody>
      </p:sp>
      <p:sp>
        <p:nvSpPr>
          <p:cNvPr id="386" name="Google Shape;386;h112ce6c21d2321a4_9_15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87"/>
        <p:cNvGrpSpPr/>
        <p:nvPr/>
      </p:nvGrpSpPr>
      <p:grpSpPr>
        <a:xfrm>
          <a:off x="0" y="0"/>
          <a:ext cx="0" cy="0"/>
          <a:chOff x="0" y="0"/>
          <a:chExt cx="0" cy="0"/>
        </a:xfrm>
      </p:grpSpPr>
      <p:sp>
        <p:nvSpPr>
          <p:cNvPr id="388" name="Google Shape;388;h112ce6c21d2321a4_9_162"/>
          <p:cNvSpPr txBox="1">
            <a:spLocks noGrp="1"/>
          </p:cNvSpPr>
          <p:nvPr>
            <p:ph type="body" idx="1"/>
          </p:nvPr>
        </p:nvSpPr>
        <p:spPr>
          <a:xfrm>
            <a:off x="457200" y="1598613"/>
            <a:ext cx="3505200" cy="4262437"/>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1600">
                <a:solidFill>
                  <a:schemeClr val="accent1"/>
                </a:solidFill>
              </a:defRPr>
            </a:lvl1pPr>
            <a:lvl2pPr marL="914400" lvl="1" indent="-228600" algn="l">
              <a:spcBef>
                <a:spcPts val="1000"/>
              </a:spcBef>
              <a:spcAft>
                <a:spcPts val="0"/>
              </a:spcAft>
              <a:buSzPts val="1600"/>
              <a:buNone/>
              <a:defRPr sz="1600">
                <a:solidFill>
                  <a:schemeClr val="accent1"/>
                </a:solidFill>
              </a:defRPr>
            </a:lvl2pPr>
            <a:lvl3pPr marL="1371600" lvl="2" indent="-228600" algn="l">
              <a:spcBef>
                <a:spcPts val="1000"/>
              </a:spcBef>
              <a:spcAft>
                <a:spcPts val="0"/>
              </a:spcAft>
              <a:buSzPts val="1600"/>
              <a:buNone/>
              <a:defRPr sz="1600">
                <a:solidFill>
                  <a:schemeClr val="accent1"/>
                </a:solidFill>
              </a:defRPr>
            </a:lvl3pPr>
            <a:lvl4pPr marL="1828800" lvl="3" indent="-228600" algn="l">
              <a:spcBef>
                <a:spcPts val="1000"/>
              </a:spcBef>
              <a:spcAft>
                <a:spcPts val="0"/>
              </a:spcAft>
              <a:buSzPts val="1600"/>
              <a:buNone/>
              <a:defRPr sz="1600">
                <a:solidFill>
                  <a:schemeClr val="accent1"/>
                </a:solidFill>
              </a:defRPr>
            </a:lvl4pPr>
            <a:lvl5pPr marL="2286000" lvl="4" indent="-228600" algn="l">
              <a:spcBef>
                <a:spcPts val="1000"/>
              </a:spcBef>
              <a:spcAft>
                <a:spcPts val="0"/>
              </a:spcAft>
              <a:buSzPts val="1600"/>
              <a:buNone/>
              <a:defRPr sz="1600">
                <a:solidFill>
                  <a:schemeClr val="accent1"/>
                </a:solidFill>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89" name="Google Shape;389;h112ce6c21d2321a4_9_162"/>
          <p:cNvSpPr txBox="1">
            <a:spLocks noGrp="1"/>
          </p:cNvSpPr>
          <p:nvPr>
            <p:ph type="body" idx="2"/>
          </p:nvPr>
        </p:nvSpPr>
        <p:spPr>
          <a:xfrm>
            <a:off x="4191000" y="1598613"/>
            <a:ext cx="7313612" cy="4262438"/>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390" name="Google Shape;390;h112ce6c21d2321a4_9_162"/>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1" name="Google Shape;391;h112ce6c21d2321a4_9_162"/>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2" name="Google Shape;392;h112ce6c21d2321a4_9_16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393"/>
        <p:cNvGrpSpPr/>
        <p:nvPr/>
      </p:nvGrpSpPr>
      <p:grpSpPr>
        <a:xfrm>
          <a:off x="0" y="0"/>
          <a:ext cx="0" cy="0"/>
          <a:chOff x="0" y="0"/>
          <a:chExt cx="0" cy="0"/>
        </a:xfrm>
      </p:grpSpPr>
      <p:sp>
        <p:nvSpPr>
          <p:cNvPr id="394" name="Google Shape;394;h112ce6c21d2321a4_9_168"/>
          <p:cNvSpPr txBox="1"/>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accent1"/>
              </a:buClr>
              <a:buSzPts val="3600"/>
              <a:buFont typeface="Arial"/>
              <a:buNone/>
            </a:pPr>
            <a:r>
              <a:rPr lang="en-US" sz="3600" b="1">
                <a:solidFill>
                  <a:schemeClr val="accent1"/>
                </a:solidFill>
                <a:latin typeface="Arial"/>
                <a:ea typeface="Arial"/>
                <a:cs typeface="Arial"/>
                <a:sym typeface="Arial"/>
              </a:rPr>
              <a:t>Click to edit Master title style</a:t>
            </a:r>
            <a:endParaRPr/>
          </a:p>
        </p:txBody>
      </p:sp>
      <p:sp>
        <p:nvSpPr>
          <p:cNvPr id="395" name="Google Shape;395;h112ce6c21d2321a4_9_168"/>
          <p:cNvSpPr>
            <a:spLocks noGrp="1"/>
          </p:cNvSpPr>
          <p:nvPr>
            <p:ph type="pic" idx="2"/>
          </p:nvPr>
        </p:nvSpPr>
        <p:spPr>
          <a:xfrm>
            <a:off x="-1" y="1157386"/>
            <a:ext cx="12192001" cy="3332547"/>
          </a:xfrm>
          <a:prstGeom prst="rect">
            <a:avLst/>
          </a:prstGeom>
          <a:noFill/>
          <a:ln>
            <a:noFill/>
          </a:ln>
        </p:spPr>
      </p:sp>
      <p:sp>
        <p:nvSpPr>
          <p:cNvPr id="396" name="Google Shape;396;h112ce6c21d2321a4_9_168"/>
          <p:cNvSpPr txBox="1">
            <a:spLocks noGrp="1"/>
          </p:cNvSpPr>
          <p:nvPr>
            <p:ph type="body" idx="1"/>
          </p:nvPr>
        </p:nvSpPr>
        <p:spPr>
          <a:xfrm>
            <a:off x="457199" y="4809124"/>
            <a:ext cx="11474761"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400"/>
              <a:buNone/>
              <a:defRPr sz="2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397" name="Google Shape;397;h112ce6c21d2321a4_9_168"/>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600">
                <a:solidFill>
                  <a:srgbClr val="595959"/>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8" name="Google Shape;398;h112ce6c21d2321a4_9_16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399"/>
        <p:cNvGrpSpPr/>
        <p:nvPr/>
      </p:nvGrpSpPr>
      <p:grpSpPr>
        <a:xfrm>
          <a:off x="0" y="0"/>
          <a:ext cx="0" cy="0"/>
          <a:chOff x="0" y="0"/>
          <a:chExt cx="0" cy="0"/>
        </a:xfrm>
      </p:grpSpPr>
      <p:sp>
        <p:nvSpPr>
          <p:cNvPr id="400" name="Google Shape;400;h112ce6c21d2321a4_9_174"/>
          <p:cNvSpPr txBox="1">
            <a:spLocks noGrp="1"/>
          </p:cNvSpPr>
          <p:nvPr>
            <p:ph type="title"/>
          </p:nvPr>
        </p:nvSpPr>
        <p:spPr>
          <a:xfrm>
            <a:off x="1899036" y="1485852"/>
            <a:ext cx="8915399"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800"/>
              <a:buFont typeface="Arial"/>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1" name="Google Shape;401;h112ce6c21d2321a4_9_174"/>
          <p:cNvSpPr txBox="1">
            <a:spLocks noGrp="1"/>
          </p:cNvSpPr>
          <p:nvPr>
            <p:ph type="body" idx="1"/>
          </p:nvPr>
        </p:nvSpPr>
        <p:spPr>
          <a:xfrm>
            <a:off x="1899037" y="4426644"/>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402" name="Google Shape;402;h112ce6c21d2321a4_9_174"/>
          <p:cNvSpPr txBox="1">
            <a:spLocks noGrp="1"/>
          </p:cNvSpPr>
          <p:nvPr>
            <p:ph type="ftr" idx="11"/>
          </p:nvPr>
        </p:nvSpPr>
        <p:spPr>
          <a:xfrm>
            <a:off x="457200" y="6181517"/>
            <a:ext cx="946437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3" name="Google Shape;403;h112ce6c21d2321a4_9_174"/>
          <p:cNvSpPr txBox="1"/>
          <p:nvPr/>
        </p:nvSpPr>
        <p:spPr>
          <a:xfrm>
            <a:off x="1424143" y="1697877"/>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
        <p:nvSpPr>
          <p:cNvPr id="404" name="Google Shape;404;h112ce6c21d2321a4_9_174"/>
          <p:cNvSpPr txBox="1"/>
          <p:nvPr/>
        </p:nvSpPr>
        <p:spPr>
          <a:xfrm>
            <a:off x="10292964" y="3717897"/>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
        <p:nvSpPr>
          <p:cNvPr id="405" name="Google Shape;405;h112ce6c21d2321a4_9_174"/>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lvl="0" indent="0" algn="ctr">
              <a:spcBef>
                <a:spcPts val="0"/>
              </a:spcBef>
              <a:buNone/>
              <a:defRPr sz="1200" b="1">
                <a:solidFill>
                  <a:schemeClr val="accent1"/>
                </a:solidFill>
                <a:latin typeface="Arial"/>
                <a:ea typeface="Arial"/>
                <a:cs typeface="Arial"/>
                <a:sym typeface="Arial"/>
              </a:defRPr>
            </a:lvl1pPr>
            <a:lvl2pPr marL="0" lvl="1" indent="0" algn="ctr">
              <a:spcBef>
                <a:spcPts val="0"/>
              </a:spcBef>
              <a:buNone/>
              <a:defRPr sz="1200" b="1">
                <a:solidFill>
                  <a:schemeClr val="accent1"/>
                </a:solidFill>
                <a:latin typeface="Arial"/>
                <a:ea typeface="Arial"/>
                <a:cs typeface="Arial"/>
                <a:sym typeface="Arial"/>
              </a:defRPr>
            </a:lvl2pPr>
            <a:lvl3pPr marL="0" lvl="2" indent="0" algn="ctr">
              <a:spcBef>
                <a:spcPts val="0"/>
              </a:spcBef>
              <a:buNone/>
              <a:defRPr sz="1200" b="1">
                <a:solidFill>
                  <a:schemeClr val="accent1"/>
                </a:solidFill>
                <a:latin typeface="Arial"/>
                <a:ea typeface="Arial"/>
                <a:cs typeface="Arial"/>
                <a:sym typeface="Arial"/>
              </a:defRPr>
            </a:lvl3pPr>
            <a:lvl4pPr marL="0" lvl="3" indent="0" algn="ctr">
              <a:spcBef>
                <a:spcPts val="0"/>
              </a:spcBef>
              <a:buNone/>
              <a:defRPr sz="1200" b="1">
                <a:solidFill>
                  <a:schemeClr val="accent1"/>
                </a:solidFill>
                <a:latin typeface="Arial"/>
                <a:ea typeface="Arial"/>
                <a:cs typeface="Arial"/>
                <a:sym typeface="Arial"/>
              </a:defRPr>
            </a:lvl4pPr>
            <a:lvl5pPr marL="0" lvl="4" indent="0" algn="ctr">
              <a:spcBef>
                <a:spcPts val="0"/>
              </a:spcBef>
              <a:buNone/>
              <a:defRPr sz="1200" b="1">
                <a:solidFill>
                  <a:schemeClr val="accent1"/>
                </a:solidFill>
                <a:latin typeface="Arial"/>
                <a:ea typeface="Arial"/>
                <a:cs typeface="Arial"/>
                <a:sym typeface="Arial"/>
              </a:defRPr>
            </a:lvl5pPr>
            <a:lvl6pPr marL="0" lvl="5" indent="0" algn="ctr">
              <a:spcBef>
                <a:spcPts val="0"/>
              </a:spcBef>
              <a:buNone/>
              <a:defRPr sz="1200" b="1">
                <a:solidFill>
                  <a:schemeClr val="accent1"/>
                </a:solidFill>
                <a:latin typeface="Arial"/>
                <a:ea typeface="Arial"/>
                <a:cs typeface="Arial"/>
                <a:sym typeface="Arial"/>
              </a:defRPr>
            </a:lvl6pPr>
            <a:lvl7pPr marL="0" lvl="6" indent="0" algn="ctr">
              <a:spcBef>
                <a:spcPts val="0"/>
              </a:spcBef>
              <a:buNone/>
              <a:defRPr sz="1200" b="1">
                <a:solidFill>
                  <a:schemeClr val="accent1"/>
                </a:solidFill>
                <a:latin typeface="Arial"/>
                <a:ea typeface="Arial"/>
                <a:cs typeface="Arial"/>
                <a:sym typeface="Arial"/>
              </a:defRPr>
            </a:lvl7pPr>
            <a:lvl8pPr marL="0" lvl="7" indent="0" algn="ctr">
              <a:spcBef>
                <a:spcPts val="0"/>
              </a:spcBef>
              <a:buNone/>
              <a:defRPr sz="1200" b="1">
                <a:solidFill>
                  <a:schemeClr val="accent1"/>
                </a:solidFill>
                <a:latin typeface="Arial"/>
                <a:ea typeface="Arial"/>
                <a:cs typeface="Arial"/>
                <a:sym typeface="Arial"/>
              </a:defRPr>
            </a:lvl8pPr>
            <a:lvl9pPr marL="0" lvl="8" indent="0" algn="ctr">
              <a:spcBef>
                <a:spcPts val="0"/>
              </a:spcBef>
              <a:buNone/>
              <a:defRPr sz="1200" b="1">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theme" Target="../theme/theme2.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9"/>
          <p:cNvSpPr/>
          <p:nvPr/>
        </p:nvSpPr>
        <p:spPr>
          <a:xfrm>
            <a:off x="0" y="0"/>
            <a:ext cx="12192000" cy="114676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 name="Google Shape;11;p59"/>
          <p:cNvSpPr/>
          <p:nvPr/>
        </p:nvSpPr>
        <p:spPr>
          <a:xfrm>
            <a:off x="0" y="3429000"/>
            <a:ext cx="12192000" cy="3429000"/>
          </a:xfrm>
          <a:prstGeom prst="rect">
            <a:avLst/>
          </a:prstGeom>
          <a:gradFill>
            <a:gsLst>
              <a:gs pos="0">
                <a:srgbClr val="FFFFFF">
                  <a:alpha val="51373"/>
                </a:srgbClr>
              </a:gs>
              <a:gs pos="100000">
                <a:srgbClr val="354C9D">
                  <a:alpha val="14510"/>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 name="Google Shape;12;p59"/>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accent1"/>
              </a:buClr>
              <a:buSzPts val="3600"/>
              <a:buFont typeface="Arial"/>
              <a:buNone/>
              <a:defRPr sz="36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3" name="Google Shape;13;p59"/>
          <p:cNvSpPr txBox="1">
            <a:spLocks noGrp="1"/>
          </p:cNvSpPr>
          <p:nvPr>
            <p:ph type="body" idx="1"/>
          </p:nvPr>
        </p:nvSpPr>
        <p:spPr>
          <a:xfrm>
            <a:off x="457200" y="1600200"/>
            <a:ext cx="11047412" cy="4267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accent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406400" algn="l" rtl="0">
              <a:lnSpc>
                <a:spcPct val="100000"/>
              </a:lnSpc>
              <a:spcBef>
                <a:spcPts val="1000"/>
              </a:spcBef>
              <a:spcAft>
                <a:spcPts val="0"/>
              </a:spcAft>
              <a:buClr>
                <a:schemeClr val="accent2"/>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406400" algn="l" rtl="0">
              <a:lnSpc>
                <a:spcPct val="100000"/>
              </a:lnSpc>
              <a:spcBef>
                <a:spcPts val="1000"/>
              </a:spcBef>
              <a:spcAft>
                <a:spcPts val="0"/>
              </a:spcAft>
              <a:buClr>
                <a:srgbClr val="A5A5A5"/>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406400" algn="l" rtl="0">
              <a:lnSpc>
                <a:spcPct val="100000"/>
              </a:lnSpc>
              <a:spcBef>
                <a:spcPts val="1000"/>
              </a:spcBef>
              <a:spcAft>
                <a:spcPts val="0"/>
              </a:spcAft>
              <a:buClr>
                <a:srgbClr val="A5A5A5"/>
              </a:buClr>
              <a:buSzPts val="2800"/>
              <a:buFont typeface="Arial"/>
              <a:buChar char="•"/>
              <a:defRPr sz="2800" b="0" i="0" u="none" strike="noStrike" cap="none">
                <a:solidFill>
                  <a:schemeClr val="dk1"/>
                </a:solidFill>
                <a:latin typeface="Arial"/>
                <a:ea typeface="Arial"/>
                <a:cs typeface="Arial"/>
                <a:sym typeface="Arial"/>
              </a:defRPr>
            </a:lvl4pPr>
            <a:lvl5pPr marL="2286000" marR="0" lvl="4" indent="-406400" algn="l" rtl="0">
              <a:lnSpc>
                <a:spcPct val="100000"/>
              </a:lnSpc>
              <a:spcBef>
                <a:spcPts val="1000"/>
              </a:spcBef>
              <a:spcAft>
                <a:spcPts val="0"/>
              </a:spcAft>
              <a:buClr>
                <a:srgbClr val="A5A5A5"/>
              </a:buClr>
              <a:buSzPts val="2800"/>
              <a:buFont typeface="Arial"/>
              <a:buChar char="•"/>
              <a:defRPr sz="2800" b="0" i="0" u="none" strike="noStrike" cap="none">
                <a:solidFill>
                  <a:schemeClr val="dk1"/>
                </a:solidFill>
                <a:latin typeface="Arial"/>
                <a:ea typeface="Arial"/>
                <a:cs typeface="Arial"/>
                <a:sym typeface="Arial"/>
              </a:defRPr>
            </a:lvl5pPr>
            <a:lvl6pPr marL="2743200" marR="0" lvl="5" indent="-304800" algn="l" rtl="0">
              <a:lnSpc>
                <a:spcPct val="100000"/>
              </a:lnSpc>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6pPr>
            <a:lvl7pPr marL="3200400" marR="0" lvl="6" indent="-304800" algn="l" rtl="0">
              <a:lnSpc>
                <a:spcPct val="100000"/>
              </a:lnSpc>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7pPr>
            <a:lvl8pPr marL="3657600" marR="0" lvl="7" indent="-304800" algn="l" rtl="0">
              <a:lnSpc>
                <a:spcPct val="100000"/>
              </a:lnSpc>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8pPr>
            <a:lvl9pPr marL="4114800" marR="0" lvl="8" indent="-304800" algn="l" rtl="0">
              <a:lnSpc>
                <a:spcPct val="100000"/>
              </a:lnSpc>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14" name="Google Shape;14;p59"/>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accent1"/>
              </a:solidFill>
              <a:latin typeface="Arial"/>
              <a:ea typeface="Arial"/>
              <a:cs typeface="Arial"/>
              <a:sym typeface="Arial"/>
            </a:endParaRPr>
          </a:p>
        </p:txBody>
      </p:sp>
      <p:cxnSp>
        <p:nvCxnSpPr>
          <p:cNvPr id="15" name="Google Shape;15;p59"/>
          <p:cNvCxnSpPr>
            <a:stCxn id="14" idx="2"/>
          </p:cNvCxnSpPr>
          <p:nvPr/>
        </p:nvCxnSpPr>
        <p:spPr>
          <a:xfrm rot="10800000">
            <a:off x="2569048" y="6532296"/>
            <a:ext cx="9108300" cy="0"/>
          </a:xfrm>
          <a:prstGeom prst="straightConnector1">
            <a:avLst/>
          </a:prstGeom>
          <a:noFill/>
          <a:ln w="28575" cap="flat" cmpd="sng">
            <a:solidFill>
              <a:schemeClr val="accent1"/>
            </a:solidFill>
            <a:prstDash val="solid"/>
            <a:round/>
            <a:headEnd type="none" w="sm" len="sm"/>
            <a:tailEnd type="none" w="sm" len="sm"/>
          </a:ln>
        </p:spPr>
      </p:cxnSp>
      <p:sp>
        <p:nvSpPr>
          <p:cNvPr id="16" name="Google Shape;16;p59"/>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17" name="Google Shape;17;p59" descr="The Nebraska Early Development Network, Babies can't wait logo."/>
          <p:cNvPicPr preferRelativeResize="0"/>
          <p:nvPr/>
        </p:nvPicPr>
        <p:blipFill rotWithShape="1">
          <a:blip r:embed="rId30">
            <a:alphaModFix/>
          </a:blip>
          <a:srcRect/>
          <a:stretch/>
        </p:blipFill>
        <p:spPr>
          <a:xfrm>
            <a:off x="198909" y="6288350"/>
            <a:ext cx="2257577" cy="48506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7"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h112ce6c21d2321a4_9_0"/>
          <p:cNvSpPr/>
          <p:nvPr/>
        </p:nvSpPr>
        <p:spPr>
          <a:xfrm>
            <a:off x="0" y="0"/>
            <a:ext cx="12192000" cy="114676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7" name="Google Shape;227;h112ce6c21d2321a4_9_0"/>
          <p:cNvSpPr/>
          <p:nvPr/>
        </p:nvSpPr>
        <p:spPr>
          <a:xfrm>
            <a:off x="0" y="3429000"/>
            <a:ext cx="12192000" cy="3429000"/>
          </a:xfrm>
          <a:prstGeom prst="rect">
            <a:avLst/>
          </a:prstGeom>
          <a:gradFill>
            <a:gsLst>
              <a:gs pos="0">
                <a:srgbClr val="FFFFFF">
                  <a:alpha val="52157"/>
                </a:srgbClr>
              </a:gs>
              <a:gs pos="100000">
                <a:srgbClr val="354C9D">
                  <a:alpha val="14902"/>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8" name="Google Shape;228;h112ce6c21d2321a4_9_0"/>
          <p:cNvSpPr txBox="1">
            <a:spLocks noGrp="1"/>
          </p:cNvSpPr>
          <p:nvPr>
            <p:ph type="title"/>
          </p:nvPr>
        </p:nvSpPr>
        <p:spPr>
          <a:xfrm>
            <a:off x="457200" y="66116"/>
            <a:ext cx="11042876" cy="1014533"/>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accent1"/>
              </a:buClr>
              <a:buSzPts val="3600"/>
              <a:buFont typeface="Arial"/>
              <a:buNone/>
              <a:defRPr sz="3600" b="1" i="0" u="none" strike="noStrike" cap="none">
                <a:solidFill>
                  <a:schemeClr val="accen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9" name="Google Shape;229;h112ce6c21d2321a4_9_0"/>
          <p:cNvSpPr txBox="1">
            <a:spLocks noGrp="1"/>
          </p:cNvSpPr>
          <p:nvPr>
            <p:ph type="body" idx="1"/>
          </p:nvPr>
        </p:nvSpPr>
        <p:spPr>
          <a:xfrm>
            <a:off x="457200" y="1600200"/>
            <a:ext cx="11047412" cy="4267200"/>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1000"/>
              </a:spcBef>
              <a:spcAft>
                <a:spcPts val="0"/>
              </a:spcAft>
              <a:buClr>
                <a:schemeClr val="accent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406400" algn="l" rtl="0">
              <a:spcBef>
                <a:spcPts val="1000"/>
              </a:spcBef>
              <a:spcAft>
                <a:spcPts val="0"/>
              </a:spcAft>
              <a:buClr>
                <a:schemeClr val="accent2"/>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406400" algn="l" rtl="0">
              <a:spcBef>
                <a:spcPts val="1000"/>
              </a:spcBef>
              <a:spcAft>
                <a:spcPts val="0"/>
              </a:spcAft>
              <a:buClr>
                <a:srgbClr val="A5A5A5"/>
              </a:buClr>
              <a:buSzPts val="2800"/>
              <a:buFont typeface="Arial"/>
              <a:buChar char="•"/>
              <a:defRPr sz="2800" b="0" i="0" u="none" strike="noStrike" cap="none">
                <a:solidFill>
                  <a:schemeClr val="dk1"/>
                </a:solidFill>
                <a:latin typeface="Arial"/>
                <a:ea typeface="Arial"/>
                <a:cs typeface="Arial"/>
                <a:sym typeface="Arial"/>
              </a:defRPr>
            </a:lvl3pPr>
            <a:lvl4pPr marL="1828800" marR="0" lvl="3" indent="-406400" algn="l" rtl="0">
              <a:spcBef>
                <a:spcPts val="1000"/>
              </a:spcBef>
              <a:spcAft>
                <a:spcPts val="0"/>
              </a:spcAft>
              <a:buClr>
                <a:srgbClr val="A5A5A5"/>
              </a:buClr>
              <a:buSzPts val="2800"/>
              <a:buFont typeface="Arial"/>
              <a:buChar char="•"/>
              <a:defRPr sz="2800" b="0" i="0" u="none" strike="noStrike" cap="none">
                <a:solidFill>
                  <a:schemeClr val="dk1"/>
                </a:solidFill>
                <a:latin typeface="Arial"/>
                <a:ea typeface="Arial"/>
                <a:cs typeface="Arial"/>
                <a:sym typeface="Arial"/>
              </a:defRPr>
            </a:lvl4pPr>
            <a:lvl5pPr marL="2286000" marR="0" lvl="4" indent="-406400" algn="l" rtl="0">
              <a:spcBef>
                <a:spcPts val="1000"/>
              </a:spcBef>
              <a:spcAft>
                <a:spcPts val="0"/>
              </a:spcAft>
              <a:buClr>
                <a:srgbClr val="A5A5A5"/>
              </a:buClr>
              <a:buSzPts val="2800"/>
              <a:buFont typeface="Arial"/>
              <a:buChar char="•"/>
              <a:defRPr sz="2800" b="0" i="0" u="none" strike="noStrike" cap="none">
                <a:solidFill>
                  <a:schemeClr val="dk1"/>
                </a:solidFill>
                <a:latin typeface="Arial"/>
                <a:ea typeface="Arial"/>
                <a:cs typeface="Arial"/>
                <a:sym typeface="Arial"/>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Arial"/>
                <a:ea typeface="Arial"/>
                <a:cs typeface="Arial"/>
                <a:sym typeface="Arial"/>
              </a:defRPr>
            </a:lvl9pPr>
          </a:lstStyle>
          <a:p>
            <a:endParaRPr/>
          </a:p>
        </p:txBody>
      </p:sp>
      <p:sp>
        <p:nvSpPr>
          <p:cNvPr id="230" name="Google Shape;230;h112ce6c21d2321a4_9_0"/>
          <p:cNvSpPr txBox="1">
            <a:spLocks noGrp="1"/>
          </p:cNvSpPr>
          <p:nvPr>
            <p:ph type="ftr" idx="11"/>
          </p:nvPr>
        </p:nvSpPr>
        <p:spPr>
          <a:xfrm>
            <a:off x="457200" y="6115739"/>
            <a:ext cx="106680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600" b="0" i="0" u="none" strike="noStrike" cap="none">
                <a:solidFill>
                  <a:srgbClr val="59595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1" name="Google Shape;231;h112ce6c21d2321a4_9_0"/>
          <p:cNvSpPr/>
          <p:nvPr/>
        </p:nvSpPr>
        <p:spPr>
          <a:xfrm>
            <a:off x="11677348" y="6374424"/>
            <a:ext cx="315743" cy="315743"/>
          </a:xfrm>
          <a:prstGeom prst="ellipse">
            <a:avLst/>
          </a:prstGeom>
          <a:solidFill>
            <a:schemeClr val="lt1"/>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accent1"/>
              </a:solidFill>
              <a:latin typeface="Arial"/>
              <a:ea typeface="Arial"/>
              <a:cs typeface="Arial"/>
              <a:sym typeface="Arial"/>
            </a:endParaRPr>
          </a:p>
        </p:txBody>
      </p:sp>
      <p:cxnSp>
        <p:nvCxnSpPr>
          <p:cNvPr id="232" name="Google Shape;232;h112ce6c21d2321a4_9_0"/>
          <p:cNvCxnSpPr>
            <a:stCxn id="231" idx="2"/>
          </p:cNvCxnSpPr>
          <p:nvPr/>
        </p:nvCxnSpPr>
        <p:spPr>
          <a:xfrm rot="10800000">
            <a:off x="148" y="6532296"/>
            <a:ext cx="11677200" cy="0"/>
          </a:xfrm>
          <a:prstGeom prst="straightConnector1">
            <a:avLst/>
          </a:prstGeom>
          <a:noFill/>
          <a:ln w="28575" cap="flat" cmpd="sng">
            <a:solidFill>
              <a:schemeClr val="accent1"/>
            </a:solidFill>
            <a:prstDash val="solid"/>
            <a:round/>
            <a:headEnd type="none" w="sm" len="sm"/>
            <a:tailEnd type="none" w="sm" len="sm"/>
          </a:ln>
        </p:spPr>
      </p:cxnSp>
      <p:sp>
        <p:nvSpPr>
          <p:cNvPr id="233" name="Google Shape;233;h112ce6c21d2321a4_9_0"/>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1200" b="1" i="0" u="none" strike="noStrike" cap="none">
                <a:solidFill>
                  <a:schemeClr val="accent1"/>
                </a:solidFill>
                <a:latin typeface="Arial"/>
                <a:ea typeface="Arial"/>
                <a:cs typeface="Arial"/>
                <a:sym typeface="Arial"/>
              </a:defRPr>
            </a:lvl1pPr>
            <a:lvl2pPr marL="0" marR="0" lvl="1" indent="0" algn="ctr" rtl="0">
              <a:spcBef>
                <a:spcPts val="0"/>
              </a:spcBef>
              <a:buNone/>
              <a:defRPr sz="1200" b="1" i="0" u="none" strike="noStrike" cap="none">
                <a:solidFill>
                  <a:schemeClr val="accent1"/>
                </a:solidFill>
                <a:latin typeface="Arial"/>
                <a:ea typeface="Arial"/>
                <a:cs typeface="Arial"/>
                <a:sym typeface="Arial"/>
              </a:defRPr>
            </a:lvl2pPr>
            <a:lvl3pPr marL="0" marR="0" lvl="2" indent="0" algn="ctr" rtl="0">
              <a:spcBef>
                <a:spcPts val="0"/>
              </a:spcBef>
              <a:buNone/>
              <a:defRPr sz="1200" b="1" i="0" u="none" strike="noStrike" cap="none">
                <a:solidFill>
                  <a:schemeClr val="accent1"/>
                </a:solidFill>
                <a:latin typeface="Arial"/>
                <a:ea typeface="Arial"/>
                <a:cs typeface="Arial"/>
                <a:sym typeface="Arial"/>
              </a:defRPr>
            </a:lvl3pPr>
            <a:lvl4pPr marL="0" marR="0" lvl="3" indent="0" algn="ctr" rtl="0">
              <a:spcBef>
                <a:spcPts val="0"/>
              </a:spcBef>
              <a:buNone/>
              <a:defRPr sz="1200" b="1" i="0" u="none" strike="noStrike" cap="none">
                <a:solidFill>
                  <a:schemeClr val="accent1"/>
                </a:solidFill>
                <a:latin typeface="Arial"/>
                <a:ea typeface="Arial"/>
                <a:cs typeface="Arial"/>
                <a:sym typeface="Arial"/>
              </a:defRPr>
            </a:lvl4pPr>
            <a:lvl5pPr marL="0" marR="0" lvl="4" indent="0" algn="ctr" rtl="0">
              <a:spcBef>
                <a:spcPts val="0"/>
              </a:spcBef>
              <a:buNone/>
              <a:defRPr sz="1200" b="1" i="0" u="none" strike="noStrike" cap="none">
                <a:solidFill>
                  <a:schemeClr val="accent1"/>
                </a:solidFill>
                <a:latin typeface="Arial"/>
                <a:ea typeface="Arial"/>
                <a:cs typeface="Arial"/>
                <a:sym typeface="Arial"/>
              </a:defRPr>
            </a:lvl5pPr>
            <a:lvl6pPr marL="0" marR="0" lvl="5" indent="0" algn="ctr" rtl="0">
              <a:spcBef>
                <a:spcPts val="0"/>
              </a:spcBef>
              <a:buNone/>
              <a:defRPr sz="1200" b="1" i="0" u="none" strike="noStrike" cap="none">
                <a:solidFill>
                  <a:schemeClr val="accent1"/>
                </a:solidFill>
                <a:latin typeface="Arial"/>
                <a:ea typeface="Arial"/>
                <a:cs typeface="Arial"/>
                <a:sym typeface="Arial"/>
              </a:defRPr>
            </a:lvl6pPr>
            <a:lvl7pPr marL="0" marR="0" lvl="6" indent="0" algn="ctr" rtl="0">
              <a:spcBef>
                <a:spcPts val="0"/>
              </a:spcBef>
              <a:buNone/>
              <a:defRPr sz="1200" b="1" i="0" u="none" strike="noStrike" cap="none">
                <a:solidFill>
                  <a:schemeClr val="accent1"/>
                </a:solidFill>
                <a:latin typeface="Arial"/>
                <a:ea typeface="Arial"/>
                <a:cs typeface="Arial"/>
                <a:sym typeface="Arial"/>
              </a:defRPr>
            </a:lvl7pPr>
            <a:lvl8pPr marL="0" marR="0" lvl="7" indent="0" algn="ctr" rtl="0">
              <a:spcBef>
                <a:spcPts val="0"/>
              </a:spcBef>
              <a:buNone/>
              <a:defRPr sz="1200" b="1" i="0" u="none" strike="noStrike" cap="none">
                <a:solidFill>
                  <a:schemeClr val="accent1"/>
                </a:solidFill>
                <a:latin typeface="Arial"/>
                <a:ea typeface="Arial"/>
                <a:cs typeface="Arial"/>
                <a:sym typeface="Arial"/>
              </a:defRPr>
            </a:lvl8pPr>
            <a:lvl9pPr marL="0" marR="0" lvl="8" indent="0" algn="ctr" rtl="0">
              <a:spcBef>
                <a:spcPts val="0"/>
              </a:spcBef>
              <a:buNone/>
              <a:defRPr sz="1200" b="1" i="0" u="none" strike="noStrike" cap="none">
                <a:solidFill>
                  <a:schemeClr val="accen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hyperlink" Target="https://atp.nebraska.gov/education" TargetMode="External"/><Relationship Id="rId5" Type="http://schemas.openxmlformats.org/officeDocument/2006/relationships/hyperlink" Target="https://asdnetwork.unl.edu/" TargetMode="Externa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hyperlink" Target="https://asdnetwork.unl.edu/enhancing-early-autism-support-through-routinesbased-early-intervention/"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hyperlink" Target="http://drive.google.com/file/d/126xGHnFhr3ybsmHvSYQ9H7RYXGhS6dvD/view" TargetMode="External"/><Relationship Id="rId2" Type="http://schemas.openxmlformats.org/officeDocument/2006/relationships/notesSlide" Target="../notesSlides/notesSlide24.xml"/><Relationship Id="rId1" Type="http://schemas.openxmlformats.org/officeDocument/2006/relationships/slideLayout" Target="../slideLayouts/slideLayout30.xml"/><Relationship Id="rId4" Type="http://schemas.openxmlformats.org/officeDocument/2006/relationships/image" Target="../media/image27.jpg"/></Relationships>
</file>

<file path=ppt/slides/_rels/slide25.xml.rels><?xml version="1.0" encoding="UTF-8" standalone="yes"?>
<Relationships xmlns="http://schemas.openxmlformats.org/package/2006/relationships"><Relationship Id="rId3" Type="http://schemas.openxmlformats.org/officeDocument/2006/relationships/hyperlink" Target="http://drive.google.com/file/d/1DvV7IsReWxAMKCi_Eekct7IVcRcMq_od/view" TargetMode="External"/><Relationship Id="rId2" Type="http://schemas.openxmlformats.org/officeDocument/2006/relationships/notesSlide" Target="../notesSlides/notesSlide25.xml"/><Relationship Id="rId1" Type="http://schemas.openxmlformats.org/officeDocument/2006/relationships/slideLayout" Target="../slideLayouts/slideLayout30.xml"/><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hyperlink" Target="http://drive.google.com/file/d/1BdyyzvRtDCO9wP9mu0cfS9rO1qcPPf4Q/view" TargetMode="External"/><Relationship Id="rId2" Type="http://schemas.openxmlformats.org/officeDocument/2006/relationships/notesSlide" Target="../notesSlides/notesSlide29.xml"/><Relationship Id="rId1" Type="http://schemas.openxmlformats.org/officeDocument/2006/relationships/slideLayout" Target="../slideLayouts/slideLayout30.xml"/><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hyperlink" Target="http://drive.google.com/file/d/1NVFvgX-zQpTpbql0YrLl2UdVwJZKmBLQ/view" TargetMode="External"/><Relationship Id="rId2" Type="http://schemas.openxmlformats.org/officeDocument/2006/relationships/notesSlide" Target="../notesSlides/notesSlide33.xml"/><Relationship Id="rId1" Type="http://schemas.openxmlformats.org/officeDocument/2006/relationships/slideLayout" Target="../slideLayouts/slideLayout30.xml"/><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hyperlink" Target="http://drive.google.com/file/d/1EQ3wpyPhpEY-WwZqzPU7gwf1wm02Xwru/view" TargetMode="External"/><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image" Target="../media/image37.jpg"/></Relationships>
</file>

<file path=ppt/slides/_rels/slide42.xml.rels><?xml version="1.0" encoding="UTF-8" standalone="yes"?>
<Relationships xmlns="http://schemas.openxmlformats.org/package/2006/relationships"><Relationship Id="rId3" Type="http://schemas.openxmlformats.org/officeDocument/2006/relationships/hyperlink" Target="http://drive.google.com/file/d/17hbZLgl3GLaKyJu6kPTREpHUFWCEd_qN/view" TargetMode="External"/><Relationship Id="rId2" Type="http://schemas.openxmlformats.org/officeDocument/2006/relationships/notesSlide" Target="../notesSlides/notesSlide42.xml"/><Relationship Id="rId1" Type="http://schemas.openxmlformats.org/officeDocument/2006/relationships/slideLayout" Target="../slideLayouts/slideLayout10.xml"/><Relationship Id="rId4" Type="http://schemas.openxmlformats.org/officeDocument/2006/relationships/image" Target="../media/image38.jpg"/></Relationships>
</file>

<file path=ppt/slides/_rels/slide43.xml.rels><?xml version="1.0" encoding="UTF-8" standalone="yes"?>
<Relationships xmlns="http://schemas.openxmlformats.org/package/2006/relationships"><Relationship Id="rId3" Type="http://schemas.openxmlformats.org/officeDocument/2006/relationships/hyperlink" Target="http://drive.google.com/file/d/1GfiuZZxMUekHorcs7cJQd1h19RnVnTG-/view" TargetMode="External"/><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9.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edn.ne.gov/cms/annual-performance-reports-apr"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edn.ne.gov/cms/regional-public-reporting-tables"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6.xml"/><Relationship Id="rId1" Type="http://schemas.openxmlformats.org/officeDocument/2006/relationships/slideLayout" Target="../slideLayouts/slideLayout26.xml"/><Relationship Id="rId5" Type="http://schemas.openxmlformats.org/officeDocument/2006/relationships/image" Target="../media/image49.png"/><Relationship Id="rId4" Type="http://schemas.openxmlformats.org/officeDocument/2006/relationships/image" Target="../media/image48.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1.xml"/><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3" Type="http://schemas.openxmlformats.org/officeDocument/2006/relationships/hyperlink" Target="mailto:jessica.anthony@nebraska.gov" TargetMode="External"/><Relationship Id="rId2" Type="http://schemas.openxmlformats.org/officeDocument/2006/relationships/notesSlide" Target="../notesSlides/notesSlide86.xml"/><Relationship Id="rId1" Type="http://schemas.openxmlformats.org/officeDocument/2006/relationships/slideLayout" Target="../slideLayouts/slideLayout8.xml"/><Relationship Id="rId5" Type="http://schemas.openxmlformats.org/officeDocument/2006/relationships/hyperlink" Target="mailto:cole.johnson@Nebraska.gov" TargetMode="External"/><Relationship Id="rId4" Type="http://schemas.openxmlformats.org/officeDocument/2006/relationships/hyperlink" Target="mailto:amy.bunnell@nebrask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
          <p:cNvSpPr txBox="1">
            <a:spLocks noGrp="1"/>
          </p:cNvSpPr>
          <p:nvPr>
            <p:ph type="ctrTitle"/>
          </p:nvPr>
        </p:nvSpPr>
        <p:spPr>
          <a:xfrm>
            <a:off x="288500" y="3108000"/>
            <a:ext cx="10977300" cy="21564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lt1"/>
              </a:buClr>
              <a:buSzPct val="100000"/>
              <a:buFont typeface="Arial"/>
              <a:buNone/>
            </a:pPr>
            <a:r>
              <a:rPr lang="en-US" sz="6600"/>
              <a:t>Results Driven Accountability </a:t>
            </a:r>
            <a:br>
              <a:rPr lang="en-US" sz="6600"/>
            </a:br>
            <a:r>
              <a:rPr lang="en-US" sz="6600"/>
              <a:t>Stakeholder Meeting </a:t>
            </a:r>
            <a:endParaRPr/>
          </a:p>
        </p:txBody>
      </p:sp>
      <p:sp>
        <p:nvSpPr>
          <p:cNvPr id="411" name="Google Shape;411;p1"/>
          <p:cNvSpPr txBox="1">
            <a:spLocks noGrp="1"/>
          </p:cNvSpPr>
          <p:nvPr>
            <p:ph type="subTitle" idx="1"/>
          </p:nvPr>
        </p:nvSpPr>
        <p:spPr>
          <a:xfrm>
            <a:off x="638012" y="2272743"/>
            <a:ext cx="6934200" cy="648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4000"/>
              <a:buNone/>
            </a:pPr>
            <a:r>
              <a:rPr lang="en-US" sz="5300"/>
              <a:t>2026</a:t>
            </a:r>
            <a:endParaRPr sz="4100"/>
          </a:p>
        </p:txBody>
      </p:sp>
      <p:sp>
        <p:nvSpPr>
          <p:cNvPr id="412" name="Google Shape;412;p1"/>
          <p:cNvSpPr txBox="1">
            <a:spLocks noGrp="1"/>
          </p:cNvSpPr>
          <p:nvPr>
            <p:ph type="sldNum" idx="4294967295"/>
          </p:nvPr>
        </p:nvSpPr>
        <p:spPr>
          <a:xfrm>
            <a:off x="11876088" y="6373813"/>
            <a:ext cx="315912" cy="315912"/>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1</a:t>
            </a:fld>
            <a:endParaRPr/>
          </a:p>
        </p:txBody>
      </p:sp>
      <p:sp>
        <p:nvSpPr>
          <p:cNvPr id="413" name="Google Shape;413;p1"/>
          <p:cNvSpPr txBox="1"/>
          <p:nvPr/>
        </p:nvSpPr>
        <p:spPr>
          <a:xfrm>
            <a:off x="739350" y="5264353"/>
            <a:ext cx="10299000" cy="1109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Arial"/>
                <a:ea typeface="Arial"/>
                <a:cs typeface="Arial"/>
                <a:sym typeface="Arial"/>
              </a:rPr>
              <a:t>Jessica Anthony, Amy Bunnell, Cole Johnson </a:t>
            </a: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a:solidFill>
                  <a:schemeClr val="lt1"/>
                </a:solidFill>
              </a:rPr>
              <a:t>Ann Kavanaugh</a:t>
            </a:r>
            <a:r>
              <a:rPr lang="en-US" sz="2400" b="0" i="0" u="none" strike="noStrike" cap="none">
                <a:solidFill>
                  <a:schemeClr val="lt1"/>
                </a:solidFill>
                <a:latin typeface="Arial"/>
                <a:ea typeface="Arial"/>
                <a:cs typeface="Arial"/>
                <a:sym typeface="Arial"/>
              </a:rPr>
              <a:t>, </a:t>
            </a:r>
            <a:r>
              <a:rPr lang="en-US" sz="2400">
                <a:solidFill>
                  <a:schemeClr val="lt1"/>
                </a:solidFill>
              </a:rPr>
              <a:t>Sheila Brodersen</a:t>
            </a:r>
            <a:endParaRPr sz="2000" b="0" i="0" u="none" strike="noStrike" cap="none">
              <a:solidFill>
                <a:schemeClr val="lt1"/>
              </a:solidFill>
              <a:latin typeface="Arial"/>
              <a:ea typeface="Arial"/>
              <a:cs typeface="Arial"/>
              <a:sym typeface="Arial"/>
            </a:endParaRPr>
          </a:p>
        </p:txBody>
      </p:sp>
      <p:pic>
        <p:nvPicPr>
          <p:cNvPr id="414" name="Google Shape;414;p1" descr="Portrait of cute baby crawling in the living room (Provided by Getty Images)"/>
          <p:cNvPicPr preferRelativeResize="0"/>
          <p:nvPr/>
        </p:nvPicPr>
        <p:blipFill rotWithShape="1">
          <a:blip r:embed="rId3">
            <a:alphaModFix/>
          </a:blip>
          <a:srcRect/>
          <a:stretch/>
        </p:blipFill>
        <p:spPr>
          <a:xfrm>
            <a:off x="7234016" y="385524"/>
            <a:ext cx="3804232" cy="253553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h6c9375fa1795aeb9_0_1"/>
          <p:cNvSpPr txBox="1">
            <a:spLocks noGrp="1"/>
          </p:cNvSpPr>
          <p:nvPr>
            <p:ph type="title"/>
          </p:nvPr>
        </p:nvSpPr>
        <p:spPr>
          <a:xfrm>
            <a:off x="812800" y="325703"/>
            <a:ext cx="10566300" cy="1468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US" sz="4500"/>
              <a:t>Why Are We Here?</a:t>
            </a:r>
            <a:endParaRPr sz="4500"/>
          </a:p>
        </p:txBody>
      </p:sp>
      <p:sp>
        <p:nvSpPr>
          <p:cNvPr id="421" name="Google Shape;421;h6c9375fa1795aeb9_0_1"/>
          <p:cNvSpPr txBox="1">
            <a:spLocks noGrp="1"/>
          </p:cNvSpPr>
          <p:nvPr>
            <p:ph type="body" idx="1"/>
          </p:nvPr>
        </p:nvSpPr>
        <p:spPr>
          <a:xfrm>
            <a:off x="812800" y="2075945"/>
            <a:ext cx="10566300" cy="4038600"/>
          </a:xfrm>
          <a:prstGeom prst="rect">
            <a:avLst/>
          </a:prstGeom>
          <a:noFill/>
          <a:ln>
            <a:noFill/>
          </a:ln>
        </p:spPr>
        <p:txBody>
          <a:bodyPr spcFirstLastPara="1" wrap="square" lIns="91425" tIns="45700" rIns="91425" bIns="45700" anchor="t" anchorCtr="0">
            <a:normAutofit/>
          </a:bodyPr>
          <a:lstStyle/>
          <a:p>
            <a:pPr marL="12700" lvl="0" indent="0" algn="l" rtl="0">
              <a:lnSpc>
                <a:spcPct val="115000"/>
              </a:lnSpc>
              <a:spcBef>
                <a:spcPts val="400"/>
              </a:spcBef>
              <a:spcAft>
                <a:spcPts val="0"/>
              </a:spcAft>
              <a:buClr>
                <a:schemeClr val="dk1"/>
              </a:buClr>
              <a:buSzPts val="1100"/>
              <a:buFont typeface="Arial"/>
              <a:buNone/>
            </a:pPr>
            <a:r>
              <a:rPr lang="en-US" sz="3400"/>
              <a:t>In 2014 U.S. Department of Education, Office of Special Education Programs (OSEP) added a new requirement for states to develop a State Systemic Improvement Plan to improve child and family outcomes for children/families in early intervention.</a:t>
            </a:r>
            <a:endParaRPr sz="3400"/>
          </a:p>
          <a:p>
            <a:pPr marL="0" lvl="0" indent="0" algn="l" rtl="0">
              <a:lnSpc>
                <a:spcPct val="100000"/>
              </a:lnSpc>
              <a:spcBef>
                <a:spcPts val="1000"/>
              </a:spcBef>
              <a:spcAft>
                <a:spcPts val="0"/>
              </a:spcAft>
              <a:buSzPts val="2800"/>
              <a:buNone/>
            </a:pPr>
            <a:endParaRPr/>
          </a:p>
        </p:txBody>
      </p:sp>
      <p:sp>
        <p:nvSpPr>
          <p:cNvPr id="422" name="Google Shape;422;h6c9375fa1795aeb9_0_1"/>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h6c9375fa1795aeb9_0_202"/>
          <p:cNvSpPr txBox="1">
            <a:spLocks noGrp="1"/>
          </p:cNvSpPr>
          <p:nvPr>
            <p:ph type="title"/>
          </p:nvPr>
        </p:nvSpPr>
        <p:spPr>
          <a:xfrm>
            <a:off x="812800" y="325703"/>
            <a:ext cx="10566300" cy="14688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4800"/>
              <a:buFont typeface="Arial"/>
              <a:buNone/>
            </a:pPr>
            <a:r>
              <a:rPr lang="en-US" sz="4800">
                <a:solidFill>
                  <a:schemeClr val="lt1"/>
                </a:solidFill>
              </a:rPr>
              <a:t>Routines Based </a:t>
            </a:r>
            <a:br>
              <a:rPr lang="en-US" sz="4800">
                <a:solidFill>
                  <a:schemeClr val="lt1"/>
                </a:solidFill>
              </a:rPr>
            </a:br>
            <a:r>
              <a:rPr lang="en-US" sz="4800">
                <a:solidFill>
                  <a:schemeClr val="lt1"/>
                </a:solidFill>
              </a:rPr>
              <a:t>Early Intervention (RBEI) </a:t>
            </a:r>
            <a:endParaRPr/>
          </a:p>
        </p:txBody>
      </p:sp>
      <p:sp>
        <p:nvSpPr>
          <p:cNvPr id="428" name="Google Shape;428;h6c9375fa1795aeb9_0_202"/>
          <p:cNvSpPr txBox="1">
            <a:spLocks noGrp="1"/>
          </p:cNvSpPr>
          <p:nvPr>
            <p:ph type="body" idx="1"/>
          </p:nvPr>
        </p:nvSpPr>
        <p:spPr>
          <a:xfrm>
            <a:off x="812800" y="2075945"/>
            <a:ext cx="10566300" cy="4038600"/>
          </a:xfrm>
          <a:prstGeom prst="rect">
            <a:avLst/>
          </a:prstGeom>
          <a:noFill/>
          <a:ln>
            <a:noFill/>
          </a:ln>
        </p:spPr>
        <p:txBody>
          <a:bodyPr spcFirstLastPara="1" wrap="square" lIns="91425" tIns="45700" rIns="91425" bIns="45700" anchor="t" anchorCtr="0">
            <a:normAutofit/>
          </a:bodyPr>
          <a:lstStyle/>
          <a:p>
            <a:pPr marL="0" lvl="0" indent="0" algn="l" rtl="0">
              <a:lnSpc>
                <a:spcPct val="122222"/>
              </a:lnSpc>
              <a:spcBef>
                <a:spcPts val="0"/>
              </a:spcBef>
              <a:spcAft>
                <a:spcPts val="0"/>
              </a:spcAft>
              <a:buSzPts val="3600"/>
              <a:buNone/>
            </a:pPr>
            <a:r>
              <a:rPr lang="en-US"/>
              <a:t>Three Improvement Strategies:</a:t>
            </a:r>
            <a:endParaRPr/>
          </a:p>
          <a:p>
            <a:pPr marL="0" lvl="0" indent="0" algn="l" rtl="0">
              <a:lnSpc>
                <a:spcPct val="122222"/>
              </a:lnSpc>
              <a:spcBef>
                <a:spcPts val="1000"/>
              </a:spcBef>
              <a:spcAft>
                <a:spcPts val="0"/>
              </a:spcAft>
              <a:buSzPts val="3600"/>
              <a:buNone/>
            </a:pPr>
            <a:endParaRPr/>
          </a:p>
          <a:p>
            <a:pPr marL="0" lvl="0" indent="0" algn="l" rtl="0">
              <a:lnSpc>
                <a:spcPct val="122222"/>
              </a:lnSpc>
              <a:spcBef>
                <a:spcPts val="1000"/>
              </a:spcBef>
              <a:spcAft>
                <a:spcPts val="0"/>
              </a:spcAft>
              <a:buSzPts val="3600"/>
              <a:buNone/>
            </a:pPr>
            <a:endParaRPr/>
          </a:p>
        </p:txBody>
      </p:sp>
      <p:sp>
        <p:nvSpPr>
          <p:cNvPr id="429" name="Google Shape;429;h6c9375fa1795aeb9_0_202"/>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3</a:t>
            </a:fld>
            <a:endParaRPr/>
          </a:p>
        </p:txBody>
      </p:sp>
      <p:sp>
        <p:nvSpPr>
          <p:cNvPr id="430" name="Google Shape;430;h6c9375fa1795aeb9_0_202"/>
          <p:cNvSpPr/>
          <p:nvPr/>
        </p:nvSpPr>
        <p:spPr>
          <a:xfrm>
            <a:off x="812800" y="3017375"/>
            <a:ext cx="2476200" cy="17940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200"/>
              <a:buFont typeface="Arial"/>
              <a:buNone/>
            </a:pPr>
            <a:r>
              <a:rPr lang="en-US" sz="2200">
                <a:solidFill>
                  <a:schemeClr val="dk1"/>
                </a:solidFill>
              </a:rPr>
              <a:t>Routines Based Interview (</a:t>
            </a:r>
            <a:r>
              <a:rPr lang="en-US" sz="2200" b="0" i="0" u="none" strike="noStrike" cap="none">
                <a:solidFill>
                  <a:schemeClr val="dk1"/>
                </a:solidFill>
                <a:latin typeface="Arial"/>
                <a:ea typeface="Arial"/>
                <a:cs typeface="Arial"/>
                <a:sym typeface="Arial"/>
              </a:rPr>
              <a:t>RBI)</a:t>
            </a:r>
            <a:endParaRPr sz="2200" b="0" i="0" u="none" strike="noStrike" cap="none">
              <a:solidFill>
                <a:schemeClr val="dk1"/>
              </a:solidFill>
              <a:latin typeface="Arial"/>
              <a:ea typeface="Arial"/>
              <a:cs typeface="Arial"/>
              <a:sym typeface="Arial"/>
            </a:endParaRPr>
          </a:p>
        </p:txBody>
      </p:sp>
      <p:sp>
        <p:nvSpPr>
          <p:cNvPr id="431" name="Google Shape;431;h6c9375fa1795aeb9_0_202"/>
          <p:cNvSpPr/>
          <p:nvPr/>
        </p:nvSpPr>
        <p:spPr>
          <a:xfrm>
            <a:off x="5062250" y="3043271"/>
            <a:ext cx="2476200" cy="1794000"/>
          </a:xfrm>
          <a:prstGeom prst="ellipse">
            <a:avLst/>
          </a:prstGeom>
          <a:solidFill>
            <a:srgbClr val="B31E4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2200"/>
              <a:buFont typeface="Arial"/>
              <a:buNone/>
            </a:pPr>
            <a:r>
              <a:rPr lang="en-US" sz="2200" b="0" i="0" u="none" strike="noStrike" cap="none">
                <a:solidFill>
                  <a:schemeClr val="lt1"/>
                </a:solidFill>
                <a:latin typeface="Arial"/>
                <a:ea typeface="Arial"/>
                <a:cs typeface="Arial"/>
                <a:sym typeface="Arial"/>
              </a:rPr>
              <a:t>Functional Outcomes</a:t>
            </a:r>
            <a:endParaRPr sz="2200" b="0" i="0" u="none" strike="noStrike" cap="none">
              <a:solidFill>
                <a:schemeClr val="lt1"/>
              </a:solidFill>
              <a:latin typeface="Arial"/>
              <a:ea typeface="Arial"/>
              <a:cs typeface="Arial"/>
              <a:sym typeface="Arial"/>
            </a:endParaRPr>
          </a:p>
        </p:txBody>
      </p:sp>
      <p:sp>
        <p:nvSpPr>
          <p:cNvPr id="432" name="Google Shape;432;h6c9375fa1795aeb9_0_202"/>
          <p:cNvSpPr/>
          <p:nvPr/>
        </p:nvSpPr>
        <p:spPr>
          <a:xfrm>
            <a:off x="9323653" y="2955994"/>
            <a:ext cx="2510400" cy="17940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300"/>
              <a:buFont typeface="Arial"/>
              <a:buNone/>
            </a:pPr>
            <a:r>
              <a:rPr lang="en-US" sz="2300" b="0" i="0" u="none" strike="noStrike" cap="none">
                <a:solidFill>
                  <a:schemeClr val="dk1"/>
                </a:solidFill>
                <a:latin typeface="Arial"/>
                <a:ea typeface="Arial"/>
                <a:cs typeface="Arial"/>
                <a:sym typeface="Arial"/>
              </a:rPr>
              <a:t>Quality Home Visits</a:t>
            </a:r>
            <a:endParaRPr sz="2300" b="0" i="0" u="none" strike="noStrike" cap="none">
              <a:solidFill>
                <a:schemeClr val="dk1"/>
              </a:solidFill>
              <a:latin typeface="Arial"/>
              <a:ea typeface="Arial"/>
              <a:cs typeface="Arial"/>
              <a:sym typeface="Arial"/>
            </a:endParaRPr>
          </a:p>
        </p:txBody>
      </p:sp>
      <p:sp>
        <p:nvSpPr>
          <p:cNvPr id="433" name="Google Shape;433;h6c9375fa1795aeb9_0_202"/>
          <p:cNvSpPr/>
          <p:nvPr/>
        </p:nvSpPr>
        <p:spPr>
          <a:xfrm>
            <a:off x="3289075" y="3610613"/>
            <a:ext cx="1773300" cy="484500"/>
          </a:xfrm>
          <a:prstGeom prst="rightArrow">
            <a:avLst>
              <a:gd name="adj1" fmla="val 50000"/>
              <a:gd name="adj2" fmla="val 50000"/>
            </a:avLst>
          </a:prstGeom>
          <a:solidFill>
            <a:schemeClr val="dk1"/>
          </a:solidFill>
          <a:ln w="15875" cap="rnd" cmpd="sng">
            <a:solidFill>
              <a:srgbClr val="16204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4" name="Google Shape;434;h6c9375fa1795aeb9_0_202"/>
          <p:cNvSpPr/>
          <p:nvPr/>
        </p:nvSpPr>
        <p:spPr>
          <a:xfrm>
            <a:off x="7538525" y="3694543"/>
            <a:ext cx="1773300" cy="484500"/>
          </a:xfrm>
          <a:prstGeom prst="rightArrow">
            <a:avLst>
              <a:gd name="adj1" fmla="val 50000"/>
              <a:gd name="adj2" fmla="val 50000"/>
            </a:avLst>
          </a:prstGeom>
          <a:solidFill>
            <a:schemeClr val="dk1"/>
          </a:solidFill>
          <a:ln w="15875" cap="rnd" cmpd="sng">
            <a:solidFill>
              <a:srgbClr val="16204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h6c9375fa1795aeb9_0_406"/>
          <p:cNvSpPr txBox="1">
            <a:spLocks noGrp="1"/>
          </p:cNvSpPr>
          <p:nvPr>
            <p:ph type="title"/>
          </p:nvPr>
        </p:nvSpPr>
        <p:spPr>
          <a:xfrm>
            <a:off x="812800" y="177349"/>
            <a:ext cx="10625400" cy="19422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accent2"/>
              </a:buClr>
              <a:buSzPct val="100000"/>
              <a:buFont typeface="Arial"/>
              <a:buNone/>
            </a:pPr>
            <a:r>
              <a:rPr lang="en-US" sz="7200"/>
              <a:t>Routines Based Interview (RBI)</a:t>
            </a:r>
            <a:endParaRPr/>
          </a:p>
        </p:txBody>
      </p:sp>
      <p:sp>
        <p:nvSpPr>
          <p:cNvPr id="440" name="Google Shape;440;h6c9375fa1795aeb9_0_406"/>
          <p:cNvSpPr txBox="1">
            <a:spLocks noGrp="1"/>
          </p:cNvSpPr>
          <p:nvPr>
            <p:ph type="body" idx="1"/>
          </p:nvPr>
        </p:nvSpPr>
        <p:spPr>
          <a:xfrm>
            <a:off x="842350" y="2572320"/>
            <a:ext cx="10566300" cy="4038600"/>
          </a:xfrm>
          <a:prstGeom prst="rect">
            <a:avLst/>
          </a:prstGeom>
          <a:noFill/>
          <a:ln>
            <a:noFill/>
          </a:ln>
        </p:spPr>
        <p:txBody>
          <a:bodyPr spcFirstLastPara="1" wrap="square" lIns="91425" tIns="45700" rIns="91425" bIns="45700" anchor="t" anchorCtr="0">
            <a:normAutofit fontScale="77500" lnSpcReduction="10000"/>
          </a:bodyPr>
          <a:lstStyle/>
          <a:p>
            <a:pPr marL="114300" lvl="0" indent="0" algn="ctr" rtl="0">
              <a:lnSpc>
                <a:spcPct val="100000"/>
              </a:lnSpc>
              <a:spcBef>
                <a:spcPts val="0"/>
              </a:spcBef>
              <a:spcAft>
                <a:spcPts val="0"/>
              </a:spcAft>
              <a:buSzPct val="36511"/>
              <a:buNone/>
            </a:pPr>
            <a:r>
              <a:rPr lang="en-US" sz="5800"/>
              <a:t>The RBI is a semi-structured interview during which the family describes their day-to-day life in terms of their child and family’s function: what’s going well and what’s not. </a:t>
            </a:r>
            <a:endParaRPr/>
          </a:p>
          <a:p>
            <a:pPr marL="0" lvl="0" indent="0" algn="l" rtl="0">
              <a:lnSpc>
                <a:spcPct val="122222"/>
              </a:lnSpc>
              <a:spcBef>
                <a:spcPts val="1000"/>
              </a:spcBef>
              <a:spcAft>
                <a:spcPts val="0"/>
              </a:spcAft>
              <a:buSzPct val="100000"/>
              <a:buNone/>
            </a:pPr>
            <a:endParaRPr/>
          </a:p>
        </p:txBody>
      </p:sp>
      <p:sp>
        <p:nvSpPr>
          <p:cNvPr id="441" name="Google Shape;441;h6c9375fa1795aeb9_0_406"/>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h6c9375fa1795aeb9_0_605"/>
          <p:cNvSpPr txBox="1">
            <a:spLocks noGrp="1"/>
          </p:cNvSpPr>
          <p:nvPr>
            <p:ph type="title"/>
          </p:nvPr>
        </p:nvSpPr>
        <p:spPr>
          <a:xfrm>
            <a:off x="621550" y="168278"/>
            <a:ext cx="10566300" cy="1468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Font typeface="Arial"/>
              <a:buNone/>
            </a:pPr>
            <a:r>
              <a:rPr lang="en-US" sz="4200">
                <a:solidFill>
                  <a:schemeClr val="lt1"/>
                </a:solidFill>
              </a:rPr>
              <a:t>IFSP Outcomes are based on:</a:t>
            </a:r>
            <a:endParaRPr sz="5000">
              <a:solidFill>
                <a:schemeClr val="lt1"/>
              </a:solidFill>
            </a:endParaRPr>
          </a:p>
        </p:txBody>
      </p:sp>
      <p:sp>
        <p:nvSpPr>
          <p:cNvPr id="447" name="Google Shape;447;h6c9375fa1795aeb9_0_605"/>
          <p:cNvSpPr txBox="1">
            <a:spLocks noGrp="1"/>
          </p:cNvSpPr>
          <p:nvPr>
            <p:ph type="body" idx="4294967295"/>
          </p:nvPr>
        </p:nvSpPr>
        <p:spPr>
          <a:xfrm>
            <a:off x="685800" y="1742199"/>
            <a:ext cx="5410200" cy="4274700"/>
          </a:xfrm>
          <a:prstGeom prst="rect">
            <a:avLst/>
          </a:prstGeom>
          <a:solidFill>
            <a:srgbClr val="F1F9D9"/>
          </a:solidFill>
          <a:ln>
            <a:noFill/>
          </a:ln>
        </p:spPr>
        <p:txBody>
          <a:bodyPr spcFirstLastPara="1" wrap="square" lIns="91425" tIns="45700" rIns="91425" bIns="45700" anchor="t" anchorCtr="0">
            <a:normAutofit/>
          </a:bodyPr>
          <a:lstStyle/>
          <a:p>
            <a:pPr marL="233363" lvl="0" indent="-233363" algn="l" rtl="0">
              <a:lnSpc>
                <a:spcPct val="100000"/>
              </a:lnSpc>
              <a:spcBef>
                <a:spcPts val="0"/>
              </a:spcBef>
              <a:spcAft>
                <a:spcPts val="0"/>
              </a:spcAft>
              <a:buSzPts val="4000"/>
              <a:buChar char="•"/>
            </a:pPr>
            <a:r>
              <a:rPr lang="en-US" sz="4000">
                <a:solidFill>
                  <a:schemeClr val="accent1"/>
                </a:solidFill>
              </a:rPr>
              <a:t>Child participation within everyday routines (child outcomes)</a:t>
            </a:r>
            <a:endParaRPr/>
          </a:p>
        </p:txBody>
      </p:sp>
      <p:sp>
        <p:nvSpPr>
          <p:cNvPr id="448" name="Google Shape;448;h6c9375fa1795aeb9_0_605"/>
          <p:cNvSpPr txBox="1">
            <a:spLocks noGrp="1"/>
          </p:cNvSpPr>
          <p:nvPr>
            <p:ph type="body" idx="4294967295"/>
          </p:nvPr>
        </p:nvSpPr>
        <p:spPr>
          <a:xfrm>
            <a:off x="6495150" y="1742324"/>
            <a:ext cx="5181000" cy="4274700"/>
          </a:xfrm>
          <a:prstGeom prst="rect">
            <a:avLst/>
          </a:prstGeom>
          <a:solidFill>
            <a:srgbClr val="F1F9D9"/>
          </a:solidFill>
          <a:ln>
            <a:noFill/>
          </a:ln>
        </p:spPr>
        <p:txBody>
          <a:bodyPr spcFirstLastPara="1" wrap="square" lIns="91425" tIns="45700" rIns="91425" bIns="45700" anchor="t" anchorCtr="0">
            <a:normAutofit/>
          </a:bodyPr>
          <a:lstStyle/>
          <a:p>
            <a:pPr marL="233363" lvl="0" indent="-233363" algn="l" rtl="0">
              <a:lnSpc>
                <a:spcPct val="100000"/>
              </a:lnSpc>
              <a:spcBef>
                <a:spcPts val="0"/>
              </a:spcBef>
              <a:spcAft>
                <a:spcPts val="0"/>
              </a:spcAft>
              <a:buSzPts val="4000"/>
              <a:buChar char="•"/>
            </a:pPr>
            <a:r>
              <a:rPr lang="en-US" sz="4000">
                <a:solidFill>
                  <a:schemeClr val="accent1"/>
                </a:solidFill>
              </a:rPr>
              <a:t>Family perceived needs – housing, education, medical resources, etc. (family outcomes). </a:t>
            </a:r>
            <a:endParaRPr/>
          </a:p>
          <a:p>
            <a:pPr marL="233363" lvl="0" indent="-55563" algn="l" rtl="0">
              <a:lnSpc>
                <a:spcPct val="100000"/>
              </a:lnSpc>
              <a:spcBef>
                <a:spcPts val="1000"/>
              </a:spcBef>
              <a:spcAft>
                <a:spcPts val="0"/>
              </a:spcAft>
              <a:buSzPts val="2800"/>
              <a:buNone/>
            </a:pPr>
            <a:endParaRPr/>
          </a:p>
        </p:txBody>
      </p:sp>
      <p:sp>
        <p:nvSpPr>
          <p:cNvPr id="449" name="Google Shape;449;h6c9375fa1795aeb9_0_605"/>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5</a:t>
            </a:fld>
            <a:endParaRPr/>
          </a:p>
        </p:txBody>
      </p:sp>
      <p:sp>
        <p:nvSpPr>
          <p:cNvPr id="450" name="Google Shape;450;h6c9375fa1795aeb9_0_605"/>
          <p:cNvSpPr txBox="1"/>
          <p:nvPr/>
        </p:nvSpPr>
        <p:spPr>
          <a:xfrm>
            <a:off x="3269199" y="1434402"/>
            <a:ext cx="5271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h6c9375fa1795aeb9_0_807"/>
          <p:cNvSpPr txBox="1">
            <a:spLocks noGrp="1"/>
          </p:cNvSpPr>
          <p:nvPr>
            <p:ph type="title"/>
          </p:nvPr>
        </p:nvSpPr>
        <p:spPr>
          <a:xfrm>
            <a:off x="812800" y="325703"/>
            <a:ext cx="10566300" cy="14688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accent2"/>
              </a:buClr>
              <a:buSzPts val="5400"/>
              <a:buFont typeface="Arial"/>
              <a:buNone/>
            </a:pPr>
            <a:r>
              <a:rPr lang="en-US" sz="5400"/>
              <a:t>Routines-Based Home Visits</a:t>
            </a:r>
            <a:endParaRPr/>
          </a:p>
        </p:txBody>
      </p:sp>
      <p:sp>
        <p:nvSpPr>
          <p:cNvPr id="456" name="Google Shape;456;h6c9375fa1795aeb9_0_807"/>
          <p:cNvSpPr txBox="1">
            <a:spLocks noGrp="1"/>
          </p:cNvSpPr>
          <p:nvPr>
            <p:ph type="body" idx="1"/>
          </p:nvPr>
        </p:nvSpPr>
        <p:spPr>
          <a:xfrm>
            <a:off x="812800" y="2075945"/>
            <a:ext cx="10566300" cy="4038600"/>
          </a:xfrm>
          <a:prstGeom prst="rect">
            <a:avLst/>
          </a:prstGeom>
          <a:noFill/>
          <a:ln>
            <a:noFill/>
          </a:ln>
        </p:spPr>
        <p:txBody>
          <a:bodyPr spcFirstLastPara="1" wrap="square" lIns="91425" tIns="45700" rIns="91425" bIns="45700" anchor="t" anchorCtr="0">
            <a:normAutofit/>
          </a:bodyPr>
          <a:lstStyle/>
          <a:p>
            <a:pPr marL="571500" lvl="1" indent="0" algn="l" rtl="0">
              <a:lnSpc>
                <a:spcPct val="100000"/>
              </a:lnSpc>
              <a:spcBef>
                <a:spcPts val="0"/>
              </a:spcBef>
              <a:spcAft>
                <a:spcPts val="0"/>
              </a:spcAft>
              <a:buClr>
                <a:schemeClr val="dk1"/>
              </a:buClr>
              <a:buSzPts val="1800"/>
              <a:buNone/>
            </a:pPr>
            <a:r>
              <a:rPr lang="en-US" sz="3400">
                <a:solidFill>
                  <a:schemeClr val="lt1"/>
                </a:solidFill>
              </a:rPr>
              <a:t>The </a:t>
            </a:r>
            <a:r>
              <a:rPr lang="en-US" sz="3400" b="1" i="1">
                <a:solidFill>
                  <a:schemeClr val="lt1"/>
                </a:solidFill>
              </a:rPr>
              <a:t>Getting Ready (GR) Approach </a:t>
            </a:r>
            <a:r>
              <a:rPr lang="en-US" sz="3400">
                <a:solidFill>
                  <a:schemeClr val="lt1"/>
                </a:solidFill>
              </a:rPr>
              <a:t>is focused on enhancing child outcomes by strengthening engagement between, and building competencies within:</a:t>
            </a:r>
            <a:endParaRPr sz="2600">
              <a:solidFill>
                <a:schemeClr val="lt1"/>
              </a:solidFill>
            </a:endParaRPr>
          </a:p>
          <a:p>
            <a:pPr marL="914400" lvl="1" indent="-330200" algn="l" rtl="0">
              <a:lnSpc>
                <a:spcPct val="100000"/>
              </a:lnSpc>
              <a:spcBef>
                <a:spcPts val="360"/>
              </a:spcBef>
              <a:spcAft>
                <a:spcPts val="0"/>
              </a:spcAft>
              <a:buClr>
                <a:schemeClr val="lt1"/>
              </a:buClr>
              <a:buSzPts val="1600"/>
              <a:buFont typeface="Arial"/>
              <a:buChar char="•"/>
            </a:pPr>
            <a:r>
              <a:rPr lang="en-US" sz="3400">
                <a:solidFill>
                  <a:schemeClr val="lt1"/>
                </a:solidFill>
              </a:rPr>
              <a:t>parent-child interactions</a:t>
            </a:r>
            <a:endParaRPr sz="2600">
              <a:solidFill>
                <a:schemeClr val="lt1"/>
              </a:solidFill>
            </a:endParaRPr>
          </a:p>
          <a:p>
            <a:pPr marL="914400" lvl="1" indent="-330200" algn="l" rtl="0">
              <a:lnSpc>
                <a:spcPct val="100000"/>
              </a:lnSpc>
              <a:spcBef>
                <a:spcPts val="360"/>
              </a:spcBef>
              <a:spcAft>
                <a:spcPts val="0"/>
              </a:spcAft>
              <a:buClr>
                <a:schemeClr val="lt1"/>
              </a:buClr>
              <a:buSzPts val="1600"/>
              <a:buFont typeface="Arial"/>
              <a:buChar char="•"/>
            </a:pPr>
            <a:r>
              <a:rPr lang="en-US" sz="3400">
                <a:solidFill>
                  <a:schemeClr val="lt1"/>
                </a:solidFill>
              </a:rPr>
              <a:t>parent-early intervention professionals </a:t>
            </a:r>
            <a:endParaRPr sz="2600">
              <a:solidFill>
                <a:schemeClr val="lt1"/>
              </a:solidFill>
            </a:endParaRPr>
          </a:p>
          <a:p>
            <a:pPr marL="0" lvl="0" indent="0" algn="l" rtl="0">
              <a:lnSpc>
                <a:spcPct val="122222"/>
              </a:lnSpc>
              <a:spcBef>
                <a:spcPts val="1000"/>
              </a:spcBef>
              <a:spcAft>
                <a:spcPts val="0"/>
              </a:spcAft>
              <a:buSzPts val="3600"/>
              <a:buNone/>
            </a:pPr>
            <a:endParaRPr/>
          </a:p>
        </p:txBody>
      </p:sp>
      <p:sp>
        <p:nvSpPr>
          <p:cNvPr id="457" name="Google Shape;457;h6c9375fa1795aeb9_0_807"/>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3837be7393d_1_2282"/>
          <p:cNvSpPr txBox="1">
            <a:spLocks noGrp="1"/>
          </p:cNvSpPr>
          <p:nvPr>
            <p:ph type="title"/>
          </p:nvPr>
        </p:nvSpPr>
        <p:spPr>
          <a:xfrm>
            <a:off x="812801" y="321252"/>
            <a:ext cx="10566300" cy="1468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US" sz="4500"/>
              <a:t>RBEI Updates</a:t>
            </a:r>
            <a:endParaRPr sz="4500"/>
          </a:p>
        </p:txBody>
      </p:sp>
      <p:sp>
        <p:nvSpPr>
          <p:cNvPr id="464" name="Google Shape;464;g3837be7393d_1_2282"/>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a:t>
            </a:fld>
            <a:endParaRPr/>
          </a:p>
        </p:txBody>
      </p:sp>
      <p:sp>
        <p:nvSpPr>
          <p:cNvPr id="465" name="Google Shape;465;g3837be7393d_1_2282"/>
          <p:cNvSpPr>
            <a:spLocks noGrp="1"/>
          </p:cNvSpPr>
          <p:nvPr>
            <p:ph type="body" idx="2"/>
          </p:nvPr>
        </p:nvSpPr>
        <p:spPr>
          <a:xfrm>
            <a:off x="1638301" y="3457685"/>
            <a:ext cx="8915400" cy="11430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a:t>Accomplishments</a:t>
            </a:r>
            <a:endParaRPr/>
          </a:p>
        </p:txBody>
      </p:sp>
      <p:sp>
        <p:nvSpPr>
          <p:cNvPr id="466" name="Google Shape;466;g3837be7393d_1_2282"/>
          <p:cNvSpPr>
            <a:spLocks noGrp="1"/>
          </p:cNvSpPr>
          <p:nvPr>
            <p:ph type="body" idx="3"/>
          </p:nvPr>
        </p:nvSpPr>
        <p:spPr>
          <a:xfrm>
            <a:off x="1638301" y="4919662"/>
            <a:ext cx="8915400" cy="11430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a:t>In the Works</a:t>
            </a:r>
            <a:endParaRPr/>
          </a:p>
        </p:txBody>
      </p:sp>
      <p:sp>
        <p:nvSpPr>
          <p:cNvPr id="467" name="Google Shape;467;g3837be7393d_1_2282"/>
          <p:cNvSpPr>
            <a:spLocks noGrp="1"/>
          </p:cNvSpPr>
          <p:nvPr>
            <p:ph type="body" idx="2"/>
          </p:nvPr>
        </p:nvSpPr>
        <p:spPr>
          <a:xfrm>
            <a:off x="1638301" y="2052373"/>
            <a:ext cx="8915400" cy="11430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a:t>What’s New</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h7c92240cb61b426b_0_17"/>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8</a:t>
            </a:fld>
            <a:endParaRPr/>
          </a:p>
        </p:txBody>
      </p:sp>
      <p:sp>
        <p:nvSpPr>
          <p:cNvPr id="474" name="Google Shape;474;h7c92240cb61b426b_0_17"/>
          <p:cNvSpPr txBox="1">
            <a:spLocks noGrp="1"/>
          </p:cNvSpPr>
          <p:nvPr>
            <p:ph type="body" idx="1"/>
          </p:nvPr>
        </p:nvSpPr>
        <p:spPr>
          <a:xfrm>
            <a:off x="1219200" y="5277092"/>
            <a:ext cx="8915400" cy="860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4800"/>
              <a:t>2026-27 What’s New</a:t>
            </a:r>
            <a:endParaRPr sz="4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3"/>
          <p:cNvSpPr txBox="1">
            <a:spLocks noGrp="1"/>
          </p:cNvSpPr>
          <p:nvPr>
            <p:ph type="title"/>
          </p:nvPr>
        </p:nvSpPr>
        <p:spPr>
          <a:xfrm>
            <a:off x="90575" y="66125"/>
            <a:ext cx="7479000" cy="10146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4800"/>
              <a:buFont typeface="Arial"/>
              <a:buNone/>
            </a:pPr>
            <a:r>
              <a:rPr lang="en-US"/>
              <a:t>Nebraska’s RBEI Infrastructure</a:t>
            </a:r>
            <a:endParaRPr/>
          </a:p>
        </p:txBody>
      </p:sp>
      <p:sp>
        <p:nvSpPr>
          <p:cNvPr id="480" name="Google Shape;480;p3"/>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9</a:t>
            </a:fld>
            <a:endParaRPr/>
          </a:p>
        </p:txBody>
      </p:sp>
      <p:grpSp>
        <p:nvGrpSpPr>
          <p:cNvPr id="481" name="Google Shape;481;p3"/>
          <p:cNvGrpSpPr/>
          <p:nvPr/>
        </p:nvGrpSpPr>
        <p:grpSpPr>
          <a:xfrm>
            <a:off x="4325050" y="142325"/>
            <a:ext cx="7478913" cy="6495034"/>
            <a:chOff x="-78" y="-240745"/>
            <a:chExt cx="7467711" cy="6037960"/>
          </a:xfrm>
        </p:grpSpPr>
        <p:sp>
          <p:nvSpPr>
            <p:cNvPr id="482" name="Google Shape;482;p3"/>
            <p:cNvSpPr/>
            <p:nvPr/>
          </p:nvSpPr>
          <p:spPr>
            <a:xfrm>
              <a:off x="-78" y="-240745"/>
              <a:ext cx="7467711" cy="60379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3" name="Google Shape;483;p3"/>
            <p:cNvGrpSpPr/>
            <p:nvPr/>
          </p:nvGrpSpPr>
          <p:grpSpPr>
            <a:xfrm>
              <a:off x="0" y="0"/>
              <a:ext cx="7232712" cy="5422958"/>
              <a:chOff x="0" y="0"/>
              <a:chExt cx="7918450" cy="6289675"/>
            </a:xfrm>
          </p:grpSpPr>
          <p:sp>
            <p:nvSpPr>
              <p:cNvPr id="484" name="Google Shape;484;p3"/>
              <p:cNvSpPr/>
              <p:nvPr/>
            </p:nvSpPr>
            <p:spPr>
              <a:xfrm>
                <a:off x="1349375" y="3197225"/>
                <a:ext cx="5219700" cy="949325"/>
              </a:xfrm>
              <a:custGeom>
                <a:avLst/>
                <a:gdLst/>
                <a:ahLst/>
                <a:cxnLst/>
                <a:rect l="l" t="t" r="r" b="b"/>
                <a:pathLst>
                  <a:path w="3288" h="598" extrusionOk="0">
                    <a:moveTo>
                      <a:pt x="0" y="598"/>
                    </a:moveTo>
                    <a:lnTo>
                      <a:pt x="3288" y="598"/>
                    </a:lnTo>
                    <a:lnTo>
                      <a:pt x="2912" y="0"/>
                    </a:lnTo>
                    <a:lnTo>
                      <a:pt x="376" y="0"/>
                    </a:lnTo>
                    <a:lnTo>
                      <a:pt x="0" y="598"/>
                    </a:lnTo>
                    <a:close/>
                  </a:path>
                </a:pathLst>
              </a:custGeom>
              <a:solidFill>
                <a:srgbClr val="EDB329"/>
              </a:solidFill>
              <a:ln>
                <a:noFill/>
              </a:ln>
              <a:effectLst>
                <a:outerShdw dist="91581" dir="19578596" algn="ctr" rotWithShape="0">
                  <a:srgbClr val="808080">
                    <a:alpha val="50200"/>
                  </a:srgbClr>
                </a:outerShdw>
              </a:effectLst>
            </p:spPr>
            <p:txBody>
              <a:bodyPr spcFirstLastPara="1" wrap="square" lIns="91425" tIns="45700" rIns="91425" bIns="45700" anchor="t" anchorCtr="0">
                <a:noAutofit/>
              </a:bodyPr>
              <a:lstStyle/>
              <a:p>
                <a:pPr marL="0" marR="0" lvl="0" indent="0" algn="l" rtl="0">
                  <a:lnSpc>
                    <a:spcPct val="115000"/>
                  </a:lnSpc>
                  <a:spcBef>
                    <a:spcPts val="0"/>
                  </a:spcBef>
                  <a:spcAft>
                    <a:spcPts val="1000"/>
                  </a:spcAft>
                  <a:buNone/>
                </a:pPr>
                <a:endParaRPr sz="1100" b="0" i="0" u="none" strike="noStrike" cap="none">
                  <a:solidFill>
                    <a:srgbClr val="000000"/>
                  </a:solidFill>
                  <a:latin typeface="Calibri"/>
                  <a:ea typeface="Calibri"/>
                  <a:cs typeface="Calibri"/>
                  <a:sym typeface="Calibri"/>
                </a:endParaRPr>
              </a:p>
            </p:txBody>
          </p:sp>
          <p:sp>
            <p:nvSpPr>
              <p:cNvPr id="485" name="Google Shape;485;p3"/>
              <p:cNvSpPr/>
              <p:nvPr/>
            </p:nvSpPr>
            <p:spPr>
              <a:xfrm>
                <a:off x="2012950" y="2143125"/>
                <a:ext cx="3892550" cy="949325"/>
              </a:xfrm>
              <a:custGeom>
                <a:avLst/>
                <a:gdLst/>
                <a:ahLst/>
                <a:cxnLst/>
                <a:rect l="l" t="t" r="r" b="b"/>
                <a:pathLst>
                  <a:path w="2452" h="598" extrusionOk="0">
                    <a:moveTo>
                      <a:pt x="0" y="598"/>
                    </a:moveTo>
                    <a:lnTo>
                      <a:pt x="2452" y="598"/>
                    </a:lnTo>
                    <a:lnTo>
                      <a:pt x="2076" y="0"/>
                    </a:lnTo>
                    <a:lnTo>
                      <a:pt x="376" y="0"/>
                    </a:lnTo>
                    <a:lnTo>
                      <a:pt x="0" y="598"/>
                    </a:lnTo>
                    <a:close/>
                  </a:path>
                </a:pathLst>
              </a:custGeom>
              <a:solidFill>
                <a:srgbClr val="FF7F00"/>
              </a:solidFill>
              <a:ln>
                <a:noFill/>
              </a:ln>
              <a:effectLst>
                <a:outerShdw dist="91581" dir="19578596" algn="ctr" rotWithShape="0">
                  <a:srgbClr val="808080">
                    <a:alpha val="50200"/>
                  </a:srgbClr>
                </a:outerShdw>
              </a:effectLst>
            </p:spPr>
            <p:txBody>
              <a:bodyPr spcFirstLastPara="1" wrap="square" lIns="91425" tIns="45700" rIns="91425" bIns="45700" anchor="t" anchorCtr="0">
                <a:noAutofit/>
              </a:bodyPr>
              <a:lstStyle/>
              <a:p>
                <a:pPr marL="0" marR="0" lvl="0" indent="0" algn="l" rtl="0">
                  <a:lnSpc>
                    <a:spcPct val="115000"/>
                  </a:lnSpc>
                  <a:spcBef>
                    <a:spcPts val="0"/>
                  </a:spcBef>
                  <a:spcAft>
                    <a:spcPts val="1000"/>
                  </a:spcAft>
                  <a:buNone/>
                </a:pPr>
                <a:endParaRPr sz="1100" b="0" i="0" u="none" strike="noStrike" cap="none">
                  <a:solidFill>
                    <a:srgbClr val="000000"/>
                  </a:solidFill>
                  <a:latin typeface="Calibri"/>
                  <a:ea typeface="Calibri"/>
                  <a:cs typeface="Calibri"/>
                  <a:sym typeface="Calibri"/>
                </a:endParaRPr>
              </a:p>
            </p:txBody>
          </p:sp>
          <p:sp>
            <p:nvSpPr>
              <p:cNvPr id="486" name="Google Shape;486;p3"/>
              <p:cNvSpPr/>
              <p:nvPr/>
            </p:nvSpPr>
            <p:spPr>
              <a:xfrm>
                <a:off x="685800" y="4251325"/>
                <a:ext cx="6546850" cy="949325"/>
              </a:xfrm>
              <a:custGeom>
                <a:avLst/>
                <a:gdLst/>
                <a:ahLst/>
                <a:cxnLst/>
                <a:rect l="l" t="t" r="r" b="b"/>
                <a:pathLst>
                  <a:path w="4124" h="598" extrusionOk="0">
                    <a:moveTo>
                      <a:pt x="0" y="598"/>
                    </a:moveTo>
                    <a:lnTo>
                      <a:pt x="4124" y="598"/>
                    </a:lnTo>
                    <a:lnTo>
                      <a:pt x="3748" y="0"/>
                    </a:lnTo>
                    <a:lnTo>
                      <a:pt x="376" y="0"/>
                    </a:lnTo>
                    <a:lnTo>
                      <a:pt x="0" y="598"/>
                    </a:lnTo>
                    <a:close/>
                  </a:path>
                </a:pathLst>
              </a:custGeom>
              <a:solidFill>
                <a:srgbClr val="5B9DFF"/>
              </a:solidFill>
              <a:ln>
                <a:noFill/>
              </a:ln>
              <a:effectLst>
                <a:outerShdw dist="91581" dir="19578596" algn="ctr" rotWithShape="0">
                  <a:srgbClr val="808080">
                    <a:alpha val="50200"/>
                  </a:srgbClr>
                </a:outerShdw>
              </a:effectLst>
            </p:spPr>
            <p:txBody>
              <a:bodyPr spcFirstLastPara="1" wrap="square" lIns="91425" tIns="45700" rIns="91425" bIns="45700" anchor="t" anchorCtr="0">
                <a:noAutofit/>
              </a:bodyPr>
              <a:lstStyle/>
              <a:p>
                <a:pPr marL="0" marR="0" lvl="0" indent="0" algn="l" rtl="0">
                  <a:lnSpc>
                    <a:spcPct val="115000"/>
                  </a:lnSpc>
                  <a:spcBef>
                    <a:spcPts val="0"/>
                  </a:spcBef>
                  <a:spcAft>
                    <a:spcPts val="1000"/>
                  </a:spcAft>
                  <a:buNone/>
                </a:pPr>
                <a:endParaRPr sz="1100" b="0" i="0" u="none" strike="noStrike" cap="none">
                  <a:solidFill>
                    <a:srgbClr val="000000"/>
                  </a:solidFill>
                  <a:latin typeface="Calibri"/>
                  <a:ea typeface="Calibri"/>
                  <a:cs typeface="Calibri"/>
                  <a:sym typeface="Calibri"/>
                </a:endParaRPr>
              </a:p>
            </p:txBody>
          </p:sp>
          <p:sp>
            <p:nvSpPr>
              <p:cNvPr id="487" name="Google Shape;487;p3"/>
              <p:cNvSpPr/>
              <p:nvPr/>
            </p:nvSpPr>
            <p:spPr>
              <a:xfrm>
                <a:off x="0" y="5305425"/>
                <a:ext cx="7918450" cy="984250"/>
              </a:xfrm>
              <a:custGeom>
                <a:avLst/>
                <a:gdLst/>
                <a:ahLst/>
                <a:cxnLst/>
                <a:rect l="l" t="t" r="r" b="b"/>
                <a:pathLst>
                  <a:path w="4988" h="620" extrusionOk="0">
                    <a:moveTo>
                      <a:pt x="0" y="620"/>
                    </a:moveTo>
                    <a:lnTo>
                      <a:pt x="2494" y="620"/>
                    </a:lnTo>
                    <a:lnTo>
                      <a:pt x="4988" y="620"/>
                    </a:lnTo>
                    <a:lnTo>
                      <a:pt x="4598" y="0"/>
                    </a:lnTo>
                    <a:lnTo>
                      <a:pt x="392" y="0"/>
                    </a:lnTo>
                    <a:lnTo>
                      <a:pt x="0" y="620"/>
                    </a:lnTo>
                    <a:close/>
                  </a:path>
                </a:pathLst>
              </a:custGeom>
              <a:solidFill>
                <a:srgbClr val="00CC66"/>
              </a:solidFill>
              <a:ln>
                <a:noFill/>
              </a:ln>
              <a:effectLst>
                <a:outerShdw dist="91581" dir="19578596" algn="ctr" rotWithShape="0">
                  <a:srgbClr val="808080">
                    <a:alpha val="50200"/>
                  </a:srgbClr>
                </a:outerShdw>
              </a:effectLst>
            </p:spPr>
            <p:txBody>
              <a:bodyPr spcFirstLastPara="1" wrap="square" lIns="91425" tIns="45700" rIns="91425" bIns="45700" anchor="t" anchorCtr="0">
                <a:noAutofit/>
              </a:bodyPr>
              <a:lstStyle/>
              <a:p>
                <a:pPr marL="0" marR="0" lvl="0" indent="0" algn="l" rtl="0">
                  <a:lnSpc>
                    <a:spcPct val="115000"/>
                  </a:lnSpc>
                  <a:spcBef>
                    <a:spcPts val="0"/>
                  </a:spcBef>
                  <a:spcAft>
                    <a:spcPts val="1000"/>
                  </a:spcAft>
                  <a:buNone/>
                </a:pPr>
                <a:endParaRPr sz="1100" b="0" i="0" u="none" strike="noStrike" cap="none">
                  <a:solidFill>
                    <a:srgbClr val="000000"/>
                  </a:solidFill>
                  <a:latin typeface="Calibri"/>
                  <a:ea typeface="Calibri"/>
                  <a:cs typeface="Calibri"/>
                  <a:sym typeface="Calibri"/>
                </a:endParaRPr>
              </a:p>
            </p:txBody>
          </p:sp>
          <p:sp>
            <p:nvSpPr>
              <p:cNvPr id="488" name="Google Shape;488;p3"/>
              <p:cNvSpPr/>
              <p:nvPr/>
            </p:nvSpPr>
            <p:spPr>
              <a:xfrm>
                <a:off x="2676525" y="1089025"/>
                <a:ext cx="2565400" cy="949325"/>
              </a:xfrm>
              <a:custGeom>
                <a:avLst/>
                <a:gdLst/>
                <a:ahLst/>
                <a:cxnLst/>
                <a:rect l="l" t="t" r="r" b="b"/>
                <a:pathLst>
                  <a:path w="1616" h="598" extrusionOk="0">
                    <a:moveTo>
                      <a:pt x="0" y="598"/>
                    </a:moveTo>
                    <a:lnTo>
                      <a:pt x="1616" y="598"/>
                    </a:lnTo>
                    <a:lnTo>
                      <a:pt x="1240" y="0"/>
                    </a:lnTo>
                    <a:lnTo>
                      <a:pt x="376" y="0"/>
                    </a:lnTo>
                    <a:lnTo>
                      <a:pt x="0" y="598"/>
                    </a:lnTo>
                    <a:close/>
                  </a:path>
                </a:pathLst>
              </a:custGeom>
              <a:solidFill>
                <a:srgbClr val="AE0E0A"/>
              </a:solidFill>
              <a:ln>
                <a:noFill/>
              </a:ln>
              <a:effectLst>
                <a:outerShdw dist="91581" dir="19578596" algn="ctr" rotWithShape="0">
                  <a:srgbClr val="808080">
                    <a:alpha val="50200"/>
                  </a:srgbClr>
                </a:outerShdw>
              </a:effectLst>
            </p:spPr>
            <p:txBody>
              <a:bodyPr spcFirstLastPara="1" wrap="square" lIns="91425" tIns="45700" rIns="91425" bIns="45700" anchor="t" anchorCtr="0">
                <a:noAutofit/>
              </a:bodyPr>
              <a:lstStyle/>
              <a:p>
                <a:pPr marL="0" marR="0" lvl="0" indent="0" algn="l" rtl="0">
                  <a:lnSpc>
                    <a:spcPct val="115000"/>
                  </a:lnSpc>
                  <a:spcBef>
                    <a:spcPts val="0"/>
                  </a:spcBef>
                  <a:spcAft>
                    <a:spcPts val="1000"/>
                  </a:spcAft>
                  <a:buNone/>
                </a:pPr>
                <a:endParaRPr sz="1100" b="0" i="0" u="none" strike="noStrike" cap="none">
                  <a:solidFill>
                    <a:srgbClr val="000000"/>
                  </a:solidFill>
                  <a:latin typeface="Calibri"/>
                  <a:ea typeface="Calibri"/>
                  <a:cs typeface="Calibri"/>
                  <a:sym typeface="Calibri"/>
                </a:endParaRPr>
              </a:p>
            </p:txBody>
          </p:sp>
          <p:sp>
            <p:nvSpPr>
              <p:cNvPr id="489" name="Google Shape;489;p3"/>
              <p:cNvSpPr/>
              <p:nvPr/>
            </p:nvSpPr>
            <p:spPr>
              <a:xfrm>
                <a:off x="3340100" y="0"/>
                <a:ext cx="1241425" cy="984250"/>
              </a:xfrm>
              <a:custGeom>
                <a:avLst/>
                <a:gdLst/>
                <a:ahLst/>
                <a:cxnLst/>
                <a:rect l="l" t="t" r="r" b="b"/>
                <a:pathLst>
                  <a:path w="782" h="620" extrusionOk="0">
                    <a:moveTo>
                      <a:pt x="390" y="0"/>
                    </a:moveTo>
                    <a:lnTo>
                      <a:pt x="0" y="620"/>
                    </a:lnTo>
                    <a:lnTo>
                      <a:pt x="782" y="620"/>
                    </a:lnTo>
                    <a:lnTo>
                      <a:pt x="390" y="0"/>
                    </a:lnTo>
                    <a:close/>
                  </a:path>
                </a:pathLst>
              </a:custGeom>
              <a:solidFill>
                <a:srgbClr val="FF0000"/>
              </a:solidFill>
              <a:ln>
                <a:noFill/>
              </a:ln>
              <a:effectLst>
                <a:outerShdw dist="91581" dir="19578596" algn="ctr" rotWithShape="0">
                  <a:srgbClr val="808080">
                    <a:alpha val="50200"/>
                  </a:srgbClr>
                </a:outerShdw>
              </a:effectLst>
            </p:spPr>
            <p:txBody>
              <a:bodyPr spcFirstLastPara="1" wrap="square" lIns="91425" tIns="45700" rIns="91425" bIns="45700" anchor="t" anchorCtr="0">
                <a:noAutofit/>
              </a:bodyPr>
              <a:lstStyle/>
              <a:p>
                <a:pPr marL="0" marR="0" lvl="0" indent="0" algn="l" rtl="0">
                  <a:lnSpc>
                    <a:spcPct val="115000"/>
                  </a:lnSpc>
                  <a:spcBef>
                    <a:spcPts val="0"/>
                  </a:spcBef>
                  <a:spcAft>
                    <a:spcPts val="1000"/>
                  </a:spcAft>
                  <a:buNone/>
                </a:pPr>
                <a:endParaRPr sz="1100" b="0" i="0" u="none" strike="noStrike" cap="none">
                  <a:solidFill>
                    <a:srgbClr val="000000"/>
                  </a:solidFill>
                  <a:latin typeface="Calibri"/>
                  <a:ea typeface="Calibri"/>
                  <a:cs typeface="Calibri"/>
                  <a:sym typeface="Calibri"/>
                </a:endParaRPr>
              </a:p>
            </p:txBody>
          </p:sp>
        </p:grpSp>
        <p:sp>
          <p:nvSpPr>
            <p:cNvPr id="490" name="Google Shape;490;p3"/>
            <p:cNvSpPr/>
            <p:nvPr/>
          </p:nvSpPr>
          <p:spPr>
            <a:xfrm>
              <a:off x="522514" y="4738254"/>
              <a:ext cx="6155700" cy="891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1000"/>
                </a:spcAft>
                <a:buNone/>
              </a:pPr>
              <a:r>
                <a:rPr lang="en-US" sz="2000" b="0" i="0" u="none" strike="noStrike" cap="none">
                  <a:solidFill>
                    <a:srgbClr val="000000"/>
                  </a:solidFill>
                  <a:latin typeface="Calibri"/>
                  <a:ea typeface="Calibri"/>
                  <a:cs typeface="Calibri"/>
                  <a:sym typeface="Calibri"/>
                </a:rPr>
                <a:t>EI Providers and Services Coordinators</a:t>
              </a:r>
              <a:endParaRPr sz="2000" b="0" i="0" u="none" strike="noStrike" cap="none">
                <a:solidFill>
                  <a:srgbClr val="000000"/>
                </a:solidFill>
                <a:latin typeface="Calibri"/>
                <a:ea typeface="Calibri"/>
                <a:cs typeface="Calibri"/>
                <a:sym typeface="Calibri"/>
              </a:endParaRPr>
            </a:p>
          </p:txBody>
        </p:sp>
        <p:sp>
          <p:nvSpPr>
            <p:cNvPr id="491" name="Google Shape;491;p3"/>
            <p:cNvSpPr/>
            <p:nvPr/>
          </p:nvSpPr>
          <p:spPr>
            <a:xfrm>
              <a:off x="1232509" y="3811732"/>
              <a:ext cx="4890900" cy="4674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1000"/>
                </a:spcAft>
                <a:buNone/>
              </a:pPr>
              <a:r>
                <a:rPr lang="en-US" sz="2200" b="0" i="0" u="none" strike="noStrike" cap="none">
                  <a:solidFill>
                    <a:srgbClr val="000000"/>
                  </a:solidFill>
                  <a:latin typeface="Calibri"/>
                  <a:ea typeface="Calibri"/>
                  <a:cs typeface="Calibri"/>
                  <a:sym typeface="Calibri"/>
                </a:rPr>
                <a:t>PRT Internal Coaches</a:t>
              </a:r>
              <a:endParaRPr sz="2200" b="0" i="0" u="none" strike="noStrike" cap="none">
                <a:solidFill>
                  <a:srgbClr val="000000"/>
                </a:solidFill>
                <a:latin typeface="Calibri"/>
                <a:ea typeface="Calibri"/>
                <a:cs typeface="Calibri"/>
                <a:sym typeface="Calibri"/>
              </a:endParaRPr>
            </a:p>
          </p:txBody>
        </p:sp>
        <p:sp>
          <p:nvSpPr>
            <p:cNvPr id="492" name="Google Shape;492;p3"/>
            <p:cNvSpPr/>
            <p:nvPr/>
          </p:nvSpPr>
          <p:spPr>
            <a:xfrm>
              <a:off x="1686296" y="2743200"/>
              <a:ext cx="3837900" cy="76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200" b="0" i="0" u="none" strike="noStrike" cap="none">
                  <a:solidFill>
                    <a:srgbClr val="000000"/>
                  </a:solidFill>
                  <a:latin typeface="Calibri"/>
                  <a:ea typeface="Calibri"/>
                  <a:cs typeface="Calibri"/>
                  <a:sym typeface="Calibri"/>
                </a:rPr>
                <a:t>PRT Chairs and Lead Agencies</a:t>
              </a:r>
              <a:endParaRPr sz="2200" b="0" i="0" u="none" strike="noStrike" cap="none">
                <a:solidFill>
                  <a:srgbClr val="000000"/>
                </a:solidFill>
                <a:latin typeface="Calibri"/>
                <a:ea typeface="Calibri"/>
                <a:cs typeface="Calibri"/>
                <a:sym typeface="Calibri"/>
              </a:endParaRPr>
            </a:p>
            <a:p>
              <a:pPr marL="0" marR="0" lvl="0" indent="0" algn="ctr" rtl="0">
                <a:lnSpc>
                  <a:spcPct val="115000"/>
                </a:lnSpc>
                <a:spcBef>
                  <a:spcPts val="0"/>
                </a:spcBef>
                <a:spcAft>
                  <a:spcPts val="1000"/>
                </a:spcAft>
                <a:buNone/>
              </a:pPr>
              <a:r>
                <a:rPr lang="en-US" sz="2200" b="0" i="0" u="none" strike="noStrike" cap="none">
                  <a:solidFill>
                    <a:srgbClr val="000000"/>
                  </a:solidFill>
                  <a:latin typeface="Calibri"/>
                  <a:ea typeface="Calibri"/>
                  <a:cs typeface="Calibri"/>
                  <a:sym typeface="Calibri"/>
                </a:rPr>
                <a:t>PRT Leadership Teams</a:t>
              </a:r>
              <a:endParaRPr sz="2200" b="0" i="0" u="none" strike="noStrike" cap="none">
                <a:solidFill>
                  <a:srgbClr val="000000"/>
                </a:solidFill>
                <a:latin typeface="Calibri"/>
                <a:ea typeface="Calibri"/>
                <a:cs typeface="Calibri"/>
                <a:sym typeface="Calibri"/>
              </a:endParaRPr>
            </a:p>
          </p:txBody>
        </p:sp>
        <p:sp>
          <p:nvSpPr>
            <p:cNvPr id="493" name="Google Shape;493;p3"/>
            <p:cNvSpPr/>
            <p:nvPr/>
          </p:nvSpPr>
          <p:spPr>
            <a:xfrm>
              <a:off x="1925410" y="2085975"/>
              <a:ext cx="3444300" cy="819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2200" b="0" i="0" u="none" strike="noStrike" cap="none">
                  <a:solidFill>
                    <a:srgbClr val="000000"/>
                  </a:solidFill>
                  <a:latin typeface="Calibri"/>
                  <a:ea typeface="Calibri"/>
                  <a:cs typeface="Calibri"/>
                  <a:sym typeface="Calibri"/>
                </a:rPr>
                <a:t>State RBEI Coach Cadre </a:t>
              </a:r>
              <a:endParaRPr sz="2200" b="0" i="0" u="none" strike="noStrike" cap="none">
                <a:solidFill>
                  <a:srgbClr val="000000"/>
                </a:solidFill>
                <a:latin typeface="Calibri"/>
                <a:ea typeface="Calibri"/>
                <a:cs typeface="Calibri"/>
                <a:sym typeface="Calibri"/>
              </a:endParaRPr>
            </a:p>
          </p:txBody>
        </p:sp>
        <p:sp>
          <p:nvSpPr>
            <p:cNvPr id="494" name="Google Shape;494;p3"/>
            <p:cNvSpPr/>
            <p:nvPr/>
          </p:nvSpPr>
          <p:spPr>
            <a:xfrm>
              <a:off x="1978478" y="909328"/>
              <a:ext cx="3285000" cy="817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600">
                  <a:solidFill>
                    <a:schemeClr val="lt1"/>
                  </a:solidFill>
                  <a:latin typeface="Calibri"/>
                  <a:ea typeface="Calibri"/>
                  <a:cs typeface="Calibri"/>
                  <a:sym typeface="Calibri"/>
                </a:rPr>
                <a:t>4</a:t>
              </a:r>
              <a:r>
                <a:rPr lang="en-US" sz="1600" b="0" i="0" u="none" strike="noStrike" cap="none">
                  <a:solidFill>
                    <a:schemeClr val="lt1"/>
                  </a:solidFill>
                  <a:latin typeface="Calibri"/>
                  <a:ea typeface="Calibri"/>
                  <a:cs typeface="Calibri"/>
                  <a:sym typeface="Calibri"/>
                </a:rPr>
                <a:t> RBEI </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600" b="0" i="0" u="none" strike="noStrike" cap="none">
                  <a:solidFill>
                    <a:schemeClr val="lt1"/>
                  </a:solidFill>
                  <a:latin typeface="Calibri"/>
                  <a:ea typeface="Calibri"/>
                  <a:cs typeface="Calibri"/>
                  <a:sym typeface="Calibri"/>
                </a:rPr>
                <a:t>State Coordinators; </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600" b="0" i="0" u="none" strike="noStrike" cap="none">
                  <a:solidFill>
                    <a:schemeClr val="lt1"/>
                  </a:solidFill>
                  <a:latin typeface="Calibri"/>
                  <a:ea typeface="Calibri"/>
                  <a:cs typeface="Calibri"/>
                  <a:sym typeface="Calibri"/>
                </a:rPr>
                <a:t>9 Regional TA Providers</a:t>
              </a:r>
              <a:endParaRPr sz="1600" b="0" i="0" u="none" strike="noStrike" cap="none">
                <a:solidFill>
                  <a:schemeClr val="lt1"/>
                </a:solidFill>
                <a:latin typeface="Calibri"/>
                <a:ea typeface="Calibri"/>
                <a:cs typeface="Calibri"/>
                <a:sym typeface="Calibri"/>
              </a:endParaRPr>
            </a:p>
          </p:txBody>
        </p:sp>
        <p:sp>
          <p:nvSpPr>
            <p:cNvPr id="495" name="Google Shape;495;p3"/>
            <p:cNvSpPr/>
            <p:nvPr/>
          </p:nvSpPr>
          <p:spPr>
            <a:xfrm>
              <a:off x="3087584" y="190005"/>
              <a:ext cx="1029900" cy="62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Calibri"/>
                  <a:ea typeface="Calibri"/>
                  <a:cs typeface="Calibri"/>
                  <a:sym typeface="Calibri"/>
                </a:rPr>
                <a:t>EDN</a:t>
              </a:r>
              <a:endParaRPr sz="1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600" b="1" i="0" u="none" strike="noStrike" cap="none">
                  <a:solidFill>
                    <a:srgbClr val="000000"/>
                  </a:solidFill>
                  <a:latin typeface="Calibri"/>
                  <a:ea typeface="Calibri"/>
                  <a:cs typeface="Calibri"/>
                  <a:sym typeface="Calibri"/>
                </a:rPr>
                <a:t>Co-Leads</a:t>
              </a:r>
              <a:endParaRPr sz="1600" b="1" i="0" u="none" strike="noStrike" cap="none">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h512697344971455c_0_3"/>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10</a:t>
            </a:fld>
            <a:endParaRPr/>
          </a:p>
        </p:txBody>
      </p:sp>
      <p:pic>
        <p:nvPicPr>
          <p:cNvPr id="502" name="Google Shape;502;h512697344971455c_0_3" title="rbei-ta-090726.png"/>
          <p:cNvPicPr preferRelativeResize="0"/>
          <p:nvPr/>
        </p:nvPicPr>
        <p:blipFill>
          <a:blip r:embed="rId3">
            <a:alphaModFix/>
          </a:blip>
          <a:stretch>
            <a:fillRect/>
          </a:stretch>
        </p:blipFill>
        <p:spPr>
          <a:xfrm>
            <a:off x="1125275" y="0"/>
            <a:ext cx="9941448" cy="6553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h7c92240cb61b426b_0_24"/>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11</a:t>
            </a:fld>
            <a:endParaRPr/>
          </a:p>
        </p:txBody>
      </p:sp>
      <p:sp>
        <p:nvSpPr>
          <p:cNvPr id="509" name="Google Shape;509;h7c92240cb61b426b_0_24"/>
          <p:cNvSpPr txBox="1">
            <a:spLocks noGrp="1"/>
          </p:cNvSpPr>
          <p:nvPr>
            <p:ph type="body" idx="1"/>
          </p:nvPr>
        </p:nvSpPr>
        <p:spPr>
          <a:xfrm>
            <a:off x="1219200" y="5277092"/>
            <a:ext cx="8915400" cy="860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4800"/>
              <a:t>2025-26 Accomplishments</a:t>
            </a: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h7c92240cb61b426b_0_36"/>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12</a:t>
            </a:fld>
            <a:endParaRPr/>
          </a:p>
        </p:txBody>
      </p:sp>
      <p:pic>
        <p:nvPicPr>
          <p:cNvPr id="516" name="Google Shape;516;h7c92240cb61b426b_0_36" title="Screenshot 2026-09-25 at 10.06.10 AM.png"/>
          <p:cNvPicPr preferRelativeResize="0"/>
          <p:nvPr/>
        </p:nvPicPr>
        <p:blipFill>
          <a:blip r:embed="rId3">
            <a:alphaModFix/>
          </a:blip>
          <a:stretch>
            <a:fillRect/>
          </a:stretch>
        </p:blipFill>
        <p:spPr>
          <a:xfrm>
            <a:off x="4740331" y="-1"/>
            <a:ext cx="7451670" cy="6330424"/>
          </a:xfrm>
          <a:prstGeom prst="rect">
            <a:avLst/>
          </a:prstGeom>
          <a:noFill/>
          <a:ln>
            <a:noFill/>
          </a:ln>
        </p:spPr>
      </p:pic>
      <p:sp>
        <p:nvSpPr>
          <p:cNvPr id="517" name="Google Shape;517;h7c92240cb61b426b_0_36"/>
          <p:cNvSpPr txBox="1">
            <a:spLocks noGrp="1"/>
          </p:cNvSpPr>
          <p:nvPr>
            <p:ph type="title"/>
          </p:nvPr>
        </p:nvSpPr>
        <p:spPr>
          <a:xfrm>
            <a:off x="0" y="593250"/>
            <a:ext cx="4634700" cy="5671500"/>
          </a:xfrm>
          <a:prstGeom prst="rect">
            <a:avLst/>
          </a:prstGeom>
        </p:spPr>
        <p:txBody>
          <a:bodyPr spcFirstLastPara="1" wrap="square" lIns="91425" tIns="45700" rIns="91425" bIns="45700" anchor="ctr" anchorCtr="0">
            <a:normAutofit/>
          </a:bodyPr>
          <a:lstStyle/>
          <a:p>
            <a:pPr marL="0" lvl="0" indent="0" algn="ctr" rtl="0">
              <a:lnSpc>
                <a:spcPct val="115000"/>
              </a:lnSpc>
              <a:spcBef>
                <a:spcPts val="2400"/>
              </a:spcBef>
              <a:spcAft>
                <a:spcPts val="600"/>
              </a:spcAft>
              <a:buClr>
                <a:schemeClr val="dk1"/>
              </a:buClr>
              <a:buSzPts val="1100"/>
              <a:buFont typeface="Arial"/>
              <a:buNone/>
            </a:pPr>
            <a:r>
              <a:rPr lang="en-US">
                <a:latin typeface="Inter Medium"/>
                <a:ea typeface="Inter Medium"/>
                <a:cs typeface="Inter Medium"/>
                <a:sym typeface="Inter Medium"/>
              </a:rPr>
              <a:t>RBEI Statewide Training Calendar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h7c92240cb61b426b_0_266"/>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Collaborations!</a:t>
            </a:r>
            <a:endParaRPr/>
          </a:p>
        </p:txBody>
      </p:sp>
      <p:sp>
        <p:nvSpPr>
          <p:cNvPr id="532" name="Google Shape;532;h7c92240cb61b426b_0_266"/>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13</a:t>
            </a:fld>
            <a:endParaRPr/>
          </a:p>
        </p:txBody>
      </p:sp>
      <p:pic>
        <p:nvPicPr>
          <p:cNvPr id="533" name="Google Shape;533;h7c92240cb61b426b_0_266" title="Screenshot 2026-10-01 at 3.58.37 PM.png"/>
          <p:cNvPicPr preferRelativeResize="0"/>
          <p:nvPr/>
        </p:nvPicPr>
        <p:blipFill>
          <a:blip r:embed="rId3">
            <a:alphaModFix/>
          </a:blip>
          <a:stretch>
            <a:fillRect/>
          </a:stretch>
        </p:blipFill>
        <p:spPr>
          <a:xfrm>
            <a:off x="6821286" y="1238450"/>
            <a:ext cx="5310189" cy="4203900"/>
          </a:xfrm>
          <a:prstGeom prst="rect">
            <a:avLst/>
          </a:prstGeom>
          <a:noFill/>
          <a:ln w="9525" cap="flat" cmpd="sng">
            <a:solidFill>
              <a:schemeClr val="accent1"/>
            </a:solidFill>
            <a:prstDash val="solid"/>
            <a:round/>
            <a:headEnd type="none" w="sm" len="sm"/>
            <a:tailEnd type="none" w="sm" len="sm"/>
          </a:ln>
        </p:spPr>
      </p:pic>
      <p:pic>
        <p:nvPicPr>
          <p:cNvPr id="534" name="Google Shape;534;h7c92240cb61b426b_0_266" title="Screenshot 2026-10-16 at 1.23.58 PM.png"/>
          <p:cNvPicPr preferRelativeResize="0"/>
          <p:nvPr/>
        </p:nvPicPr>
        <p:blipFill rotWithShape="1">
          <a:blip r:embed="rId4">
            <a:alphaModFix/>
          </a:blip>
          <a:srcRect t="6695" b="6695"/>
          <a:stretch/>
        </p:blipFill>
        <p:spPr>
          <a:xfrm>
            <a:off x="85875" y="1238450"/>
            <a:ext cx="6577839" cy="4203900"/>
          </a:xfrm>
          <a:prstGeom prst="rect">
            <a:avLst/>
          </a:prstGeom>
          <a:noFill/>
          <a:ln w="9525" cap="flat" cmpd="sng">
            <a:solidFill>
              <a:schemeClr val="accent5"/>
            </a:solidFill>
            <a:prstDash val="solid"/>
            <a:round/>
            <a:headEnd type="none" w="sm" len="sm"/>
            <a:tailEnd type="none" w="sm" len="sm"/>
          </a:ln>
        </p:spPr>
      </p:pic>
      <p:sp>
        <p:nvSpPr>
          <p:cNvPr id="535" name="Google Shape;535;h7c92240cb61b426b_0_266"/>
          <p:cNvSpPr txBox="1"/>
          <p:nvPr/>
        </p:nvSpPr>
        <p:spPr>
          <a:xfrm>
            <a:off x="85900" y="5469225"/>
            <a:ext cx="6577800" cy="78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u="sng">
                <a:solidFill>
                  <a:schemeClr val="hlink"/>
                </a:solidFill>
                <a:hlinkClick r:id="rId5"/>
              </a:rPr>
              <a:t>https://asdnetwork.unl.edu/</a:t>
            </a:r>
            <a:endParaRPr sz="2400">
              <a:solidFill>
                <a:schemeClr val="accent5"/>
              </a:solidFill>
            </a:endParaRPr>
          </a:p>
        </p:txBody>
      </p:sp>
      <p:sp>
        <p:nvSpPr>
          <p:cNvPr id="536" name="Google Shape;536;h7c92240cb61b426b_0_266"/>
          <p:cNvSpPr txBox="1"/>
          <p:nvPr/>
        </p:nvSpPr>
        <p:spPr>
          <a:xfrm>
            <a:off x="6829375" y="5469225"/>
            <a:ext cx="5310300" cy="67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u="sng">
                <a:solidFill>
                  <a:schemeClr val="hlink"/>
                </a:solidFill>
                <a:hlinkClick r:id="rId6"/>
              </a:rPr>
              <a:t>https://atp.nebraska.gov/education</a:t>
            </a:r>
            <a:endParaRPr sz="2400">
              <a:solidFill>
                <a:schemeClr val="accen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h3e6daa628e1187e1_4_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14</a:t>
            </a:fld>
            <a:endParaRPr/>
          </a:p>
        </p:txBody>
      </p:sp>
      <p:sp>
        <p:nvSpPr>
          <p:cNvPr id="557" name="Google Shape;557;h3e6daa628e1187e1_4_0"/>
          <p:cNvSpPr>
            <a:spLocks noGrp="1"/>
          </p:cNvSpPr>
          <p:nvPr>
            <p:ph type="body" idx="2"/>
          </p:nvPr>
        </p:nvSpPr>
        <p:spPr>
          <a:xfrm>
            <a:off x="396500" y="4734675"/>
            <a:ext cx="11595300" cy="846300"/>
          </a:xfrm>
          <a:prstGeom prst="roundRect">
            <a:avLst>
              <a:gd name="adj" fmla="val 16667"/>
            </a:avLst>
          </a:prstGeom>
          <a:solidFill>
            <a:schemeClr val="lt1"/>
          </a:solidFill>
        </p:spPr>
        <p:txBody>
          <a:bodyPr spcFirstLastPara="1" wrap="square" lIns="91425" tIns="91425" rIns="91425" bIns="91425" anchor="ctr" anchorCtr="0">
            <a:normAutofit/>
          </a:bodyPr>
          <a:lstStyle/>
          <a:p>
            <a:pPr marL="0" lvl="0" indent="0" algn="l" rtl="0">
              <a:spcBef>
                <a:spcPts val="1000"/>
              </a:spcBef>
              <a:spcAft>
                <a:spcPts val="0"/>
              </a:spcAft>
              <a:buClr>
                <a:schemeClr val="dk1"/>
              </a:buClr>
              <a:buSzPts val="1100"/>
              <a:buFont typeface="Arial"/>
              <a:buNone/>
            </a:pPr>
            <a:r>
              <a:rPr lang="en-US" sz="1800" b="0" u="sng">
                <a:solidFill>
                  <a:srgbClr val="1155CC"/>
                </a:solidFill>
                <a:highlight>
                  <a:schemeClr val="lt1"/>
                </a:highlight>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https://asdnetwork.unl.edu/enhancing-early-autism-support-through-routinesbased-early-intervention/</a:t>
            </a:r>
            <a:endParaRPr/>
          </a:p>
        </p:txBody>
      </p:sp>
      <p:sp>
        <p:nvSpPr>
          <p:cNvPr id="558" name="Google Shape;558;h3e6daa628e1187e1_4_0"/>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latin typeface="Calibri"/>
                <a:ea typeface="Calibri"/>
                <a:cs typeface="Calibri"/>
                <a:sym typeface="Calibri"/>
              </a:rPr>
              <a:t>Enhancing Early Autism Support </a:t>
            </a:r>
            <a:endParaRPr>
              <a:latin typeface="Calibri"/>
              <a:ea typeface="Calibri"/>
              <a:cs typeface="Calibri"/>
              <a:sym typeface="Calibri"/>
            </a:endParaRPr>
          </a:p>
          <a:p>
            <a:pPr marL="0" lvl="0" indent="0" algn="ctr" rtl="0">
              <a:spcBef>
                <a:spcPts val="0"/>
              </a:spcBef>
              <a:spcAft>
                <a:spcPts val="0"/>
              </a:spcAft>
              <a:buClr>
                <a:schemeClr val="dk1"/>
              </a:buClr>
              <a:buSzPts val="1300"/>
              <a:buFont typeface="Arial"/>
              <a:buNone/>
            </a:pPr>
            <a:r>
              <a:rPr lang="en-US">
                <a:latin typeface="Calibri"/>
                <a:ea typeface="Calibri"/>
                <a:cs typeface="Calibri"/>
                <a:sym typeface="Calibri"/>
              </a:rPr>
              <a:t>Through Routines Based Early Intervention</a:t>
            </a:r>
            <a:endParaRPr/>
          </a:p>
        </p:txBody>
      </p:sp>
      <p:sp>
        <p:nvSpPr>
          <p:cNvPr id="559" name="Google Shape;559;h3e6daa628e1187e1_4_0"/>
          <p:cNvSpPr txBox="1"/>
          <p:nvPr/>
        </p:nvSpPr>
        <p:spPr>
          <a:xfrm>
            <a:off x="1145450" y="1497900"/>
            <a:ext cx="10206300" cy="1703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Font typeface="Arial"/>
              <a:buNone/>
            </a:pPr>
            <a:r>
              <a:rPr lang="en-US" sz="3100">
                <a:solidFill>
                  <a:srgbClr val="262626"/>
                </a:solidFill>
              </a:rPr>
              <a:t>Jamie Lewis, Mikki Bohling, &amp; Tina Kilgore</a:t>
            </a:r>
            <a:endParaRPr sz="1500"/>
          </a:p>
          <a:p>
            <a:pPr marL="0" lvl="0" indent="0" algn="l" rtl="0">
              <a:spcBef>
                <a:spcPts val="0"/>
              </a:spcBef>
              <a:spcAft>
                <a:spcPts val="0"/>
              </a:spcAft>
              <a:buNone/>
            </a:pPr>
            <a:endParaRPr sz="2800">
              <a:solidFill>
                <a:schemeClr val="dk1"/>
              </a:solidFill>
            </a:endParaRPr>
          </a:p>
        </p:txBody>
      </p:sp>
      <p:pic>
        <p:nvPicPr>
          <p:cNvPr id="560" name="Google Shape;560;h3e6daa628e1187e1_4_0" title="LOGO_Design_27429539_RED_TRANSPARANT (1).png"/>
          <p:cNvPicPr preferRelativeResize="0"/>
          <p:nvPr/>
        </p:nvPicPr>
        <p:blipFill>
          <a:blip r:embed="rId4">
            <a:alphaModFix/>
          </a:blip>
          <a:stretch>
            <a:fillRect/>
          </a:stretch>
        </p:blipFill>
        <p:spPr>
          <a:xfrm>
            <a:off x="4789513" y="2461901"/>
            <a:ext cx="2612966" cy="1934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66"/>
        <p:cNvGrpSpPr/>
        <p:nvPr/>
      </p:nvGrpSpPr>
      <p:grpSpPr>
        <a:xfrm>
          <a:off x="0" y="0"/>
          <a:ext cx="0" cy="0"/>
          <a:chOff x="0" y="0"/>
          <a:chExt cx="0" cy="0"/>
        </a:xfrm>
      </p:grpSpPr>
      <p:sp>
        <p:nvSpPr>
          <p:cNvPr id="567" name="Google Shape;567;h6c9375fa1795aeb9_0_1011"/>
          <p:cNvSpPr txBox="1">
            <a:spLocks noGrp="1"/>
          </p:cNvSpPr>
          <p:nvPr>
            <p:ph type="ctrTitle"/>
          </p:nvPr>
        </p:nvSpPr>
        <p:spPr>
          <a:xfrm>
            <a:off x="702987" y="2462849"/>
            <a:ext cx="6934200" cy="22629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4400"/>
              <a:buFont typeface="Arial"/>
              <a:buNone/>
            </a:pPr>
            <a:r>
              <a:rPr lang="en-US"/>
              <a:t>Follow-Up Coaching</a:t>
            </a:r>
            <a:endParaRPr/>
          </a:p>
        </p:txBody>
      </p:sp>
      <p:sp>
        <p:nvSpPr>
          <p:cNvPr id="568" name="Google Shape;568;h6c9375fa1795aeb9_0_1011"/>
          <p:cNvSpPr txBox="1">
            <a:spLocks noGrp="1"/>
          </p:cNvSpPr>
          <p:nvPr>
            <p:ph type="subTitle" idx="1"/>
          </p:nvPr>
        </p:nvSpPr>
        <p:spPr>
          <a:xfrm>
            <a:off x="702987" y="4812834"/>
            <a:ext cx="6934200" cy="11262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i="1"/>
              <a:t>Supporting Evidence-Based Practice</a:t>
            </a:r>
            <a:endParaRPr/>
          </a:p>
        </p:txBody>
      </p:sp>
      <p:pic>
        <p:nvPicPr>
          <p:cNvPr id="569" name="Google Shape;569;h6c9375fa1795aeb9_0_1011" descr="Redefining Army Support for Soldier-parents"/>
          <p:cNvPicPr preferRelativeResize="0"/>
          <p:nvPr/>
        </p:nvPicPr>
        <p:blipFill>
          <a:blip r:embed="rId3">
            <a:alphaModFix/>
          </a:blip>
          <a:stretch>
            <a:fillRect/>
          </a:stretch>
        </p:blipFill>
        <p:spPr>
          <a:xfrm>
            <a:off x="6837850" y="152400"/>
            <a:ext cx="5201750" cy="3465775"/>
          </a:xfrm>
          <a:prstGeom prst="rect">
            <a:avLst/>
          </a:prstGeom>
          <a:noFill/>
          <a:ln>
            <a:noFill/>
          </a:ln>
        </p:spPr>
      </p:pic>
      <p:pic>
        <p:nvPicPr>
          <p:cNvPr id="570" name="Google Shape;570;h6c9375fa1795aeb9_0_1011" descr="Parents with baby and mother on cell phone (Provided by Getty Images)"/>
          <p:cNvPicPr preferRelativeResize="0"/>
          <p:nvPr/>
        </p:nvPicPr>
        <p:blipFill rotWithShape="1">
          <a:blip r:embed="rId4">
            <a:alphaModFix/>
          </a:blip>
          <a:srcRect r="50159"/>
          <a:stretch/>
        </p:blipFill>
        <p:spPr>
          <a:xfrm>
            <a:off x="8463344" y="3949775"/>
            <a:ext cx="1950776" cy="2610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h65e7eac2b7deb0a1_0_16"/>
          <p:cNvSpPr txBox="1">
            <a:spLocks noGrp="1"/>
          </p:cNvSpPr>
          <p:nvPr>
            <p:ph type="title"/>
          </p:nvPr>
        </p:nvSpPr>
        <p:spPr>
          <a:xfrm>
            <a:off x="181075" y="66125"/>
            <a:ext cx="119505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RBEI Coaching Definitions</a:t>
            </a:r>
            <a:endParaRPr/>
          </a:p>
        </p:txBody>
      </p:sp>
      <p:sp>
        <p:nvSpPr>
          <p:cNvPr id="577" name="Google Shape;577;h65e7eac2b7deb0a1_0_16"/>
          <p:cNvSpPr txBox="1">
            <a:spLocks noGrp="1"/>
          </p:cNvSpPr>
          <p:nvPr>
            <p:ph type="body" idx="1"/>
          </p:nvPr>
        </p:nvSpPr>
        <p:spPr>
          <a:xfrm>
            <a:off x="457200" y="1358025"/>
            <a:ext cx="11047500" cy="4832100"/>
          </a:xfrm>
          <a:prstGeom prst="rect">
            <a:avLst/>
          </a:prstGeom>
        </p:spPr>
        <p:txBody>
          <a:bodyPr spcFirstLastPara="1" wrap="square" lIns="91425" tIns="45700" rIns="91425" bIns="45700" anchor="t" anchorCtr="0">
            <a:normAutofit fontScale="92500" lnSpcReduction="20000"/>
          </a:bodyPr>
          <a:lstStyle/>
          <a:p>
            <a:pPr marL="0" lvl="0" indent="0" algn="l" rtl="0">
              <a:spcBef>
                <a:spcPts val="1000"/>
              </a:spcBef>
              <a:spcAft>
                <a:spcPts val="0"/>
              </a:spcAft>
              <a:buNone/>
            </a:pPr>
            <a:endParaRPr b="1" i="1"/>
          </a:p>
          <a:p>
            <a:pPr marL="0" lvl="0" indent="0" algn="l" rtl="0">
              <a:spcBef>
                <a:spcPts val="1000"/>
              </a:spcBef>
              <a:spcAft>
                <a:spcPts val="0"/>
              </a:spcAft>
              <a:buNone/>
            </a:pPr>
            <a:r>
              <a:rPr lang="en-US" b="1" i="1"/>
              <a:t>Enhanced coaching</a:t>
            </a:r>
            <a:r>
              <a:rPr lang="en-US"/>
              <a:t> - designates a coaching process that extends beyond completion of a checklist.</a:t>
            </a:r>
            <a:endParaRPr/>
          </a:p>
          <a:p>
            <a:pPr marL="0" lvl="0" indent="0" algn="l" rtl="0">
              <a:spcBef>
                <a:spcPts val="1000"/>
              </a:spcBef>
              <a:spcAft>
                <a:spcPts val="0"/>
              </a:spcAft>
              <a:buNone/>
            </a:pPr>
            <a:endParaRPr/>
          </a:p>
          <a:p>
            <a:pPr marL="0" lvl="0" indent="0" algn="l" rtl="0">
              <a:spcBef>
                <a:spcPts val="1000"/>
              </a:spcBef>
              <a:spcAft>
                <a:spcPts val="0"/>
              </a:spcAft>
              <a:buNone/>
            </a:pPr>
            <a:r>
              <a:rPr lang="en-US" b="1" i="1"/>
              <a:t>Internal coaches</a:t>
            </a:r>
            <a:r>
              <a:rPr lang="en-US"/>
              <a:t> - early intervention providers and services coordinators who coach other professionals in their local PRT to implement RBI’s, quality IFSP outcomes, and routines-based (GR) home visits.</a:t>
            </a:r>
            <a:endParaRPr/>
          </a:p>
          <a:p>
            <a:pPr marL="0" lvl="0" indent="0" algn="l" rtl="0">
              <a:spcBef>
                <a:spcPts val="1000"/>
              </a:spcBef>
              <a:spcAft>
                <a:spcPts val="0"/>
              </a:spcAft>
              <a:buNone/>
            </a:pPr>
            <a:endParaRPr/>
          </a:p>
          <a:p>
            <a:pPr marL="0" lvl="0" indent="0" algn="l" rtl="0">
              <a:spcBef>
                <a:spcPts val="1000"/>
              </a:spcBef>
              <a:spcAft>
                <a:spcPts val="0"/>
              </a:spcAft>
              <a:buNone/>
            </a:pPr>
            <a:r>
              <a:rPr lang="en-US" b="1" i="1"/>
              <a:t>Follow-Up coaches</a:t>
            </a:r>
            <a:r>
              <a:rPr lang="en-US"/>
              <a:t> - state coaches who support internal coaches in using the </a:t>
            </a:r>
            <a:r>
              <a:rPr lang="en-US" b="1" i="1">
                <a:solidFill>
                  <a:schemeClr val="accent1"/>
                </a:solidFill>
              </a:rPr>
              <a:t>enhanced</a:t>
            </a:r>
            <a:r>
              <a:rPr lang="en-US"/>
              <a:t> coaching process and tools in their local PRT.</a:t>
            </a:r>
            <a:endParaRPr/>
          </a:p>
          <a:p>
            <a:pPr marL="0" lvl="0" indent="0" algn="l" rtl="0">
              <a:spcBef>
                <a:spcPts val="1000"/>
              </a:spcBef>
              <a:spcAft>
                <a:spcPts val="0"/>
              </a:spcAft>
              <a:buNone/>
            </a:pPr>
            <a:endParaRPr/>
          </a:p>
          <a:p>
            <a:pPr marL="0" lvl="0" indent="0" algn="l" rtl="0">
              <a:spcBef>
                <a:spcPts val="1000"/>
              </a:spcBef>
              <a:spcAft>
                <a:spcPts val="0"/>
              </a:spcAft>
              <a:buNone/>
            </a:pPr>
            <a:endParaRPr/>
          </a:p>
        </p:txBody>
      </p:sp>
      <p:sp>
        <p:nvSpPr>
          <p:cNvPr id="578" name="Google Shape;578;h65e7eac2b7deb0a1_0_16"/>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hb12d0c3a16dcc86_0_0"/>
          <p:cNvSpPr txBox="1">
            <a:spLocks noGrp="1"/>
          </p:cNvSpPr>
          <p:nvPr>
            <p:ph type="title"/>
          </p:nvPr>
        </p:nvSpPr>
        <p:spPr>
          <a:xfrm>
            <a:off x="812800" y="4615543"/>
            <a:ext cx="10566300" cy="12840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solidFill>
                <a:schemeClr val="dk2"/>
              </a:solidFill>
            </a:endParaRPr>
          </a:p>
          <a:p>
            <a:pPr marL="0" lvl="0" indent="0" algn="l" rtl="0">
              <a:spcBef>
                <a:spcPts val="0"/>
              </a:spcBef>
              <a:spcAft>
                <a:spcPts val="0"/>
              </a:spcAft>
              <a:buNone/>
            </a:pPr>
            <a:r>
              <a:rPr lang="en-US"/>
              <a:t>Sue Bainter - State Coach</a:t>
            </a:r>
            <a:endParaRPr/>
          </a:p>
        </p:txBody>
      </p:sp>
      <p:sp>
        <p:nvSpPr>
          <p:cNvPr id="585" name="Google Shape;585;hb12d0c3a16dcc86_0_0"/>
          <p:cNvSpPr txBox="1">
            <a:spLocks noGrp="1"/>
          </p:cNvSpPr>
          <p:nvPr>
            <p:ph type="body" idx="1"/>
          </p:nvPr>
        </p:nvSpPr>
        <p:spPr>
          <a:xfrm>
            <a:off x="812800" y="435831"/>
            <a:ext cx="10566300" cy="40386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endParaRPr sz="4044" b="1">
              <a:solidFill>
                <a:schemeClr val="dk2"/>
              </a:solidFill>
            </a:endParaRPr>
          </a:p>
          <a:p>
            <a:pPr marL="0" lvl="0" indent="0" algn="l" rtl="0">
              <a:lnSpc>
                <a:spcPct val="100000"/>
              </a:lnSpc>
              <a:spcBef>
                <a:spcPts val="0"/>
              </a:spcBef>
              <a:spcAft>
                <a:spcPts val="0"/>
              </a:spcAft>
              <a:buNone/>
            </a:pPr>
            <a:endParaRPr sz="4044" b="1">
              <a:solidFill>
                <a:schemeClr val="dk2"/>
              </a:solidFill>
            </a:endParaRPr>
          </a:p>
          <a:p>
            <a:pPr marL="0" lvl="0" indent="0" algn="ctr" rtl="0">
              <a:lnSpc>
                <a:spcPct val="100000"/>
              </a:lnSpc>
              <a:spcBef>
                <a:spcPts val="0"/>
              </a:spcBef>
              <a:spcAft>
                <a:spcPts val="0"/>
              </a:spcAft>
              <a:buClr>
                <a:schemeClr val="dk1"/>
              </a:buClr>
              <a:buSzPts val="1100"/>
              <a:buFont typeface="Arial"/>
              <a:buNone/>
            </a:pPr>
            <a:r>
              <a:rPr lang="en-US" sz="4344" b="1">
                <a:solidFill>
                  <a:schemeClr val="dk2"/>
                </a:solidFill>
              </a:rPr>
              <a:t>Why Follow-Up Coaching?</a:t>
            </a:r>
            <a:endParaRPr sz="4344" b="1">
              <a:solidFill>
                <a:schemeClr val="dk2"/>
              </a:solidFill>
            </a:endParaRPr>
          </a:p>
          <a:p>
            <a:pPr marL="0" lvl="0" indent="0" algn="l" rtl="0">
              <a:spcBef>
                <a:spcPts val="1000"/>
              </a:spcBef>
              <a:spcAft>
                <a:spcPts val="0"/>
              </a:spcAft>
              <a:buNone/>
            </a:pPr>
            <a:endParaRPr/>
          </a:p>
        </p:txBody>
      </p:sp>
      <p:sp>
        <p:nvSpPr>
          <p:cNvPr id="586" name="Google Shape;586;hb12d0c3a16dcc86_0_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h6c9375fa1795aeb9_0_1407"/>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18</a:t>
            </a:fld>
            <a:endParaRPr/>
          </a:p>
        </p:txBody>
      </p:sp>
      <p:pic>
        <p:nvPicPr>
          <p:cNvPr id="592" name="Google Shape;592;h6c9375fa1795aeb9_0_1407"/>
          <p:cNvPicPr preferRelativeResize="0"/>
          <p:nvPr/>
        </p:nvPicPr>
        <p:blipFill>
          <a:blip r:embed="rId3">
            <a:alphaModFix/>
          </a:blip>
          <a:stretch>
            <a:fillRect/>
          </a:stretch>
        </p:blipFill>
        <p:spPr>
          <a:xfrm>
            <a:off x="0" y="0"/>
            <a:ext cx="12192000" cy="6858018"/>
          </a:xfrm>
          <a:prstGeom prst="rect">
            <a:avLst/>
          </a:prstGeom>
          <a:noFill/>
          <a:ln>
            <a:noFill/>
          </a:ln>
        </p:spPr>
      </p:pic>
      <p:sp>
        <p:nvSpPr>
          <p:cNvPr id="593" name="Google Shape;593;h6c9375fa1795aeb9_0_1407"/>
          <p:cNvSpPr/>
          <p:nvPr/>
        </p:nvSpPr>
        <p:spPr>
          <a:xfrm>
            <a:off x="763350" y="1876200"/>
            <a:ext cx="373500" cy="747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4" name="Google Shape;594;h6c9375fa1795aeb9_0_1407"/>
          <p:cNvSpPr/>
          <p:nvPr/>
        </p:nvSpPr>
        <p:spPr>
          <a:xfrm>
            <a:off x="763350" y="3149500"/>
            <a:ext cx="373500" cy="747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 name="Google Shape;595;h6c9375fa1795aeb9_0_1407"/>
          <p:cNvSpPr/>
          <p:nvPr/>
        </p:nvSpPr>
        <p:spPr>
          <a:xfrm>
            <a:off x="763350" y="4663850"/>
            <a:ext cx="373500" cy="747300"/>
          </a:xfrm>
          <a:prstGeom prst="down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h6c9375fa1795aeb9_0_1598"/>
          <p:cNvSpPr txBox="1">
            <a:spLocks noGrp="1"/>
          </p:cNvSpPr>
          <p:nvPr>
            <p:ph type="body" idx="1"/>
          </p:nvPr>
        </p:nvSpPr>
        <p:spPr>
          <a:xfrm>
            <a:off x="457200" y="1600200"/>
            <a:ext cx="11371200" cy="42525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2800"/>
              <a:buNone/>
            </a:pPr>
            <a:r>
              <a:rPr lang="en-US" b="1" i="1"/>
              <a:t>Follow-Up Coaching.....</a:t>
            </a:r>
            <a:br>
              <a:rPr lang="en-US" b="1" i="1"/>
            </a:br>
            <a:endParaRPr b="1" i="1"/>
          </a:p>
          <a:p>
            <a:pPr marL="233045" lvl="0" indent="-233045" algn="l" rtl="0">
              <a:spcBef>
                <a:spcPts val="1000"/>
              </a:spcBef>
              <a:spcAft>
                <a:spcPts val="0"/>
              </a:spcAft>
              <a:buSzPts val="2800"/>
              <a:buChar char="•"/>
            </a:pPr>
            <a:r>
              <a:rPr lang="en-US"/>
              <a:t>Built Confidence</a:t>
            </a:r>
            <a:endParaRPr/>
          </a:p>
          <a:p>
            <a:pPr marL="233045" lvl="0" indent="-233045" algn="l" rtl="0">
              <a:spcBef>
                <a:spcPts val="1000"/>
              </a:spcBef>
              <a:spcAft>
                <a:spcPts val="0"/>
              </a:spcAft>
              <a:buSzPts val="2800"/>
              <a:buChar char="•"/>
            </a:pPr>
            <a:r>
              <a:rPr lang="en-US"/>
              <a:t>Supported Competence &amp; Growth</a:t>
            </a:r>
            <a:endParaRPr/>
          </a:p>
          <a:p>
            <a:pPr marL="233045" lvl="0" indent="-233045" algn="l" rtl="0">
              <a:spcBef>
                <a:spcPts val="1000"/>
              </a:spcBef>
              <a:spcAft>
                <a:spcPts val="0"/>
              </a:spcAft>
              <a:buSzPts val="2800"/>
              <a:buChar char="•"/>
            </a:pPr>
            <a:r>
              <a:rPr lang="en-US"/>
              <a:t>Provided Value and Sustainability</a:t>
            </a:r>
            <a:endParaRPr/>
          </a:p>
        </p:txBody>
      </p:sp>
      <p:sp>
        <p:nvSpPr>
          <p:cNvPr id="601" name="Google Shape;601;h6c9375fa1795aeb9_0_1598"/>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3600"/>
              <a:buFont typeface="Arial"/>
              <a:buNone/>
            </a:pPr>
            <a:r>
              <a:rPr lang="en-US"/>
              <a:t>What did we learn?</a:t>
            </a:r>
            <a:endParaRPr/>
          </a:p>
        </p:txBody>
      </p:sp>
      <p:sp>
        <p:nvSpPr>
          <p:cNvPr id="602" name="Google Shape;602;h6c9375fa1795aeb9_0_159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h6c9375fa1795aeb9_0_1785"/>
          <p:cNvSpPr txBox="1">
            <a:spLocks noGrp="1"/>
          </p:cNvSpPr>
          <p:nvPr>
            <p:ph type="title"/>
          </p:nvPr>
        </p:nvSpPr>
        <p:spPr>
          <a:xfrm>
            <a:off x="812800" y="325703"/>
            <a:ext cx="10566300" cy="1468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2"/>
              </a:buClr>
              <a:buSzPts val="4000"/>
              <a:buFont typeface="Arial"/>
              <a:buNone/>
            </a:pPr>
            <a:br>
              <a:rPr lang="en-US"/>
            </a:br>
            <a:endParaRPr/>
          </a:p>
        </p:txBody>
      </p:sp>
      <p:sp>
        <p:nvSpPr>
          <p:cNvPr id="610" name="Google Shape;610;h6c9375fa1795aeb9_0_1785"/>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20</a:t>
            </a:fld>
            <a:endParaRPr/>
          </a:p>
        </p:txBody>
      </p:sp>
      <p:sp>
        <p:nvSpPr>
          <p:cNvPr id="611" name="Google Shape;611;h6c9375fa1795aeb9_0_1785"/>
          <p:cNvSpPr txBox="1">
            <a:spLocks noGrp="1"/>
          </p:cNvSpPr>
          <p:nvPr>
            <p:ph type="body" idx="1"/>
          </p:nvPr>
        </p:nvSpPr>
        <p:spPr>
          <a:xfrm>
            <a:off x="1485901" y="2025315"/>
            <a:ext cx="10327200" cy="25626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61111"/>
              </a:lnSpc>
              <a:spcBef>
                <a:spcPts val="0"/>
              </a:spcBef>
              <a:spcAft>
                <a:spcPts val="0"/>
              </a:spcAft>
              <a:buSzPts val="6600"/>
              <a:buNone/>
            </a:pPr>
            <a:r>
              <a:rPr lang="en-US" sz="6600" i="1"/>
              <a:t>Follow-Up Coaching....</a:t>
            </a:r>
            <a:br>
              <a:rPr lang="en-US" sz="7200"/>
            </a:br>
            <a:endParaRPr/>
          </a:p>
          <a:p>
            <a:pPr marL="0" lvl="0" indent="0" algn="l" rtl="0">
              <a:lnSpc>
                <a:spcPct val="100000"/>
              </a:lnSpc>
              <a:spcBef>
                <a:spcPts val="1000"/>
              </a:spcBef>
              <a:spcAft>
                <a:spcPts val="0"/>
              </a:spcAft>
              <a:buSzPts val="7200"/>
              <a:buNone/>
            </a:pPr>
            <a:r>
              <a:rPr lang="en-US" sz="7200" b="1" u="sng"/>
              <a:t>Built Confidence</a:t>
            </a:r>
            <a:endParaRPr/>
          </a:p>
          <a:p>
            <a:pPr marL="0" lvl="0" indent="0" algn="l" rtl="0">
              <a:lnSpc>
                <a:spcPct val="61111"/>
              </a:lnSpc>
              <a:spcBef>
                <a:spcPts val="1000"/>
              </a:spcBef>
              <a:spcAft>
                <a:spcPts val="0"/>
              </a:spcAft>
              <a:buSzPts val="7200"/>
              <a:buNone/>
            </a:pPr>
            <a:endParaRPr sz="7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615"/>
        <p:cNvGrpSpPr/>
        <p:nvPr/>
      </p:nvGrpSpPr>
      <p:grpSpPr>
        <a:xfrm>
          <a:off x="0" y="0"/>
          <a:ext cx="0" cy="0"/>
          <a:chOff x="0" y="0"/>
          <a:chExt cx="0" cy="0"/>
        </a:xfrm>
      </p:grpSpPr>
      <p:sp>
        <p:nvSpPr>
          <p:cNvPr id="616" name="Google Shape;616;h112ce6c21d2321a4_9_181"/>
          <p:cNvSpPr txBox="1">
            <a:spLocks noGrp="1"/>
          </p:cNvSpPr>
          <p:nvPr>
            <p:ph type="body" idx="2"/>
          </p:nvPr>
        </p:nvSpPr>
        <p:spPr>
          <a:xfrm>
            <a:off x="10338651" y="2398852"/>
            <a:ext cx="1788600" cy="1665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r>
              <a:rPr lang="en-US" sz="1700" b="1" i="1"/>
              <a:t>Gains in confidence from November to June were substantial.  </a:t>
            </a:r>
            <a:endParaRPr sz="1700" b="1" i="1"/>
          </a:p>
        </p:txBody>
      </p:sp>
      <p:sp>
        <p:nvSpPr>
          <p:cNvPr id="617" name="Google Shape;617;h112ce6c21d2321a4_9_181"/>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21</a:t>
            </a:fld>
            <a:endParaRPr/>
          </a:p>
        </p:txBody>
      </p:sp>
      <p:pic>
        <p:nvPicPr>
          <p:cNvPr id="618" name="Google Shape;618;h112ce6c21d2321a4_9_181"/>
          <p:cNvPicPr preferRelativeResize="0"/>
          <p:nvPr/>
        </p:nvPicPr>
        <p:blipFill>
          <a:blip r:embed="rId3">
            <a:alphaModFix/>
          </a:blip>
          <a:stretch>
            <a:fillRect/>
          </a:stretch>
        </p:blipFill>
        <p:spPr>
          <a:xfrm>
            <a:off x="251175" y="0"/>
            <a:ext cx="10087486" cy="68579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22"/>
        <p:cNvGrpSpPr/>
        <p:nvPr/>
      </p:nvGrpSpPr>
      <p:grpSpPr>
        <a:xfrm>
          <a:off x="0" y="0"/>
          <a:ext cx="0" cy="0"/>
          <a:chOff x="0" y="0"/>
          <a:chExt cx="0" cy="0"/>
        </a:xfrm>
      </p:grpSpPr>
      <p:pic>
        <p:nvPicPr>
          <p:cNvPr id="623" name="Google Shape;623;h112ce6c21d2321a4_9_188"/>
          <p:cNvPicPr preferRelativeResize="0">
            <a:picLocks noGrp="1"/>
          </p:cNvPicPr>
          <p:nvPr>
            <p:ph type="body" idx="2"/>
          </p:nvPr>
        </p:nvPicPr>
        <p:blipFill rotWithShape="1">
          <a:blip r:embed="rId3">
            <a:alphaModFix/>
          </a:blip>
          <a:srcRect/>
          <a:stretch/>
        </p:blipFill>
        <p:spPr>
          <a:xfrm>
            <a:off x="181225" y="472650"/>
            <a:ext cx="9401100" cy="5636100"/>
          </a:xfrm>
          <a:prstGeom prst="rect">
            <a:avLst/>
          </a:prstGeom>
          <a:noFill/>
          <a:ln>
            <a:noFill/>
          </a:ln>
        </p:spPr>
      </p:pic>
      <p:sp>
        <p:nvSpPr>
          <p:cNvPr id="624" name="Google Shape;624;h112ce6c21d2321a4_9_18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22</a:t>
            </a:fld>
            <a:endParaRPr/>
          </a:p>
        </p:txBody>
      </p:sp>
      <p:sp>
        <p:nvSpPr>
          <p:cNvPr id="625" name="Google Shape;625;h112ce6c21d2321a4_9_188"/>
          <p:cNvSpPr txBox="1"/>
          <p:nvPr/>
        </p:nvSpPr>
        <p:spPr>
          <a:xfrm>
            <a:off x="9673524" y="2167398"/>
            <a:ext cx="2318400" cy="203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1" u="none" strike="noStrike" cap="none">
                <a:solidFill>
                  <a:schemeClr val="dk1"/>
                </a:solidFill>
                <a:latin typeface="Arial"/>
                <a:ea typeface="Arial"/>
                <a:cs typeface="Arial"/>
                <a:sym typeface="Arial"/>
              </a:rPr>
              <a:t>By July nearly 66% of Follow-Up coaches felt confident or very confident in their work supporting internal</a:t>
            </a:r>
            <a:endParaRPr sz="1800" b="1" i="1">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629"/>
        <p:cNvGrpSpPr/>
        <p:nvPr/>
      </p:nvGrpSpPr>
      <p:grpSpPr>
        <a:xfrm>
          <a:off x="0" y="0"/>
          <a:ext cx="0" cy="0"/>
          <a:chOff x="0" y="0"/>
          <a:chExt cx="0" cy="0"/>
        </a:xfrm>
      </p:grpSpPr>
      <p:sp>
        <p:nvSpPr>
          <p:cNvPr id="630" name="Google Shape;630;h112ce6c21d2321a4_9_194"/>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23</a:t>
            </a:fld>
            <a:endParaRPr/>
          </a:p>
        </p:txBody>
      </p:sp>
      <p:sp>
        <p:nvSpPr>
          <p:cNvPr id="631" name="Google Shape;631;h112ce6c21d2321a4_9_194"/>
          <p:cNvSpPr txBox="1"/>
          <p:nvPr/>
        </p:nvSpPr>
        <p:spPr>
          <a:xfrm>
            <a:off x="9254835" y="2600280"/>
            <a:ext cx="2669311"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1">
                <a:solidFill>
                  <a:schemeClr val="dk1"/>
                </a:solidFill>
                <a:latin typeface="Arial"/>
                <a:ea typeface="Arial"/>
                <a:cs typeface="Arial"/>
                <a:sym typeface="Arial"/>
              </a:rPr>
              <a:t>By July nearly 80%of Follow Up coaches were confident or very confident in their support of PRT leadership</a:t>
            </a:r>
            <a:endParaRPr sz="1800" b="1" i="1">
              <a:solidFill>
                <a:schemeClr val="dk1"/>
              </a:solidFill>
              <a:latin typeface="Arial"/>
              <a:ea typeface="Arial"/>
              <a:cs typeface="Arial"/>
              <a:sym typeface="Arial"/>
            </a:endParaRPr>
          </a:p>
        </p:txBody>
      </p:sp>
      <p:pic>
        <p:nvPicPr>
          <p:cNvPr id="632" name="Google Shape;632;h112ce6c21d2321a4_9_194"/>
          <p:cNvPicPr preferRelativeResize="0"/>
          <p:nvPr/>
        </p:nvPicPr>
        <p:blipFill rotWithShape="1">
          <a:blip r:embed="rId3">
            <a:alphaModFix/>
          </a:blip>
          <a:srcRect/>
          <a:stretch/>
        </p:blipFill>
        <p:spPr>
          <a:xfrm>
            <a:off x="425725" y="443344"/>
            <a:ext cx="8681329" cy="55510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h112ce6c21d2321a4_7_0"/>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Internal Coach - Provider</a:t>
            </a:r>
            <a:endParaRPr/>
          </a:p>
        </p:txBody>
      </p:sp>
      <p:sp>
        <p:nvSpPr>
          <p:cNvPr id="639" name="Google Shape;639;h112ce6c21d2321a4_7_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24</a:t>
            </a:fld>
            <a:endParaRPr/>
          </a:p>
        </p:txBody>
      </p:sp>
      <p:pic>
        <p:nvPicPr>
          <p:cNvPr id="640" name="Google Shape;640;h112ce6c21d2321a4_7_0" title="Slide #27 - Internal Coach Video">
            <a:hlinkClick r:id="rId3"/>
          </p:cNvPr>
          <p:cNvPicPr preferRelativeResize="0"/>
          <p:nvPr/>
        </p:nvPicPr>
        <p:blipFill>
          <a:blip r:embed="rId4">
            <a:alphaModFix/>
          </a:blip>
          <a:stretch>
            <a:fillRect/>
          </a:stretch>
        </p:blipFill>
        <p:spPr>
          <a:xfrm>
            <a:off x="1654475" y="1377725"/>
            <a:ext cx="8883048" cy="49967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0"/>
                                        </p:tgtEl>
                                        <p:attrNameLst>
                                          <p:attrName>style.visibility</p:attrName>
                                        </p:attrNameLst>
                                      </p:cBhvr>
                                      <p:to>
                                        <p:strVal val="visible"/>
                                      </p:to>
                                    </p:set>
                                    <p:animEffect transition="in" filter="fade">
                                      <p:cBhvr>
                                        <p:cTn id="7" dur="1000"/>
                                        <p:tgtEl>
                                          <p:spTgt spid="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h689e6f1e854cbfa5_0_0"/>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Internal Coach - Services Coordinator</a:t>
            </a:r>
            <a:endParaRPr/>
          </a:p>
        </p:txBody>
      </p:sp>
      <p:sp>
        <p:nvSpPr>
          <p:cNvPr id="647" name="Google Shape;647;h689e6f1e854cbfa5_0_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25</a:t>
            </a:fld>
            <a:endParaRPr/>
          </a:p>
        </p:txBody>
      </p:sp>
      <p:pic>
        <p:nvPicPr>
          <p:cNvPr id="648" name="Google Shape;648;h689e6f1e854cbfa5_0_0" title="Slide #29 - Internal Coach SC">
            <a:hlinkClick r:id="rId3"/>
          </p:cNvPr>
          <p:cNvPicPr preferRelativeResize="0"/>
          <p:nvPr/>
        </p:nvPicPr>
        <p:blipFill>
          <a:blip r:embed="rId4">
            <a:alphaModFix/>
          </a:blip>
          <a:stretch>
            <a:fillRect/>
          </a:stretch>
        </p:blipFill>
        <p:spPr>
          <a:xfrm>
            <a:off x="1541850" y="1251000"/>
            <a:ext cx="9108301" cy="5123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8"/>
                                        </p:tgtEl>
                                        <p:attrNameLst>
                                          <p:attrName>style.visibility</p:attrName>
                                        </p:attrNameLst>
                                      </p:cBhvr>
                                      <p:to>
                                        <p:strVal val="visible"/>
                                      </p:to>
                                    </p:set>
                                    <p:animEffect transition="in" filter="fade">
                                      <p:cBhvr>
                                        <p:cTn id="7" dur="1000"/>
                                        <p:tgtEl>
                                          <p:spTgt spid="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h112ce6c21d2321a4_9_200"/>
          <p:cNvSpPr txBox="1">
            <a:spLocks noGrp="1"/>
          </p:cNvSpPr>
          <p:nvPr>
            <p:ph type="title"/>
          </p:nvPr>
        </p:nvSpPr>
        <p:spPr>
          <a:xfrm>
            <a:off x="1638301" y="307158"/>
            <a:ext cx="8915399" cy="1468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2"/>
              </a:buClr>
              <a:buSzPts val="4000"/>
              <a:buFont typeface="Arial"/>
              <a:buNone/>
            </a:pPr>
            <a:br>
              <a:rPr lang="en-US"/>
            </a:br>
            <a:endParaRPr/>
          </a:p>
        </p:txBody>
      </p:sp>
      <p:sp>
        <p:nvSpPr>
          <p:cNvPr id="656" name="Google Shape;656;h112ce6c21d2321a4_9_200"/>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26</a:t>
            </a:fld>
            <a:endParaRPr/>
          </a:p>
        </p:txBody>
      </p:sp>
      <p:sp>
        <p:nvSpPr>
          <p:cNvPr id="657" name="Google Shape;657;h112ce6c21d2321a4_9_200"/>
          <p:cNvSpPr txBox="1">
            <a:spLocks noGrp="1"/>
          </p:cNvSpPr>
          <p:nvPr>
            <p:ph type="body" idx="1"/>
          </p:nvPr>
        </p:nvSpPr>
        <p:spPr>
          <a:xfrm>
            <a:off x="1100890" y="1712494"/>
            <a:ext cx="10367209" cy="3934327"/>
          </a:xfrm>
          <a:prstGeom prst="rect">
            <a:avLst/>
          </a:prstGeom>
          <a:noFill/>
          <a:ln>
            <a:noFill/>
          </a:ln>
        </p:spPr>
        <p:txBody>
          <a:bodyPr spcFirstLastPara="1" wrap="square" lIns="91425" tIns="45700" rIns="91425" bIns="45700" anchor="t" anchorCtr="0">
            <a:normAutofit/>
          </a:bodyPr>
          <a:lstStyle/>
          <a:p>
            <a:pPr marL="0" lvl="0" indent="0" algn="l" rtl="0">
              <a:lnSpc>
                <a:spcPct val="61111"/>
              </a:lnSpc>
              <a:spcBef>
                <a:spcPts val="0"/>
              </a:spcBef>
              <a:spcAft>
                <a:spcPts val="0"/>
              </a:spcAft>
              <a:buSzPts val="6600"/>
              <a:buNone/>
            </a:pPr>
            <a:r>
              <a:rPr lang="en-US" sz="6600" i="1"/>
              <a:t>Follow-Up Coaching....</a:t>
            </a:r>
            <a:br>
              <a:rPr lang="en-US" sz="7200"/>
            </a:br>
            <a:endParaRPr/>
          </a:p>
          <a:p>
            <a:pPr marL="233045" lvl="0" indent="-457200" algn="l" rtl="0">
              <a:lnSpc>
                <a:spcPct val="100000"/>
              </a:lnSpc>
              <a:spcBef>
                <a:spcPts val="1000"/>
              </a:spcBef>
              <a:spcAft>
                <a:spcPts val="0"/>
              </a:spcAft>
              <a:buSzPts val="7200"/>
              <a:buFont typeface="Arial"/>
              <a:buChar char="•"/>
            </a:pPr>
            <a:r>
              <a:rPr lang="en-US" sz="7200" b="1" u="sng"/>
              <a:t>Supported Competence &amp; Growth</a:t>
            </a:r>
            <a:endParaRPr sz="7200"/>
          </a:p>
          <a:p>
            <a:pPr marL="0" lvl="0" indent="0" algn="l" rtl="0">
              <a:lnSpc>
                <a:spcPct val="61111"/>
              </a:lnSpc>
              <a:spcBef>
                <a:spcPts val="1000"/>
              </a:spcBef>
              <a:spcAft>
                <a:spcPts val="0"/>
              </a:spcAft>
              <a:buSzPts val="7200"/>
              <a:buNone/>
            </a:pPr>
            <a:endParaRPr sz="7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pic>
        <p:nvPicPr>
          <p:cNvPr id="662" name="Google Shape;662;h112ce6c21d2321a4_9_208" descr="A graph of growth in coaching process&#10;&#10;AI-generated content may be incorrect."/>
          <p:cNvPicPr preferRelativeResize="0">
            <a:picLocks noGrp="1"/>
          </p:cNvPicPr>
          <p:nvPr>
            <p:ph type="body" idx="2"/>
          </p:nvPr>
        </p:nvPicPr>
        <p:blipFill rotWithShape="1">
          <a:blip r:embed="rId3">
            <a:alphaModFix/>
          </a:blip>
          <a:srcRect/>
          <a:stretch/>
        </p:blipFill>
        <p:spPr>
          <a:xfrm>
            <a:off x="1708125" y="0"/>
            <a:ext cx="8265300" cy="4971300"/>
          </a:xfrm>
          <a:prstGeom prst="rect">
            <a:avLst/>
          </a:prstGeom>
          <a:noFill/>
          <a:ln>
            <a:noFill/>
          </a:ln>
        </p:spPr>
      </p:pic>
      <p:sp>
        <p:nvSpPr>
          <p:cNvPr id="663" name="Google Shape;663;h112ce6c21d2321a4_9_20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27</a:t>
            </a:fld>
            <a:endParaRPr/>
          </a:p>
        </p:txBody>
      </p:sp>
      <p:sp>
        <p:nvSpPr>
          <p:cNvPr id="664" name="Google Shape;664;h112ce6c21d2321a4_9_208"/>
          <p:cNvSpPr txBox="1"/>
          <p:nvPr/>
        </p:nvSpPr>
        <p:spPr>
          <a:xfrm>
            <a:off x="185108" y="4971150"/>
            <a:ext cx="11821800" cy="1785600"/>
          </a:xfrm>
          <a:prstGeom prst="rect">
            <a:avLst/>
          </a:prstGeom>
          <a:noFill/>
          <a:ln>
            <a:noFill/>
          </a:ln>
        </p:spPr>
        <p:txBody>
          <a:bodyPr spcFirstLastPara="1" wrap="square" lIns="91425" tIns="45700" rIns="91425" bIns="45700" anchor="t" anchorCtr="0">
            <a:spAutoFit/>
          </a:bodyPr>
          <a:lstStyle/>
          <a:p>
            <a:pPr marL="342900" marR="0" lvl="0" indent="-330200" algn="l" rtl="0">
              <a:spcBef>
                <a:spcPts val="0"/>
              </a:spcBef>
              <a:spcAft>
                <a:spcPts val="0"/>
              </a:spcAft>
              <a:buClr>
                <a:schemeClr val="dk1"/>
              </a:buClr>
              <a:buSzPts val="2200"/>
              <a:buChar char="•"/>
            </a:pPr>
            <a:r>
              <a:rPr lang="en-US" sz="2200" b="1" i="1">
                <a:solidFill>
                  <a:schemeClr val="dk1"/>
                </a:solidFill>
              </a:rPr>
              <a:t>Internal coaches reported personal growth in their use of the enhanced coaching process when assessed in June. </a:t>
            </a:r>
            <a:endParaRPr sz="1600" b="1" i="1">
              <a:solidFill>
                <a:schemeClr val="dk1"/>
              </a:solidFill>
            </a:endParaRPr>
          </a:p>
          <a:p>
            <a:pPr marL="342900" marR="0" lvl="0" indent="-330200" algn="l" rtl="0">
              <a:spcBef>
                <a:spcPts val="0"/>
              </a:spcBef>
              <a:spcAft>
                <a:spcPts val="0"/>
              </a:spcAft>
              <a:buClr>
                <a:schemeClr val="dk1"/>
              </a:buClr>
              <a:buSzPts val="2200"/>
              <a:buFont typeface="Arial"/>
              <a:buChar char="•"/>
            </a:pPr>
            <a:r>
              <a:rPr lang="en-US" sz="2200" b="1" i="1">
                <a:solidFill>
                  <a:schemeClr val="dk1"/>
                </a:solidFill>
              </a:rPr>
              <a:t>Since training, 2/3 of Internal coaches reported significant growth by June with another 26.67% expressing moderate growth. </a:t>
            </a:r>
            <a:endParaRPr sz="1600" b="1" i="1">
              <a:solidFill>
                <a:schemeClr val="dk1"/>
              </a:solidFill>
            </a:endParaRPr>
          </a:p>
          <a:p>
            <a:pPr marL="0" marR="0" lvl="0" indent="0" algn="ctr" rtl="0">
              <a:spcBef>
                <a:spcPts val="0"/>
              </a:spcBef>
              <a:spcAft>
                <a:spcPts val="0"/>
              </a:spcAft>
              <a:buNone/>
            </a:pPr>
            <a:endParaRPr sz="22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668"/>
        <p:cNvGrpSpPr/>
        <p:nvPr/>
      </p:nvGrpSpPr>
      <p:grpSpPr>
        <a:xfrm>
          <a:off x="0" y="0"/>
          <a:ext cx="0" cy="0"/>
          <a:chOff x="0" y="0"/>
          <a:chExt cx="0" cy="0"/>
        </a:xfrm>
      </p:grpSpPr>
      <p:sp>
        <p:nvSpPr>
          <p:cNvPr id="669" name="Google Shape;669;h112ce6c21d2321a4_9_215"/>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28</a:t>
            </a:fld>
            <a:endParaRPr/>
          </a:p>
        </p:txBody>
      </p:sp>
      <p:sp>
        <p:nvSpPr>
          <p:cNvPr id="670" name="Google Shape;670;h112ce6c21d2321a4_9_215"/>
          <p:cNvSpPr txBox="1"/>
          <p:nvPr/>
        </p:nvSpPr>
        <p:spPr>
          <a:xfrm>
            <a:off x="758125" y="5813300"/>
            <a:ext cx="112338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1">
                <a:solidFill>
                  <a:schemeClr val="dk1"/>
                </a:solidFill>
                <a:latin typeface="Arial"/>
                <a:ea typeface="Arial"/>
                <a:cs typeface="Arial"/>
                <a:sym typeface="Arial"/>
              </a:rPr>
              <a:t>Almost 89% of internal coaches were assessed to have moderate or significant growth.</a:t>
            </a:r>
            <a:endParaRPr sz="2000" i="1">
              <a:solidFill>
                <a:schemeClr val="dk1"/>
              </a:solidFill>
              <a:latin typeface="Arial"/>
              <a:ea typeface="Arial"/>
              <a:cs typeface="Arial"/>
              <a:sym typeface="Arial"/>
            </a:endParaRPr>
          </a:p>
        </p:txBody>
      </p:sp>
      <p:pic>
        <p:nvPicPr>
          <p:cNvPr id="671" name="Google Shape;671;h112ce6c21d2321a4_9_215"/>
          <p:cNvPicPr preferRelativeResize="0"/>
          <p:nvPr/>
        </p:nvPicPr>
        <p:blipFill>
          <a:blip r:embed="rId3">
            <a:alphaModFix/>
          </a:blip>
          <a:stretch>
            <a:fillRect/>
          </a:stretch>
        </p:blipFill>
        <p:spPr>
          <a:xfrm>
            <a:off x="479050" y="230700"/>
            <a:ext cx="11233900" cy="54216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h112ce6c21d2321a4_7_8"/>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Follow-Up Coach</a:t>
            </a:r>
            <a:endParaRPr/>
          </a:p>
        </p:txBody>
      </p:sp>
      <p:sp>
        <p:nvSpPr>
          <p:cNvPr id="678" name="Google Shape;678;h112ce6c21d2321a4_7_8"/>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29</a:t>
            </a:fld>
            <a:endParaRPr/>
          </a:p>
        </p:txBody>
      </p:sp>
      <p:pic>
        <p:nvPicPr>
          <p:cNvPr id="679" name="Google Shape;679;h112ce6c21d2321a4_7_8" title="Slide #32 - Follow Up Coach">
            <a:hlinkClick r:id="rId3"/>
          </p:cNvPr>
          <p:cNvPicPr preferRelativeResize="0"/>
          <p:nvPr/>
        </p:nvPicPr>
        <p:blipFill>
          <a:blip r:embed="rId4">
            <a:alphaModFix/>
          </a:blip>
          <a:stretch>
            <a:fillRect/>
          </a:stretch>
        </p:blipFill>
        <p:spPr>
          <a:xfrm>
            <a:off x="1713064" y="1325824"/>
            <a:ext cx="8765875" cy="49307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9"/>
                                        </p:tgtEl>
                                        <p:attrNameLst>
                                          <p:attrName>style.visibility</p:attrName>
                                        </p:attrNameLst>
                                      </p:cBhvr>
                                      <p:to>
                                        <p:strVal val="visible"/>
                                      </p:to>
                                    </p:set>
                                    <p:animEffect transition="in" filter="fade">
                                      <p:cBhvr>
                                        <p:cTn id="7" dur="1000"/>
                                        <p:tgtEl>
                                          <p:spTgt spid="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h112ce6c21d2321a4_9_259"/>
          <p:cNvSpPr txBox="1">
            <a:spLocks noGrp="1"/>
          </p:cNvSpPr>
          <p:nvPr>
            <p:ph type="title"/>
          </p:nvPr>
        </p:nvSpPr>
        <p:spPr>
          <a:xfrm>
            <a:off x="1638301" y="307158"/>
            <a:ext cx="8915399" cy="1468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2"/>
              </a:buClr>
              <a:buSzPts val="4000"/>
              <a:buFont typeface="Arial"/>
              <a:buNone/>
            </a:pPr>
            <a:br>
              <a:rPr lang="en-US"/>
            </a:br>
            <a:endParaRPr/>
          </a:p>
        </p:txBody>
      </p:sp>
      <p:sp>
        <p:nvSpPr>
          <p:cNvPr id="687" name="Google Shape;687;h112ce6c21d2321a4_9_259"/>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30</a:t>
            </a:fld>
            <a:endParaRPr/>
          </a:p>
        </p:txBody>
      </p:sp>
      <p:sp>
        <p:nvSpPr>
          <p:cNvPr id="688" name="Google Shape;688;h112ce6c21d2321a4_9_259"/>
          <p:cNvSpPr txBox="1">
            <a:spLocks noGrp="1"/>
          </p:cNvSpPr>
          <p:nvPr>
            <p:ph type="body" idx="1"/>
          </p:nvPr>
        </p:nvSpPr>
        <p:spPr>
          <a:xfrm>
            <a:off x="956511" y="1856873"/>
            <a:ext cx="10872535" cy="3789948"/>
          </a:xfrm>
          <a:prstGeom prst="rect">
            <a:avLst/>
          </a:prstGeom>
          <a:noFill/>
          <a:ln>
            <a:noFill/>
          </a:ln>
        </p:spPr>
        <p:txBody>
          <a:bodyPr spcFirstLastPara="1" wrap="square" lIns="91425" tIns="45700" rIns="91425" bIns="45700" anchor="t" anchorCtr="0">
            <a:normAutofit/>
          </a:bodyPr>
          <a:lstStyle/>
          <a:p>
            <a:pPr marL="0" lvl="0" indent="0" algn="l" rtl="0">
              <a:lnSpc>
                <a:spcPct val="61111"/>
              </a:lnSpc>
              <a:spcBef>
                <a:spcPts val="0"/>
              </a:spcBef>
              <a:spcAft>
                <a:spcPts val="0"/>
              </a:spcAft>
              <a:buSzPts val="6600"/>
              <a:buNone/>
            </a:pPr>
            <a:r>
              <a:rPr lang="en-US" sz="6600" i="1"/>
              <a:t>Follow-Up Coaching....</a:t>
            </a:r>
            <a:br>
              <a:rPr lang="en-US" sz="7200"/>
            </a:br>
            <a:endParaRPr/>
          </a:p>
          <a:p>
            <a:pPr marL="233045" lvl="0" indent="-457200" algn="l" rtl="0">
              <a:lnSpc>
                <a:spcPct val="100000"/>
              </a:lnSpc>
              <a:spcBef>
                <a:spcPts val="1000"/>
              </a:spcBef>
              <a:spcAft>
                <a:spcPts val="0"/>
              </a:spcAft>
              <a:buSzPts val="7200"/>
              <a:buFont typeface="Arial"/>
              <a:buChar char="•"/>
            </a:pPr>
            <a:r>
              <a:rPr lang="en-US" sz="7200" b="1" u="sng"/>
              <a:t>Provided Value and Sustainability</a:t>
            </a:r>
            <a:endParaRPr/>
          </a:p>
          <a:p>
            <a:pPr marL="0" lvl="0" indent="0" algn="l" rtl="0">
              <a:lnSpc>
                <a:spcPct val="61111"/>
              </a:lnSpc>
              <a:spcBef>
                <a:spcPts val="1000"/>
              </a:spcBef>
              <a:spcAft>
                <a:spcPts val="0"/>
              </a:spcAft>
              <a:buSzPts val="7200"/>
              <a:buNone/>
            </a:pPr>
            <a:endParaRPr sz="7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692"/>
        <p:cNvGrpSpPr/>
        <p:nvPr/>
      </p:nvGrpSpPr>
      <p:grpSpPr>
        <a:xfrm>
          <a:off x="0" y="0"/>
          <a:ext cx="0" cy="0"/>
          <a:chOff x="0" y="0"/>
          <a:chExt cx="0" cy="0"/>
        </a:xfrm>
      </p:grpSpPr>
      <p:sp>
        <p:nvSpPr>
          <p:cNvPr id="693" name="Google Shape;693;h112ce6c21d2321a4_9_26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31</a:t>
            </a:fld>
            <a:endParaRPr/>
          </a:p>
        </p:txBody>
      </p:sp>
      <p:pic>
        <p:nvPicPr>
          <p:cNvPr id="694" name="Google Shape;694;h112ce6c21d2321a4_9_267"/>
          <p:cNvPicPr preferRelativeResize="0"/>
          <p:nvPr/>
        </p:nvPicPr>
        <p:blipFill rotWithShape="1">
          <a:blip r:embed="rId3">
            <a:alphaModFix/>
          </a:blip>
          <a:srcRect/>
          <a:stretch/>
        </p:blipFill>
        <p:spPr>
          <a:xfrm>
            <a:off x="2667000" y="0"/>
            <a:ext cx="6858000" cy="6858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698"/>
        <p:cNvGrpSpPr/>
        <p:nvPr/>
      </p:nvGrpSpPr>
      <p:grpSpPr>
        <a:xfrm>
          <a:off x="0" y="0"/>
          <a:ext cx="0" cy="0"/>
          <a:chOff x="0" y="0"/>
          <a:chExt cx="0" cy="0"/>
        </a:xfrm>
      </p:grpSpPr>
      <p:pic>
        <p:nvPicPr>
          <p:cNvPr id="699" name="Google Shape;699;h112ce6c21d2321a4_9_272"/>
          <p:cNvPicPr preferRelativeResize="0"/>
          <p:nvPr/>
        </p:nvPicPr>
        <p:blipFill>
          <a:blip r:embed="rId3">
            <a:alphaModFix/>
          </a:blip>
          <a:stretch>
            <a:fillRect/>
          </a:stretch>
        </p:blipFill>
        <p:spPr>
          <a:xfrm>
            <a:off x="309450" y="294200"/>
            <a:ext cx="6262803" cy="4296725"/>
          </a:xfrm>
          <a:prstGeom prst="rect">
            <a:avLst/>
          </a:prstGeom>
          <a:noFill/>
          <a:ln>
            <a:noFill/>
          </a:ln>
        </p:spPr>
      </p:pic>
      <p:sp>
        <p:nvSpPr>
          <p:cNvPr id="700" name="Google Shape;700;h112ce6c21d2321a4_9_272"/>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32</a:t>
            </a:fld>
            <a:endParaRPr/>
          </a:p>
        </p:txBody>
      </p:sp>
      <p:sp>
        <p:nvSpPr>
          <p:cNvPr id="701" name="Google Shape;701;h112ce6c21d2321a4_9_272"/>
          <p:cNvSpPr txBox="1"/>
          <p:nvPr/>
        </p:nvSpPr>
        <p:spPr>
          <a:xfrm>
            <a:off x="6730725" y="1754125"/>
            <a:ext cx="4833000" cy="1988100"/>
          </a:xfrm>
          <a:prstGeom prst="rect">
            <a:avLst/>
          </a:prstGeom>
          <a:noFill/>
          <a:ln>
            <a:noFill/>
          </a:ln>
        </p:spPr>
        <p:txBody>
          <a:bodyPr spcFirstLastPara="1" wrap="square" lIns="91425" tIns="45700" rIns="91425" bIns="45700" anchor="t" anchorCtr="0">
            <a:normAutofit/>
          </a:bodyPr>
          <a:lstStyle/>
          <a:p>
            <a:pPr marL="233363" marR="0" lvl="0" indent="-233363" algn="l" rtl="0">
              <a:spcBef>
                <a:spcPts val="0"/>
              </a:spcBef>
              <a:spcAft>
                <a:spcPts val="0"/>
              </a:spcAft>
              <a:buClr>
                <a:schemeClr val="accent1"/>
              </a:buClr>
              <a:buSzPts val="2400"/>
              <a:buFont typeface="Arial"/>
              <a:buChar char="•"/>
            </a:pPr>
            <a:r>
              <a:rPr lang="en-US" sz="2400" b="1" i="1">
                <a:solidFill>
                  <a:schemeClr val="dk1"/>
                </a:solidFill>
                <a:latin typeface="Arial"/>
                <a:ea typeface="Arial"/>
                <a:cs typeface="Arial"/>
                <a:sym typeface="Arial"/>
              </a:rPr>
              <a:t>93% of Internal coaches indicated it is “very likely” or “likely” that their PRT will sustain the gains made toward enhanced coaching. </a:t>
            </a:r>
            <a:endParaRPr sz="2800" b="1" i="1">
              <a:solidFill>
                <a:schemeClr val="dk1"/>
              </a:solidFill>
              <a:latin typeface="Arial"/>
              <a:ea typeface="Arial"/>
              <a:cs typeface="Arial"/>
              <a:sym typeface="Arial"/>
            </a:endParaRPr>
          </a:p>
        </p:txBody>
      </p:sp>
      <p:sp>
        <p:nvSpPr>
          <p:cNvPr id="702" name="Google Shape;702;h112ce6c21d2321a4_9_272"/>
          <p:cNvSpPr txBox="1"/>
          <p:nvPr/>
        </p:nvSpPr>
        <p:spPr>
          <a:xfrm>
            <a:off x="735425" y="4882375"/>
            <a:ext cx="11047500" cy="12006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400"/>
              <a:buFont typeface="Arial"/>
              <a:buChar char="•"/>
            </a:pPr>
            <a:r>
              <a:rPr lang="en-US" sz="2400" b="1" i="1">
                <a:solidFill>
                  <a:schemeClr val="dk1"/>
                </a:solidFill>
                <a:latin typeface="Arial"/>
                <a:ea typeface="Arial"/>
                <a:cs typeface="Arial"/>
                <a:sym typeface="Arial"/>
              </a:rPr>
              <a:t>Follow-Up coaches also rated PRTs as having a high commitment to supporting enhanced coaching and indicated they would be likely (70% of PRTs) to very likely (30% of PRTs) to sustain gains made. </a:t>
            </a:r>
            <a:endParaRPr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h112ce6c21d2321a4_7_16"/>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PRT Leadership</a:t>
            </a:r>
            <a:endParaRPr/>
          </a:p>
        </p:txBody>
      </p:sp>
      <p:sp>
        <p:nvSpPr>
          <p:cNvPr id="709" name="Google Shape;709;h112ce6c21d2321a4_7_16"/>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33</a:t>
            </a:fld>
            <a:endParaRPr/>
          </a:p>
        </p:txBody>
      </p:sp>
      <p:pic>
        <p:nvPicPr>
          <p:cNvPr id="710" name="Google Shape;710;h112ce6c21d2321a4_7_16" title="Slide #35 - PRT Lead Video">
            <a:hlinkClick r:id="rId3"/>
          </p:cNvPr>
          <p:cNvPicPr preferRelativeResize="0"/>
          <p:nvPr/>
        </p:nvPicPr>
        <p:blipFill>
          <a:blip r:embed="rId4">
            <a:alphaModFix/>
          </a:blip>
          <a:stretch>
            <a:fillRect/>
          </a:stretch>
        </p:blipFill>
        <p:spPr>
          <a:xfrm>
            <a:off x="1850226" y="1424599"/>
            <a:ext cx="8491526" cy="47764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0"/>
                                        </p:tgtEl>
                                        <p:attrNameLst>
                                          <p:attrName>style.visibility</p:attrName>
                                        </p:attrNameLst>
                                      </p:cBhvr>
                                      <p:to>
                                        <p:strVal val="visible"/>
                                      </p:to>
                                    </p:set>
                                    <p:animEffect transition="in" filter="fade">
                                      <p:cBhvr>
                                        <p:cTn id="7" dur="1000"/>
                                        <p:tgtEl>
                                          <p:spTgt spid="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h112ce6c21d2321a4_9_279"/>
          <p:cNvSpPr txBox="1">
            <a:spLocks noGrp="1"/>
          </p:cNvSpPr>
          <p:nvPr>
            <p:ph type="title"/>
          </p:nvPr>
        </p:nvSpPr>
        <p:spPr>
          <a:xfrm>
            <a:off x="1638301" y="307158"/>
            <a:ext cx="8915400" cy="1468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2"/>
              </a:buClr>
              <a:buSzPts val="4000"/>
              <a:buFont typeface="Arial"/>
              <a:buNone/>
            </a:pPr>
            <a:br>
              <a:rPr lang="en-US"/>
            </a:br>
            <a:endParaRPr/>
          </a:p>
        </p:txBody>
      </p:sp>
      <p:sp>
        <p:nvSpPr>
          <p:cNvPr id="718" name="Google Shape;718;h112ce6c21d2321a4_9_279"/>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34</a:t>
            </a:fld>
            <a:endParaRPr/>
          </a:p>
        </p:txBody>
      </p:sp>
      <p:sp>
        <p:nvSpPr>
          <p:cNvPr id="719" name="Google Shape;719;h112ce6c21d2321a4_9_279"/>
          <p:cNvSpPr txBox="1">
            <a:spLocks noGrp="1"/>
          </p:cNvSpPr>
          <p:nvPr>
            <p:ph type="body" idx="1"/>
          </p:nvPr>
        </p:nvSpPr>
        <p:spPr>
          <a:xfrm>
            <a:off x="956511" y="1856873"/>
            <a:ext cx="10872600" cy="3789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61111"/>
              </a:lnSpc>
              <a:spcBef>
                <a:spcPts val="0"/>
              </a:spcBef>
              <a:spcAft>
                <a:spcPts val="0"/>
              </a:spcAft>
              <a:buSzPts val="6600"/>
              <a:buNone/>
            </a:pPr>
            <a:r>
              <a:rPr lang="en-US" sz="6600" i="1"/>
              <a:t>Follow-Up Coaching....</a:t>
            </a:r>
            <a:br>
              <a:rPr lang="en-US" sz="7200"/>
            </a:br>
            <a:endParaRPr/>
          </a:p>
          <a:p>
            <a:pPr marL="233045" lvl="0" indent="-457200" algn="l" rtl="0">
              <a:lnSpc>
                <a:spcPct val="100000"/>
              </a:lnSpc>
              <a:spcBef>
                <a:spcPts val="1000"/>
              </a:spcBef>
              <a:spcAft>
                <a:spcPts val="0"/>
              </a:spcAft>
              <a:buSzPts val="7200"/>
              <a:buFont typeface="Arial"/>
              <a:buChar char="•"/>
            </a:pPr>
            <a:r>
              <a:rPr lang="en-US" sz="7200" b="1" u="sng"/>
              <a:t>Facilitators and Barriers</a:t>
            </a:r>
            <a:endParaRPr/>
          </a:p>
          <a:p>
            <a:pPr marL="0" lvl="0" indent="0" algn="l" rtl="0">
              <a:lnSpc>
                <a:spcPct val="61111"/>
              </a:lnSpc>
              <a:spcBef>
                <a:spcPts val="1000"/>
              </a:spcBef>
              <a:spcAft>
                <a:spcPts val="0"/>
              </a:spcAft>
              <a:buSzPts val="7200"/>
              <a:buNone/>
            </a:pPr>
            <a:endParaRPr sz="7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h112ce6c21d2321a4_9_287"/>
          <p:cNvSpPr txBox="1">
            <a:spLocks noGrp="1"/>
          </p:cNvSpPr>
          <p:nvPr>
            <p:ph type="body" idx="1"/>
          </p:nvPr>
        </p:nvSpPr>
        <p:spPr>
          <a:xfrm>
            <a:off x="457200" y="1600200"/>
            <a:ext cx="11047500" cy="1676400"/>
          </a:xfrm>
          <a:prstGeom prst="rect">
            <a:avLst/>
          </a:prstGeom>
          <a:noFill/>
          <a:ln>
            <a:noFill/>
          </a:ln>
        </p:spPr>
        <p:txBody>
          <a:bodyPr spcFirstLastPara="1" wrap="square" lIns="91425" tIns="45700" rIns="91425" bIns="45700" anchor="t" anchorCtr="0">
            <a:noAutofit/>
          </a:bodyPr>
          <a:lstStyle/>
          <a:p>
            <a:pPr marL="457200" lvl="0" indent="-400050" algn="l" rtl="0">
              <a:spcBef>
                <a:spcPts val="0"/>
              </a:spcBef>
              <a:spcAft>
                <a:spcPts val="0"/>
              </a:spcAft>
              <a:buSzPts val="2700"/>
              <a:buChar char="•"/>
            </a:pPr>
            <a:r>
              <a:rPr lang="en-US" sz="2700"/>
              <a:t>PLCs</a:t>
            </a:r>
            <a:endParaRPr sz="2700"/>
          </a:p>
          <a:p>
            <a:pPr marL="457200" lvl="0" indent="-400050" algn="l" rtl="0">
              <a:spcBef>
                <a:spcPts val="0"/>
              </a:spcBef>
              <a:spcAft>
                <a:spcPts val="0"/>
              </a:spcAft>
              <a:buSzPts val="2700"/>
              <a:buChar char="•"/>
            </a:pPr>
            <a:r>
              <a:rPr lang="en-US" sz="2700"/>
              <a:t>Collaboration with other internal coaches from other regions </a:t>
            </a:r>
            <a:endParaRPr sz="2700"/>
          </a:p>
          <a:p>
            <a:pPr marL="457200" lvl="0" indent="-400050" algn="l" rtl="0">
              <a:spcBef>
                <a:spcPts val="0"/>
              </a:spcBef>
              <a:spcAft>
                <a:spcPts val="0"/>
              </a:spcAft>
              <a:buSzPts val="2700"/>
              <a:buChar char="•"/>
            </a:pPr>
            <a:r>
              <a:rPr lang="en-US" sz="2700"/>
              <a:t>Positive relationships</a:t>
            </a:r>
            <a:endParaRPr sz="2700"/>
          </a:p>
          <a:p>
            <a:pPr marL="457200" lvl="0" indent="-400050" algn="l" rtl="0">
              <a:spcBef>
                <a:spcPts val="0"/>
              </a:spcBef>
              <a:spcAft>
                <a:spcPts val="0"/>
              </a:spcAft>
              <a:buSzPts val="2700"/>
              <a:buChar char="•"/>
            </a:pPr>
            <a:r>
              <a:rPr lang="en-US" sz="2700"/>
              <a:t>Supportive/committed local leadership team</a:t>
            </a:r>
            <a:endParaRPr sz="2700"/>
          </a:p>
          <a:p>
            <a:pPr marL="457200" lvl="0" indent="-400050" algn="l" rtl="0">
              <a:spcBef>
                <a:spcPts val="0"/>
              </a:spcBef>
              <a:spcAft>
                <a:spcPts val="0"/>
              </a:spcAft>
              <a:buSzPts val="2700"/>
              <a:buChar char="•"/>
            </a:pPr>
            <a:r>
              <a:rPr lang="en-US" sz="2700"/>
              <a:t>Individual access to follow up coaches</a:t>
            </a:r>
            <a:endParaRPr sz="2700"/>
          </a:p>
          <a:p>
            <a:pPr marL="457200" lvl="0" indent="-400050" algn="l" rtl="0">
              <a:spcBef>
                <a:spcPts val="0"/>
              </a:spcBef>
              <a:spcAft>
                <a:spcPts val="0"/>
              </a:spcAft>
              <a:buSzPts val="2700"/>
              <a:buChar char="•"/>
            </a:pPr>
            <a:r>
              <a:rPr lang="en-US" sz="2700"/>
              <a:t>Communications and information sharing</a:t>
            </a:r>
            <a:endParaRPr sz="2700"/>
          </a:p>
          <a:p>
            <a:pPr marL="457200" lvl="0" indent="-400050" algn="l" rtl="0">
              <a:spcBef>
                <a:spcPts val="0"/>
              </a:spcBef>
              <a:spcAft>
                <a:spcPts val="0"/>
              </a:spcAft>
              <a:buSzPts val="2700"/>
              <a:buChar char="•"/>
            </a:pPr>
            <a:r>
              <a:rPr lang="en-US" sz="2700"/>
              <a:t>Adequate time and resources</a:t>
            </a:r>
            <a:endParaRPr sz="2700"/>
          </a:p>
          <a:p>
            <a:pPr marL="457200" lvl="0" indent="-400050" algn="l" rtl="0">
              <a:spcBef>
                <a:spcPts val="0"/>
              </a:spcBef>
              <a:spcAft>
                <a:spcPts val="0"/>
              </a:spcAft>
              <a:buSzPts val="2700"/>
              <a:buChar char="•"/>
            </a:pPr>
            <a:r>
              <a:rPr lang="en-US" sz="2700"/>
              <a:t>Structures/tools/resources that contribute to promoting reflection</a:t>
            </a:r>
            <a:endParaRPr sz="2700"/>
          </a:p>
          <a:p>
            <a:pPr marL="457200" lvl="0" indent="-400050" algn="l" rtl="0">
              <a:spcBef>
                <a:spcPts val="0"/>
              </a:spcBef>
              <a:spcAft>
                <a:spcPts val="0"/>
              </a:spcAft>
              <a:buSzPts val="2700"/>
              <a:buChar char="•"/>
            </a:pPr>
            <a:r>
              <a:rPr lang="en-US" sz="2700"/>
              <a:t>Getting feedback</a:t>
            </a:r>
            <a:endParaRPr sz="2700"/>
          </a:p>
          <a:p>
            <a:pPr marL="457200" lvl="0" indent="-400050" algn="l" rtl="0">
              <a:spcBef>
                <a:spcPts val="0"/>
              </a:spcBef>
              <a:spcAft>
                <a:spcPts val="0"/>
              </a:spcAft>
              <a:buSzPts val="2700"/>
              <a:buChar char="•"/>
            </a:pPr>
            <a:r>
              <a:rPr lang="en-US" sz="2700"/>
              <a:t>Coach portal, tools and PLCs (follow-up coaches)</a:t>
            </a:r>
            <a:endParaRPr sz="2700"/>
          </a:p>
          <a:p>
            <a:pPr marL="233363" lvl="0" indent="-55563" algn="l" rtl="0">
              <a:spcBef>
                <a:spcPts val="0"/>
              </a:spcBef>
              <a:spcAft>
                <a:spcPts val="0"/>
              </a:spcAft>
              <a:buSzPts val="2800"/>
              <a:buNone/>
            </a:pPr>
            <a:endParaRPr sz="1200"/>
          </a:p>
        </p:txBody>
      </p:sp>
      <p:sp>
        <p:nvSpPr>
          <p:cNvPr id="725" name="Google Shape;725;h112ce6c21d2321a4_9_287"/>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3600"/>
              <a:buFont typeface="Arial"/>
              <a:buNone/>
            </a:pPr>
            <a:r>
              <a:rPr lang="en-US"/>
              <a:t>Supports that helped coaches…..</a:t>
            </a:r>
            <a:endParaRPr/>
          </a:p>
        </p:txBody>
      </p:sp>
      <p:sp>
        <p:nvSpPr>
          <p:cNvPr id="726" name="Google Shape;726;h112ce6c21d2321a4_9_287"/>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h112ce6c21d2321a4_9_293"/>
          <p:cNvSpPr txBox="1">
            <a:spLocks noGrp="1"/>
          </p:cNvSpPr>
          <p:nvPr>
            <p:ph type="body" idx="1"/>
          </p:nvPr>
        </p:nvSpPr>
        <p:spPr>
          <a:xfrm>
            <a:off x="454950" y="1450175"/>
            <a:ext cx="11221200" cy="4123800"/>
          </a:xfrm>
          <a:prstGeom prst="rect">
            <a:avLst/>
          </a:prstGeom>
          <a:noFill/>
          <a:ln>
            <a:noFill/>
          </a:ln>
        </p:spPr>
        <p:txBody>
          <a:bodyPr spcFirstLastPara="1" wrap="square" lIns="91425" tIns="45700" rIns="91425" bIns="45700" anchor="t" anchorCtr="0">
            <a:noAutofit/>
          </a:bodyPr>
          <a:lstStyle/>
          <a:p>
            <a:pPr marL="457200" lvl="0" indent="-406400" algn="l" rtl="0">
              <a:spcBef>
                <a:spcPts val="0"/>
              </a:spcBef>
              <a:spcAft>
                <a:spcPts val="0"/>
              </a:spcAft>
              <a:buSzPts val="2800"/>
              <a:buChar char="•"/>
            </a:pPr>
            <a:r>
              <a:rPr lang="en-US"/>
              <a:t>Need to already have some kind of a fidelity process in place</a:t>
            </a:r>
            <a:endParaRPr/>
          </a:p>
          <a:p>
            <a:pPr marL="457200" lvl="0" indent="-406400" algn="l" rtl="0">
              <a:spcBef>
                <a:spcPts val="0"/>
              </a:spcBef>
              <a:spcAft>
                <a:spcPts val="0"/>
              </a:spcAft>
              <a:buSzPts val="2800"/>
              <a:buChar char="•"/>
            </a:pPr>
            <a:r>
              <a:rPr lang="en-US"/>
              <a:t>Limited time to participate in the activities that were part of "follow up coaching"</a:t>
            </a:r>
            <a:endParaRPr/>
          </a:p>
          <a:p>
            <a:pPr marL="457200" lvl="0" indent="-406400" algn="l" rtl="0">
              <a:spcBef>
                <a:spcPts val="0"/>
              </a:spcBef>
              <a:spcAft>
                <a:spcPts val="0"/>
              </a:spcAft>
              <a:buSzPts val="2800"/>
              <a:buChar char="•"/>
            </a:pPr>
            <a:r>
              <a:rPr lang="en-US"/>
              <a:t>Limited time to coach</a:t>
            </a:r>
            <a:endParaRPr/>
          </a:p>
          <a:p>
            <a:pPr marL="457200" lvl="0" indent="-406400" algn="l" rtl="0">
              <a:spcBef>
                <a:spcPts val="0"/>
              </a:spcBef>
              <a:spcAft>
                <a:spcPts val="0"/>
              </a:spcAft>
              <a:buSzPts val="2800"/>
              <a:buChar char="•"/>
            </a:pPr>
            <a:r>
              <a:rPr lang="en-US"/>
              <a:t>Financial resources, staffing, capacity</a:t>
            </a:r>
            <a:endParaRPr/>
          </a:p>
          <a:p>
            <a:pPr marL="914400" lvl="1" indent="-387350" algn="l" rtl="0">
              <a:spcBef>
                <a:spcPts val="0"/>
              </a:spcBef>
              <a:spcAft>
                <a:spcPts val="0"/>
              </a:spcAft>
              <a:buSzPts val="2500"/>
              <a:buChar char="•"/>
            </a:pPr>
            <a:r>
              <a:rPr lang="en-US" sz="1900" i="1"/>
              <a:t>Balancing coaching responsibilities with existing job duties and caseloads</a:t>
            </a:r>
            <a:r>
              <a:rPr lang="en-US" sz="1800" i="1"/>
              <a:t> </a:t>
            </a:r>
            <a:endParaRPr sz="3200" i="1"/>
          </a:p>
          <a:p>
            <a:pPr marL="457200" lvl="0" indent="-406400" algn="l" rtl="0">
              <a:spcBef>
                <a:spcPts val="0"/>
              </a:spcBef>
              <a:spcAft>
                <a:spcPts val="0"/>
              </a:spcAft>
              <a:buSzPts val="2800"/>
              <a:buChar char="•"/>
            </a:pPr>
            <a:r>
              <a:rPr lang="en-US">
                <a:highlight>
                  <a:srgbClr val="FFFFFF"/>
                </a:highlight>
              </a:rPr>
              <a:t>Buy-In, resistance, and provider/coach engagement</a:t>
            </a:r>
            <a:r>
              <a:rPr lang="en-US">
                <a:highlight>
                  <a:srgbClr val="C6C6C6"/>
                </a:highlight>
              </a:rPr>
              <a:t> </a:t>
            </a:r>
            <a:r>
              <a:rPr lang="en-US"/>
              <a:t> </a:t>
            </a:r>
            <a:endParaRPr/>
          </a:p>
          <a:p>
            <a:pPr marL="914400" lvl="1" indent="-406400" algn="l" rtl="0">
              <a:spcBef>
                <a:spcPts val="0"/>
              </a:spcBef>
              <a:spcAft>
                <a:spcPts val="0"/>
              </a:spcAft>
              <a:buSzPts val="2800"/>
              <a:buChar char="•"/>
            </a:pPr>
            <a:r>
              <a:rPr lang="en-US" sz="1900" i="1"/>
              <a:t>Difficulties with provider participation, commitment, or acceptance of the coaching process. </a:t>
            </a:r>
            <a:endParaRPr sz="1900" i="1"/>
          </a:p>
        </p:txBody>
      </p:sp>
      <p:sp>
        <p:nvSpPr>
          <p:cNvPr id="732" name="Google Shape;732;h112ce6c21d2321a4_9_293"/>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3600"/>
              <a:buFont typeface="Arial"/>
              <a:buNone/>
            </a:pPr>
            <a:r>
              <a:rPr lang="en-US"/>
              <a:t>Challenges and barriers reported…..</a:t>
            </a:r>
            <a:endParaRPr/>
          </a:p>
        </p:txBody>
      </p:sp>
      <p:sp>
        <p:nvSpPr>
          <p:cNvPr id="733" name="Google Shape;733;h112ce6c21d2321a4_9_293"/>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h112ce6c21d2321a4_9_299"/>
          <p:cNvSpPr txBox="1">
            <a:spLocks noGrp="1"/>
          </p:cNvSpPr>
          <p:nvPr>
            <p:ph type="title"/>
          </p:nvPr>
        </p:nvSpPr>
        <p:spPr>
          <a:xfrm>
            <a:off x="1638301" y="307158"/>
            <a:ext cx="8915399" cy="1468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2"/>
              </a:buClr>
              <a:buSzPts val="4000"/>
              <a:buFont typeface="Arial"/>
              <a:buNone/>
            </a:pPr>
            <a:br>
              <a:rPr lang="en-US"/>
            </a:br>
            <a:endParaRPr/>
          </a:p>
        </p:txBody>
      </p:sp>
      <p:sp>
        <p:nvSpPr>
          <p:cNvPr id="741" name="Google Shape;741;h112ce6c21d2321a4_9_299"/>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37</a:t>
            </a:fld>
            <a:endParaRPr/>
          </a:p>
        </p:txBody>
      </p:sp>
      <p:sp>
        <p:nvSpPr>
          <p:cNvPr id="742" name="Google Shape;742;h112ce6c21d2321a4_9_299"/>
          <p:cNvSpPr txBox="1">
            <a:spLocks noGrp="1"/>
          </p:cNvSpPr>
          <p:nvPr>
            <p:ph type="body" idx="1"/>
          </p:nvPr>
        </p:nvSpPr>
        <p:spPr>
          <a:xfrm>
            <a:off x="956511" y="2521527"/>
            <a:ext cx="10872535" cy="3125294"/>
          </a:xfrm>
          <a:prstGeom prst="rect">
            <a:avLst/>
          </a:prstGeom>
          <a:noFill/>
          <a:ln>
            <a:noFill/>
          </a:ln>
        </p:spPr>
        <p:txBody>
          <a:bodyPr spcFirstLastPara="1" wrap="square" lIns="91425" tIns="45700" rIns="91425" bIns="45700" anchor="t" anchorCtr="0">
            <a:normAutofit/>
          </a:bodyPr>
          <a:lstStyle/>
          <a:p>
            <a:pPr marL="0" lvl="0" indent="0" algn="l" rtl="0">
              <a:lnSpc>
                <a:spcPct val="61111"/>
              </a:lnSpc>
              <a:spcBef>
                <a:spcPts val="0"/>
              </a:spcBef>
              <a:spcAft>
                <a:spcPts val="0"/>
              </a:spcAft>
              <a:buSzPts val="6600"/>
              <a:buNone/>
            </a:pPr>
            <a:r>
              <a:rPr lang="en-US" sz="6600" i="1"/>
              <a:t>Take Aways…</a:t>
            </a:r>
            <a:br>
              <a:rPr lang="en-US" sz="7200"/>
            </a:br>
            <a:endParaRPr/>
          </a:p>
          <a:p>
            <a:pPr marL="0" lvl="0" indent="0" algn="l" rtl="0">
              <a:lnSpc>
                <a:spcPct val="61111"/>
              </a:lnSpc>
              <a:spcBef>
                <a:spcPts val="1000"/>
              </a:spcBef>
              <a:spcAft>
                <a:spcPts val="0"/>
              </a:spcAft>
              <a:buSzPts val="7200"/>
              <a:buNone/>
            </a:pPr>
            <a:endParaRPr sz="7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746"/>
        <p:cNvGrpSpPr/>
        <p:nvPr/>
      </p:nvGrpSpPr>
      <p:grpSpPr>
        <a:xfrm>
          <a:off x="0" y="0"/>
          <a:ext cx="0" cy="0"/>
          <a:chOff x="0" y="0"/>
          <a:chExt cx="0" cy="0"/>
        </a:xfrm>
      </p:grpSpPr>
      <p:sp>
        <p:nvSpPr>
          <p:cNvPr id="747" name="Google Shape;747;h112ce6c21d2321a4_9_307"/>
          <p:cNvSpPr txBox="1">
            <a:spLocks noGrp="1"/>
          </p:cNvSpPr>
          <p:nvPr>
            <p:ph type="title"/>
          </p:nvPr>
        </p:nvSpPr>
        <p:spPr>
          <a:xfrm>
            <a:off x="429492" y="701958"/>
            <a:ext cx="11042876" cy="1014533"/>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1"/>
              </a:buClr>
              <a:buSzPct val="100000"/>
              <a:buFont typeface="Arial"/>
              <a:buNone/>
            </a:pPr>
            <a:r>
              <a:rPr lang="en-US"/>
              <a:t>What will be the impact of the enhanced coaching process on your region's fidelity process and/or on child and family outcomes?</a:t>
            </a:r>
            <a:br>
              <a:rPr lang="en-US" i="1"/>
            </a:br>
            <a:endParaRPr/>
          </a:p>
        </p:txBody>
      </p:sp>
      <p:sp>
        <p:nvSpPr>
          <p:cNvPr id="748" name="Google Shape;748;h112ce6c21d2321a4_9_307"/>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38</a:t>
            </a:fld>
            <a:endParaRPr/>
          </a:p>
        </p:txBody>
      </p:sp>
      <p:pic>
        <p:nvPicPr>
          <p:cNvPr id="749" name="Google Shape;749;h112ce6c21d2321a4_9_307"/>
          <p:cNvPicPr preferRelativeResize="0"/>
          <p:nvPr/>
        </p:nvPicPr>
        <p:blipFill rotWithShape="1">
          <a:blip r:embed="rId3">
            <a:alphaModFix/>
          </a:blip>
          <a:srcRect t="44714" b="8552"/>
          <a:stretch/>
        </p:blipFill>
        <p:spPr>
          <a:xfrm>
            <a:off x="147625" y="2130829"/>
            <a:ext cx="11896749" cy="370655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h7c92240cb61b426b_0_3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39</a:t>
            </a:fld>
            <a:endParaRPr/>
          </a:p>
        </p:txBody>
      </p:sp>
      <p:sp>
        <p:nvSpPr>
          <p:cNvPr id="763" name="Google Shape;763;h7c92240cb61b426b_0_30"/>
          <p:cNvSpPr txBox="1">
            <a:spLocks noGrp="1"/>
          </p:cNvSpPr>
          <p:nvPr>
            <p:ph type="body" idx="1"/>
          </p:nvPr>
        </p:nvSpPr>
        <p:spPr>
          <a:xfrm>
            <a:off x="1219200" y="5277092"/>
            <a:ext cx="8915400" cy="860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4800"/>
              <a:t>Feedback From The Field </a:t>
            </a:r>
            <a:endParaRPr sz="4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68"/>
        <p:cNvGrpSpPr/>
        <p:nvPr/>
      </p:nvGrpSpPr>
      <p:grpSpPr>
        <a:xfrm>
          <a:off x="0" y="0"/>
          <a:ext cx="0" cy="0"/>
          <a:chOff x="0" y="0"/>
          <a:chExt cx="0" cy="0"/>
        </a:xfrm>
      </p:grpSpPr>
      <p:pic>
        <p:nvPicPr>
          <p:cNvPr id="769" name="Google Shape;769;h4f2498e199fd294e_1_0" title="Screenshot 2026-10-01 at 2.18.49 PM.png"/>
          <p:cNvPicPr preferRelativeResize="0"/>
          <p:nvPr/>
        </p:nvPicPr>
        <p:blipFill>
          <a:blip r:embed="rId3">
            <a:alphaModFix/>
          </a:blip>
          <a:stretch>
            <a:fillRect/>
          </a:stretch>
        </p:blipFill>
        <p:spPr>
          <a:xfrm>
            <a:off x="1697589" y="0"/>
            <a:ext cx="8796861" cy="685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h7fb570e0f3523886_1_85"/>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41</a:t>
            </a:fld>
            <a:endParaRPr/>
          </a:p>
        </p:txBody>
      </p:sp>
      <p:pic>
        <p:nvPicPr>
          <p:cNvPr id="776" name="Google Shape;776;h7fb570e0f3523886_1_85" title="Slide #46 MacKenzie Kuehmichel PT, Lincoln Public Schools">
            <a:hlinkClick r:id="rId3"/>
          </p:cNvPr>
          <p:cNvPicPr preferRelativeResize="0"/>
          <p:nvPr/>
        </p:nvPicPr>
        <p:blipFill>
          <a:blip r:embed="rId4">
            <a:alphaModFix/>
          </a:blip>
          <a:stretch>
            <a:fillRect/>
          </a:stretch>
        </p:blipFill>
        <p:spPr>
          <a:xfrm>
            <a:off x="774388" y="167400"/>
            <a:ext cx="10643226" cy="5986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6"/>
                                        </p:tgtEl>
                                        <p:attrNameLst>
                                          <p:attrName>style.visibility</p:attrName>
                                        </p:attrNameLst>
                                      </p:cBhvr>
                                      <p:to>
                                        <p:strVal val="visible"/>
                                      </p:to>
                                    </p:set>
                                    <p:animEffect transition="in" filter="fade">
                                      <p:cBhvr>
                                        <p:cTn id="7" dur="1000"/>
                                        <p:tgtEl>
                                          <p:spTgt spid="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h7fb570e0f3523886_1_92"/>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42</a:t>
            </a:fld>
            <a:endParaRPr/>
          </a:p>
        </p:txBody>
      </p:sp>
      <p:pic>
        <p:nvPicPr>
          <p:cNvPr id="783" name="Google Shape;783;h7fb570e0f3523886_1_92" title="Slide #47 - SC">
            <a:hlinkClick r:id="rId3"/>
          </p:cNvPr>
          <p:cNvPicPr preferRelativeResize="0"/>
          <p:nvPr/>
        </p:nvPicPr>
        <p:blipFill>
          <a:blip r:embed="rId4">
            <a:alphaModFix/>
          </a:blip>
          <a:stretch>
            <a:fillRect/>
          </a:stretch>
        </p:blipFill>
        <p:spPr>
          <a:xfrm>
            <a:off x="1080975" y="385725"/>
            <a:ext cx="10030051" cy="5641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3"/>
                                        </p:tgtEl>
                                        <p:attrNameLst>
                                          <p:attrName>style.visibility</p:attrName>
                                        </p:attrNameLst>
                                      </p:cBhvr>
                                      <p:to>
                                        <p:strVal val="visible"/>
                                      </p:to>
                                    </p:set>
                                    <p:animEffect transition="in" filter="fade">
                                      <p:cBhvr>
                                        <p:cTn id="7" dur="1000"/>
                                        <p:tgtEl>
                                          <p:spTgt spid="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h7fb570e0f3523886_1_78"/>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43</a:t>
            </a:fld>
            <a:endParaRPr/>
          </a:p>
        </p:txBody>
      </p:sp>
      <p:pic>
        <p:nvPicPr>
          <p:cNvPr id="790" name="Google Shape;790;h7fb570e0f3523886_1_78" title="Slide #48 Parent">
            <a:hlinkClick r:id="rId3"/>
          </p:cNvPr>
          <p:cNvPicPr preferRelativeResize="0"/>
          <p:nvPr/>
        </p:nvPicPr>
        <p:blipFill>
          <a:blip r:embed="rId4">
            <a:alphaModFix/>
          </a:blip>
          <a:stretch>
            <a:fillRect/>
          </a:stretch>
        </p:blipFill>
        <p:spPr>
          <a:xfrm>
            <a:off x="909525" y="167400"/>
            <a:ext cx="10372949" cy="58347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0"/>
                                        </p:tgtEl>
                                        <p:attrNameLst>
                                          <p:attrName>style.visibility</p:attrName>
                                        </p:attrNameLst>
                                      </p:cBhvr>
                                      <p:to>
                                        <p:strVal val="visible"/>
                                      </p:to>
                                    </p:set>
                                    <p:animEffect transition="in" filter="fade">
                                      <p:cBhvr>
                                        <p:cTn id="7" dur="1000"/>
                                        <p:tgtEl>
                                          <p:spTgt spid="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h689e6f1e854cbfa5_0_27"/>
          <p:cNvSpPr txBox="1">
            <a:spLocks noGrp="1"/>
          </p:cNvSpPr>
          <p:nvPr>
            <p:ph type="body" idx="1"/>
          </p:nvPr>
        </p:nvSpPr>
        <p:spPr>
          <a:xfrm>
            <a:off x="990600" y="1600200"/>
            <a:ext cx="10514100" cy="2819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Reflecting on your experience as a family member, provider, services coordinator, internal coach, and/or PRT leadership, how does what you saw in the video clips compare to your experience? What would you like to see as a next step in your region?</a:t>
            </a:r>
            <a:endParaRPr/>
          </a:p>
        </p:txBody>
      </p:sp>
      <p:sp>
        <p:nvSpPr>
          <p:cNvPr id="797" name="Google Shape;797;h689e6f1e854cbfa5_0_27"/>
          <p:cNvSpPr>
            <a:spLocks noGrp="1"/>
          </p:cNvSpPr>
          <p:nvPr>
            <p:ph type="body" idx="2"/>
          </p:nvPr>
        </p:nvSpPr>
        <p:spPr>
          <a:xfrm>
            <a:off x="2209800" y="4734669"/>
            <a:ext cx="7772400" cy="846300"/>
          </a:xfrm>
          <a:prstGeom prst="roundRect">
            <a:avLst>
              <a:gd name="adj" fmla="val 16667"/>
            </a:avLst>
          </a:prstGeom>
        </p:spPr>
        <p:txBody>
          <a:bodyPr spcFirstLastPara="1" wrap="square" lIns="91425" tIns="91425" rIns="91425" bIns="91425" anchor="ctr" anchorCtr="0">
            <a:normAutofit/>
          </a:bodyPr>
          <a:lstStyle/>
          <a:p>
            <a:pPr marL="0" lvl="0" indent="0" algn="ctr" rtl="0">
              <a:spcBef>
                <a:spcPts val="1000"/>
              </a:spcBef>
              <a:spcAft>
                <a:spcPts val="0"/>
              </a:spcAft>
              <a:buNone/>
            </a:pPr>
            <a:r>
              <a:rPr lang="en-US"/>
              <a:t>Turn &amp; Share With a Neighbor</a:t>
            </a:r>
            <a:endParaRPr/>
          </a:p>
        </p:txBody>
      </p:sp>
      <p:sp>
        <p:nvSpPr>
          <p:cNvPr id="798" name="Google Shape;798;h689e6f1e854cbfa5_0_27"/>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2 Minute Pause for Reflection</a:t>
            </a:r>
            <a:endParaRPr/>
          </a:p>
        </p:txBody>
      </p:sp>
      <p:sp>
        <p:nvSpPr>
          <p:cNvPr id="799" name="Google Shape;799;h689e6f1e854cbfa5_0_27"/>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31"/>
          <p:cNvSpPr txBox="1">
            <a:spLocks noGrp="1"/>
          </p:cNvSpPr>
          <p:nvPr>
            <p:ph type="title"/>
          </p:nvPr>
        </p:nvSpPr>
        <p:spPr>
          <a:xfrm>
            <a:off x="812800" y="325703"/>
            <a:ext cx="10566300" cy="14688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accent2"/>
              </a:buClr>
              <a:buSzPts val="5400"/>
              <a:buFont typeface="Arial"/>
              <a:buNone/>
            </a:pPr>
            <a:r>
              <a:rPr lang="en-US" sz="5400"/>
              <a:t>Annual IFSP Outcome Analysis</a:t>
            </a:r>
            <a:endParaRPr/>
          </a:p>
        </p:txBody>
      </p:sp>
      <p:sp>
        <p:nvSpPr>
          <p:cNvPr id="805" name="Google Shape;805;p31"/>
          <p:cNvSpPr txBox="1">
            <a:spLocks noGrp="1"/>
          </p:cNvSpPr>
          <p:nvPr>
            <p:ph type="body" idx="1"/>
          </p:nvPr>
        </p:nvSpPr>
        <p:spPr>
          <a:xfrm>
            <a:off x="812800" y="2075945"/>
            <a:ext cx="10566300" cy="4038600"/>
          </a:xfrm>
          <a:prstGeom prst="rect">
            <a:avLst/>
          </a:prstGeom>
          <a:noFill/>
          <a:ln>
            <a:noFill/>
          </a:ln>
        </p:spPr>
        <p:txBody>
          <a:bodyPr spcFirstLastPara="1" wrap="square" lIns="91425" tIns="45700" rIns="91425" bIns="45700" anchor="t" anchorCtr="0">
            <a:normAutofit/>
          </a:bodyPr>
          <a:lstStyle/>
          <a:p>
            <a:pPr marL="0" lvl="0" indent="0" algn="ctr" rtl="0">
              <a:lnSpc>
                <a:spcPct val="91666"/>
              </a:lnSpc>
              <a:spcBef>
                <a:spcPts val="0"/>
              </a:spcBef>
              <a:spcAft>
                <a:spcPts val="0"/>
              </a:spcAft>
              <a:buSzPts val="4800"/>
              <a:buNone/>
            </a:pPr>
            <a:r>
              <a:rPr lang="en-US" sz="4700"/>
              <a:t>IFSPs from Cohort Planning Region Teams are analyzed for quality and quantity of outcomes (i.e. do they have routines, are they measurable etc.).</a:t>
            </a:r>
            <a:endParaRPr sz="3500"/>
          </a:p>
          <a:p>
            <a:pPr marL="0" lvl="0" indent="0" algn="l" rtl="0">
              <a:lnSpc>
                <a:spcPct val="122222"/>
              </a:lnSpc>
              <a:spcBef>
                <a:spcPts val="1000"/>
              </a:spcBef>
              <a:spcAft>
                <a:spcPts val="0"/>
              </a:spcAft>
              <a:buSzPts val="3600"/>
              <a:buNone/>
            </a:pPr>
            <a:endParaRPr/>
          </a:p>
        </p:txBody>
      </p:sp>
      <p:sp>
        <p:nvSpPr>
          <p:cNvPr id="806" name="Google Shape;806;p31"/>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g389a5a3be50_2_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46</a:t>
            </a:fld>
            <a:endParaRPr/>
          </a:p>
        </p:txBody>
      </p:sp>
      <p:pic>
        <p:nvPicPr>
          <p:cNvPr id="813" name="Google Shape;813;g389a5a3be50_2_8" title="Chart"/>
          <p:cNvPicPr preferRelativeResize="0"/>
          <p:nvPr/>
        </p:nvPicPr>
        <p:blipFill>
          <a:blip r:embed="rId3">
            <a:alphaModFix/>
          </a:blip>
          <a:stretch>
            <a:fillRect/>
          </a:stretch>
        </p:blipFill>
        <p:spPr>
          <a:xfrm>
            <a:off x="152400" y="152400"/>
            <a:ext cx="11887201" cy="525869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g389a5a3be50_2_0"/>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47</a:t>
            </a:fld>
            <a:endParaRPr/>
          </a:p>
        </p:txBody>
      </p:sp>
      <p:pic>
        <p:nvPicPr>
          <p:cNvPr id="820" name="Google Shape;820;g389a5a3be50_2_0" title="Chart"/>
          <p:cNvPicPr preferRelativeResize="0"/>
          <p:nvPr/>
        </p:nvPicPr>
        <p:blipFill>
          <a:blip r:embed="rId3">
            <a:alphaModFix/>
          </a:blip>
          <a:stretch>
            <a:fillRect/>
          </a:stretch>
        </p:blipFill>
        <p:spPr>
          <a:xfrm>
            <a:off x="152400" y="152400"/>
            <a:ext cx="11887201" cy="525869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g389a5a3be50_1_1"/>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48</a:t>
            </a:fld>
            <a:endParaRPr/>
          </a:p>
        </p:txBody>
      </p:sp>
      <p:pic>
        <p:nvPicPr>
          <p:cNvPr id="827" name="Google Shape;827;g389a5a3be50_1_1" title="Chart"/>
          <p:cNvPicPr preferRelativeResize="0"/>
          <p:nvPr/>
        </p:nvPicPr>
        <p:blipFill>
          <a:blip r:embed="rId3">
            <a:alphaModFix/>
          </a:blip>
          <a:stretch>
            <a:fillRect/>
          </a:stretch>
        </p:blipFill>
        <p:spPr>
          <a:xfrm>
            <a:off x="152400" y="340450"/>
            <a:ext cx="11887201" cy="525869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g389a5a3be50_2_16"/>
          <p:cNvSpPr txBox="1">
            <a:spLocks noGrp="1"/>
          </p:cNvSpPr>
          <p:nvPr>
            <p:ph type="title"/>
          </p:nvPr>
        </p:nvSpPr>
        <p:spPr>
          <a:xfrm>
            <a:off x="812800" y="147800"/>
            <a:ext cx="10566300" cy="9459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4000"/>
              <a:buNone/>
            </a:pPr>
            <a:r>
              <a:rPr lang="en-US"/>
              <a:t>Trends from 2026</a:t>
            </a:r>
            <a:endParaRPr/>
          </a:p>
        </p:txBody>
      </p:sp>
      <p:sp>
        <p:nvSpPr>
          <p:cNvPr id="834" name="Google Shape;834;g389a5a3be50_2_16"/>
          <p:cNvSpPr txBox="1">
            <a:spLocks noGrp="1"/>
          </p:cNvSpPr>
          <p:nvPr>
            <p:ph type="body" idx="1"/>
          </p:nvPr>
        </p:nvSpPr>
        <p:spPr>
          <a:xfrm>
            <a:off x="812800" y="1012350"/>
            <a:ext cx="10566300" cy="4833300"/>
          </a:xfrm>
          <a:prstGeom prst="rect">
            <a:avLst/>
          </a:prstGeom>
          <a:noFill/>
          <a:ln>
            <a:noFill/>
          </a:ln>
        </p:spPr>
        <p:txBody>
          <a:bodyPr spcFirstLastPara="1" wrap="square" lIns="91425" tIns="45700" rIns="91425" bIns="45700" anchor="t" anchorCtr="0">
            <a:normAutofit/>
          </a:bodyPr>
          <a:lstStyle/>
          <a:p>
            <a:pPr marL="0" lvl="0" indent="0" algn="l" rtl="0">
              <a:lnSpc>
                <a:spcPct val="122222"/>
              </a:lnSpc>
              <a:spcBef>
                <a:spcPts val="1000"/>
              </a:spcBef>
              <a:spcAft>
                <a:spcPts val="0"/>
              </a:spcAft>
              <a:buSzPts val="4645"/>
              <a:buNone/>
            </a:pPr>
            <a:endParaRPr sz="3400"/>
          </a:p>
          <a:p>
            <a:pPr marL="457200" lvl="0" indent="-444500" algn="l" rtl="0">
              <a:lnSpc>
                <a:spcPct val="122222"/>
              </a:lnSpc>
              <a:spcBef>
                <a:spcPts val="0"/>
              </a:spcBef>
              <a:spcAft>
                <a:spcPts val="0"/>
              </a:spcAft>
              <a:buSzPts val="3400"/>
              <a:buAutoNum type="arabicPeriod"/>
            </a:pPr>
            <a:r>
              <a:rPr lang="en-US" sz="3400"/>
              <a:t>1. Total Outcomes: Trending up!</a:t>
            </a:r>
            <a:endParaRPr sz="3400"/>
          </a:p>
          <a:p>
            <a:pPr marL="457200" lvl="0" indent="-444500" algn="l" rtl="0">
              <a:lnSpc>
                <a:spcPct val="122222"/>
              </a:lnSpc>
              <a:spcBef>
                <a:spcPts val="0"/>
              </a:spcBef>
              <a:spcAft>
                <a:spcPts val="0"/>
              </a:spcAft>
              <a:buSzPts val="3400"/>
              <a:buAutoNum type="arabicPeriod"/>
            </a:pPr>
            <a:endParaRPr sz="3400"/>
          </a:p>
          <a:p>
            <a:pPr marL="457200" lvl="0" indent="-444500" algn="l" rtl="0">
              <a:lnSpc>
                <a:spcPct val="122222"/>
              </a:lnSpc>
              <a:spcBef>
                <a:spcPts val="0"/>
              </a:spcBef>
              <a:spcAft>
                <a:spcPts val="0"/>
              </a:spcAft>
              <a:buSzPts val="3400"/>
              <a:buAutoNum type="arabicPeriod"/>
            </a:pPr>
            <a:r>
              <a:rPr lang="en-US" sz="3400"/>
              <a:t>2. Family Outcomes: How can we improve?</a:t>
            </a:r>
            <a:endParaRPr sz="3400"/>
          </a:p>
          <a:p>
            <a:pPr marL="457200" lvl="0" indent="-444500" algn="l" rtl="0">
              <a:lnSpc>
                <a:spcPct val="122222"/>
              </a:lnSpc>
              <a:spcBef>
                <a:spcPts val="0"/>
              </a:spcBef>
              <a:spcAft>
                <a:spcPts val="0"/>
              </a:spcAft>
              <a:buSzPts val="3400"/>
              <a:buAutoNum type="arabicPeriod"/>
            </a:pPr>
            <a:endParaRPr sz="3400"/>
          </a:p>
          <a:p>
            <a:pPr marL="457200" lvl="0" indent="-444500" algn="l" rtl="0">
              <a:lnSpc>
                <a:spcPct val="122222"/>
              </a:lnSpc>
              <a:spcBef>
                <a:spcPts val="0"/>
              </a:spcBef>
              <a:spcAft>
                <a:spcPts val="0"/>
              </a:spcAft>
              <a:buSzPts val="3400"/>
              <a:buAutoNum type="arabicPeriod"/>
            </a:pPr>
            <a:r>
              <a:rPr lang="en-US" sz="3400"/>
              <a:t>3. Child Outcomes:  Connection between quality score and child progress.</a:t>
            </a:r>
            <a:endParaRPr sz="3400"/>
          </a:p>
        </p:txBody>
      </p:sp>
      <p:sp>
        <p:nvSpPr>
          <p:cNvPr id="835" name="Google Shape;835;g389a5a3be50_2_16"/>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h689e6f1e854cbfa5_0_19"/>
          <p:cNvSpPr txBox="1">
            <a:spLocks noGrp="1"/>
          </p:cNvSpPr>
          <p:nvPr>
            <p:ph type="body" idx="1"/>
          </p:nvPr>
        </p:nvSpPr>
        <p:spPr>
          <a:xfrm>
            <a:off x="990600" y="1600200"/>
            <a:ext cx="10514100" cy="2819400"/>
          </a:xfrm>
          <a:prstGeom prst="rect">
            <a:avLst/>
          </a:prstGeom>
        </p:spPr>
        <p:txBody>
          <a:bodyPr spcFirstLastPara="1" wrap="square" lIns="91425" tIns="45700" rIns="91425" bIns="45700" anchor="t" anchorCtr="0">
            <a:normAutofit fontScale="85000" lnSpcReduction="10000"/>
          </a:bodyPr>
          <a:lstStyle/>
          <a:p>
            <a:pPr marL="0" lvl="0" indent="0" algn="l" rtl="0">
              <a:spcBef>
                <a:spcPts val="1000"/>
              </a:spcBef>
              <a:spcAft>
                <a:spcPts val="0"/>
              </a:spcAft>
              <a:buNone/>
            </a:pPr>
            <a:r>
              <a:rPr lang="en-US"/>
              <a:t>Keeping in mind that the data we collect is based on the pilot regions, how could you learn about how your region’s data compares to this data? What next steps might you consider for improvement in your area?</a:t>
            </a:r>
            <a:endParaRPr/>
          </a:p>
          <a:p>
            <a:pPr marL="0" lvl="0" indent="0" algn="l" rtl="0">
              <a:spcBef>
                <a:spcPts val="1000"/>
              </a:spcBef>
              <a:spcAft>
                <a:spcPts val="0"/>
              </a:spcAft>
              <a:buNone/>
            </a:pPr>
            <a:endParaRPr/>
          </a:p>
          <a:p>
            <a:pPr marL="0" lvl="0" indent="0" algn="l" rtl="0">
              <a:spcBef>
                <a:spcPts val="1000"/>
              </a:spcBef>
              <a:spcAft>
                <a:spcPts val="0"/>
              </a:spcAft>
              <a:buNone/>
            </a:pPr>
            <a:r>
              <a:rPr lang="en-US"/>
              <a:t>If you are a family member, how do you feel like this data compares to your child’s IFSP outcomes? Based on this data, how might you want to think about future IFSP outcomes?</a:t>
            </a:r>
            <a:endParaRPr/>
          </a:p>
        </p:txBody>
      </p:sp>
      <p:sp>
        <p:nvSpPr>
          <p:cNvPr id="842" name="Google Shape;842;h689e6f1e854cbfa5_0_19"/>
          <p:cNvSpPr>
            <a:spLocks noGrp="1"/>
          </p:cNvSpPr>
          <p:nvPr>
            <p:ph type="body" idx="2"/>
          </p:nvPr>
        </p:nvSpPr>
        <p:spPr>
          <a:xfrm>
            <a:off x="2209800" y="4734669"/>
            <a:ext cx="7772400" cy="846300"/>
          </a:xfrm>
          <a:prstGeom prst="roundRect">
            <a:avLst>
              <a:gd name="adj" fmla="val 16667"/>
            </a:avLst>
          </a:prstGeom>
        </p:spPr>
        <p:txBody>
          <a:bodyPr spcFirstLastPara="1" wrap="square" lIns="91425" tIns="91425" rIns="91425" bIns="91425" anchor="ctr" anchorCtr="0">
            <a:normAutofit/>
          </a:bodyPr>
          <a:lstStyle/>
          <a:p>
            <a:pPr marL="0" lvl="0" indent="0" algn="ctr" rtl="0">
              <a:spcBef>
                <a:spcPts val="1000"/>
              </a:spcBef>
              <a:spcAft>
                <a:spcPts val="0"/>
              </a:spcAft>
              <a:buNone/>
            </a:pPr>
            <a:r>
              <a:rPr lang="en-US"/>
              <a:t>Turn &amp; Share With a Neighbor</a:t>
            </a:r>
            <a:endParaRPr/>
          </a:p>
        </p:txBody>
      </p:sp>
      <p:sp>
        <p:nvSpPr>
          <p:cNvPr id="843" name="Google Shape;843;h689e6f1e854cbfa5_0_19"/>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2 Minute Pause for Reflection</a:t>
            </a:r>
            <a:endParaRPr/>
          </a:p>
        </p:txBody>
      </p:sp>
      <p:sp>
        <p:nvSpPr>
          <p:cNvPr id="844" name="Google Shape;844;h689e6f1e854cbfa5_0_19"/>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US"/>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h671890866ac2471_0_16"/>
          <p:cNvSpPr txBox="1">
            <a:spLocks noGrp="1"/>
          </p:cNvSpPr>
          <p:nvPr>
            <p:ph type="title"/>
          </p:nvPr>
        </p:nvSpPr>
        <p:spPr>
          <a:xfrm>
            <a:off x="812800" y="325703"/>
            <a:ext cx="10566300" cy="14688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Questions</a:t>
            </a:r>
            <a:endParaRPr/>
          </a:p>
        </p:txBody>
      </p:sp>
      <p:sp>
        <p:nvSpPr>
          <p:cNvPr id="851" name="Google Shape;851;h671890866ac2471_0_16"/>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51</a:t>
            </a:fld>
            <a:endParaRPr/>
          </a:p>
        </p:txBody>
      </p:sp>
      <p:pic>
        <p:nvPicPr>
          <p:cNvPr id="852" name="Google Shape;852;h671890866ac2471_0_16" descr="questions and answers icon vector. Isolated contour symbol illustration (Provided by Getty Images)"/>
          <p:cNvPicPr preferRelativeResize="0"/>
          <p:nvPr/>
        </p:nvPicPr>
        <p:blipFill>
          <a:blip r:embed="rId3">
            <a:alphaModFix/>
          </a:blip>
          <a:stretch>
            <a:fillRect/>
          </a:stretch>
        </p:blipFill>
        <p:spPr>
          <a:xfrm>
            <a:off x="4704875" y="1049653"/>
            <a:ext cx="4758697" cy="475869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h671890866ac2471_0_9"/>
          <p:cNvSpPr txBox="1">
            <a:spLocks noGrp="1"/>
          </p:cNvSpPr>
          <p:nvPr>
            <p:ph type="title"/>
          </p:nvPr>
        </p:nvSpPr>
        <p:spPr>
          <a:xfrm>
            <a:off x="812800" y="321251"/>
            <a:ext cx="10566300" cy="8103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Thank You</a:t>
            </a:r>
            <a:endParaRPr/>
          </a:p>
        </p:txBody>
      </p:sp>
      <p:sp>
        <p:nvSpPr>
          <p:cNvPr id="859" name="Google Shape;859;h671890866ac2471_0_9"/>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52</a:t>
            </a:fld>
            <a:endParaRPr/>
          </a:p>
        </p:txBody>
      </p:sp>
      <p:sp>
        <p:nvSpPr>
          <p:cNvPr id="860" name="Google Shape;860;h671890866ac2471_0_9"/>
          <p:cNvSpPr>
            <a:spLocks noGrp="1"/>
          </p:cNvSpPr>
          <p:nvPr>
            <p:ph type="body" idx="2"/>
          </p:nvPr>
        </p:nvSpPr>
        <p:spPr>
          <a:xfrm>
            <a:off x="812800" y="2489638"/>
            <a:ext cx="10566300" cy="8103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sz="2400"/>
              <a:t>Tina Kilgore tkilgoreot@gmail.com</a:t>
            </a:r>
            <a:endParaRPr sz="2400"/>
          </a:p>
        </p:txBody>
      </p:sp>
      <p:sp>
        <p:nvSpPr>
          <p:cNvPr id="861" name="Google Shape;861;h671890866ac2471_0_9"/>
          <p:cNvSpPr>
            <a:spLocks noGrp="1"/>
          </p:cNvSpPr>
          <p:nvPr>
            <p:ph type="body" idx="3"/>
          </p:nvPr>
        </p:nvSpPr>
        <p:spPr>
          <a:xfrm>
            <a:off x="812800" y="5359450"/>
            <a:ext cx="10566300" cy="8103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sz="2400"/>
              <a:t>Ann Kavanaugh annkava25@gmail.com</a:t>
            </a:r>
            <a:r>
              <a:rPr lang="en-US"/>
              <a:t> </a:t>
            </a:r>
            <a:endParaRPr/>
          </a:p>
        </p:txBody>
      </p:sp>
      <p:sp>
        <p:nvSpPr>
          <p:cNvPr id="862" name="Google Shape;862;h671890866ac2471_0_9"/>
          <p:cNvSpPr>
            <a:spLocks noGrp="1"/>
          </p:cNvSpPr>
          <p:nvPr>
            <p:ph type="body" idx="3"/>
          </p:nvPr>
        </p:nvSpPr>
        <p:spPr>
          <a:xfrm>
            <a:off x="812850" y="1310150"/>
            <a:ext cx="10566300" cy="1033500"/>
          </a:xfrm>
          <a:prstGeom prst="roundRect">
            <a:avLst>
              <a:gd name="adj" fmla="val 16667"/>
            </a:avLst>
          </a:prstGeom>
          <a:solidFill>
            <a:schemeClr val="accent3"/>
          </a:solidFill>
        </p:spPr>
        <p:txBody>
          <a:bodyPr spcFirstLastPara="1" wrap="square" lIns="91425" tIns="45700" rIns="91425" bIns="45700" anchor="ctr" anchorCtr="0">
            <a:normAutofit/>
          </a:bodyPr>
          <a:lstStyle/>
          <a:p>
            <a:pPr marL="0" lvl="0" indent="0" algn="ctr" rtl="0">
              <a:spcBef>
                <a:spcPts val="1000"/>
              </a:spcBef>
              <a:spcAft>
                <a:spcPts val="0"/>
              </a:spcAft>
              <a:buNone/>
            </a:pPr>
            <a:r>
              <a:rPr lang="en-US" b="1">
                <a:solidFill>
                  <a:schemeClr val="dk2"/>
                </a:solidFill>
              </a:rPr>
              <a:t>nebraskarbeihelpdesk@gmail.com</a:t>
            </a:r>
            <a:r>
              <a:rPr lang="en-US"/>
              <a:t> </a:t>
            </a:r>
            <a:endParaRPr/>
          </a:p>
        </p:txBody>
      </p:sp>
      <p:sp>
        <p:nvSpPr>
          <p:cNvPr id="863" name="Google Shape;863;h671890866ac2471_0_9"/>
          <p:cNvSpPr>
            <a:spLocks noGrp="1"/>
          </p:cNvSpPr>
          <p:nvPr>
            <p:ph type="body" idx="3"/>
          </p:nvPr>
        </p:nvSpPr>
        <p:spPr>
          <a:xfrm>
            <a:off x="812850" y="4363575"/>
            <a:ext cx="10566300" cy="8103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sz="2400"/>
              <a:t>Sheila Brodersen coachsheilabrodersen@gmail.com </a:t>
            </a:r>
            <a:endParaRPr sz="2400"/>
          </a:p>
        </p:txBody>
      </p:sp>
      <p:sp>
        <p:nvSpPr>
          <p:cNvPr id="864" name="Google Shape;864;h671890866ac2471_0_9"/>
          <p:cNvSpPr>
            <a:spLocks noGrp="1"/>
          </p:cNvSpPr>
          <p:nvPr>
            <p:ph type="body" idx="3"/>
          </p:nvPr>
        </p:nvSpPr>
        <p:spPr>
          <a:xfrm>
            <a:off x="812800" y="3408050"/>
            <a:ext cx="10566300" cy="810300"/>
          </a:xfrm>
          <a:prstGeom prst="roundRect">
            <a:avLst>
              <a:gd name="adj" fmla="val 16667"/>
            </a:avLst>
          </a:prstGeom>
        </p:spPr>
        <p:txBody>
          <a:bodyPr spcFirstLastPara="1" wrap="square" lIns="91425" tIns="45700" rIns="91425" bIns="45700" anchor="ctr" anchorCtr="0">
            <a:normAutofit/>
          </a:bodyPr>
          <a:lstStyle/>
          <a:p>
            <a:pPr marL="0" lvl="0" indent="0" algn="ctr" rtl="0">
              <a:spcBef>
                <a:spcPts val="1000"/>
              </a:spcBef>
              <a:spcAft>
                <a:spcPts val="0"/>
              </a:spcAft>
              <a:buNone/>
            </a:pPr>
            <a:r>
              <a:rPr lang="en-US" sz="2400"/>
              <a:t>Andrea Nelson coachandreanelson@gmail.com</a:t>
            </a:r>
            <a:endParaRPr sz="2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38"/>
          <p:cNvSpPr txBox="1">
            <a:spLocks noGrp="1"/>
          </p:cNvSpPr>
          <p:nvPr>
            <p:ph type="title"/>
          </p:nvPr>
        </p:nvSpPr>
        <p:spPr>
          <a:xfrm>
            <a:off x="1105500" y="2371200"/>
            <a:ext cx="9981000" cy="1468800"/>
          </a:xfrm>
          <a:prstGeom prst="rect">
            <a:avLst/>
          </a:prstGeom>
          <a:noFill/>
          <a:ln>
            <a:noFill/>
          </a:ln>
        </p:spPr>
        <p:txBody>
          <a:bodyPr spcFirstLastPara="1" wrap="square" lIns="91425" tIns="45700" rIns="91425" bIns="45700" anchor="b" anchorCtr="0">
            <a:noAutofit/>
          </a:bodyPr>
          <a:lstStyle/>
          <a:p>
            <a:pPr marL="457200" lvl="0" indent="0" algn="ctr" rtl="0">
              <a:lnSpc>
                <a:spcPct val="100000"/>
              </a:lnSpc>
              <a:spcBef>
                <a:spcPts val="0"/>
              </a:spcBef>
              <a:spcAft>
                <a:spcPts val="0"/>
              </a:spcAft>
              <a:buClr>
                <a:schemeClr val="lt1"/>
              </a:buClr>
              <a:buSzPts val="4000"/>
              <a:buFont typeface="Arial"/>
              <a:buNone/>
            </a:pPr>
            <a:r>
              <a:rPr lang="en-US" sz="6200"/>
              <a:t>EDN Co-Lead Updates</a:t>
            </a:r>
            <a:endParaRPr sz="6200"/>
          </a:p>
        </p:txBody>
      </p:sp>
      <p:sp>
        <p:nvSpPr>
          <p:cNvPr id="870" name="Google Shape;870;p38"/>
          <p:cNvSpPr txBox="1">
            <a:spLocks noGrp="1"/>
          </p:cNvSpPr>
          <p:nvPr>
            <p:ph type="sldNum" idx="12"/>
          </p:nvPr>
        </p:nvSpPr>
        <p:spPr>
          <a:xfrm>
            <a:off x="11676185" y="6374424"/>
            <a:ext cx="315743" cy="315743"/>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53</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g3837be7393d_1_106"/>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accent1"/>
              </a:buClr>
              <a:buSzPts val="3600"/>
              <a:buFont typeface="Arial"/>
              <a:buNone/>
            </a:pPr>
            <a:r>
              <a:rPr lang="en-US"/>
              <a:t>IDEA Part C Annual Performance Report (APR)</a:t>
            </a:r>
            <a:endParaRPr/>
          </a:p>
        </p:txBody>
      </p:sp>
      <p:sp>
        <p:nvSpPr>
          <p:cNvPr id="876" name="Google Shape;876;g3837be7393d_1_106"/>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rmAutofit/>
          </a:bodyPr>
          <a:lstStyle/>
          <a:p>
            <a:pPr marL="233362" lvl="0" indent="-55562" algn="l" rtl="0">
              <a:lnSpc>
                <a:spcPct val="100000"/>
              </a:lnSpc>
              <a:spcBef>
                <a:spcPts val="0"/>
              </a:spcBef>
              <a:spcAft>
                <a:spcPts val="0"/>
              </a:spcAft>
              <a:buSzPts val="2800"/>
              <a:buNone/>
            </a:pPr>
            <a:r>
              <a:rPr lang="en-US" sz="3100"/>
              <a:t>Federally required report submitted to the U.S. Department of Education, Office of Special Education Programs on Feb. 1, 2026.</a:t>
            </a:r>
            <a:endParaRPr sz="3100"/>
          </a:p>
          <a:p>
            <a:pPr marL="233362" lvl="0" indent="-55562" algn="l" rtl="0">
              <a:lnSpc>
                <a:spcPct val="100000"/>
              </a:lnSpc>
              <a:spcBef>
                <a:spcPts val="0"/>
              </a:spcBef>
              <a:spcAft>
                <a:spcPts val="0"/>
              </a:spcAft>
              <a:buSzPts val="2800"/>
              <a:buNone/>
            </a:pPr>
            <a:endParaRPr sz="3100"/>
          </a:p>
          <a:p>
            <a:pPr marL="233361" lvl="0" indent="-55561" algn="l" rtl="0">
              <a:lnSpc>
                <a:spcPct val="100000"/>
              </a:lnSpc>
              <a:spcBef>
                <a:spcPts val="0"/>
              </a:spcBef>
              <a:spcAft>
                <a:spcPts val="0"/>
              </a:spcAft>
              <a:buSzPts val="2800"/>
              <a:buNone/>
            </a:pPr>
            <a:r>
              <a:rPr lang="en-US" sz="3100"/>
              <a:t>The annual report contains required information and data for the reporting period of July 1, 2024 to June 30, 2025. </a:t>
            </a:r>
            <a:endParaRPr sz="3100"/>
          </a:p>
          <a:p>
            <a:pPr marL="233361" lvl="0" indent="-55561" algn="l" rtl="0">
              <a:lnSpc>
                <a:spcPct val="100000"/>
              </a:lnSpc>
              <a:spcBef>
                <a:spcPts val="0"/>
              </a:spcBef>
              <a:spcAft>
                <a:spcPts val="0"/>
              </a:spcAft>
              <a:buSzPts val="2800"/>
              <a:buNone/>
            </a:pPr>
            <a:endParaRPr/>
          </a:p>
          <a:p>
            <a:pPr marL="233361" lvl="0" indent="-55561" algn="l" rtl="0">
              <a:lnSpc>
                <a:spcPct val="100000"/>
              </a:lnSpc>
              <a:spcBef>
                <a:spcPts val="0"/>
              </a:spcBef>
              <a:spcAft>
                <a:spcPts val="0"/>
              </a:spcAft>
              <a:buSzPts val="2800"/>
              <a:buNone/>
            </a:pPr>
            <a:endParaRPr/>
          </a:p>
        </p:txBody>
      </p:sp>
      <p:sp>
        <p:nvSpPr>
          <p:cNvPr id="877" name="Google Shape;877;g3837be7393d_1_106"/>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54</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g3837be7393d_1_298"/>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accent1"/>
              </a:buClr>
              <a:buSzPts val="3600"/>
              <a:buFont typeface="Arial"/>
              <a:buNone/>
            </a:pPr>
            <a:r>
              <a:rPr lang="en-US"/>
              <a:t>Federal Determination</a:t>
            </a:r>
            <a:endParaRPr/>
          </a:p>
        </p:txBody>
      </p:sp>
      <p:sp>
        <p:nvSpPr>
          <p:cNvPr id="883" name="Google Shape;883;g3837be7393d_1_298"/>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rmAutofit/>
          </a:bodyPr>
          <a:lstStyle/>
          <a:p>
            <a:pPr marL="233361" lvl="0" indent="-55561" algn="l" rtl="0">
              <a:lnSpc>
                <a:spcPct val="100000"/>
              </a:lnSpc>
              <a:spcBef>
                <a:spcPts val="0"/>
              </a:spcBef>
              <a:spcAft>
                <a:spcPts val="0"/>
              </a:spcAft>
              <a:buSzPts val="2800"/>
              <a:buNone/>
            </a:pPr>
            <a:r>
              <a:rPr lang="en-US" sz="3000"/>
              <a:t>Based upon the State’s Annual Performance Report (APR) data submission:</a:t>
            </a:r>
            <a:endParaRPr sz="3000"/>
          </a:p>
          <a:p>
            <a:pPr marL="457200" lvl="0" indent="-419100" algn="l" rtl="0">
              <a:lnSpc>
                <a:spcPct val="100000"/>
              </a:lnSpc>
              <a:spcBef>
                <a:spcPts val="0"/>
              </a:spcBef>
              <a:spcAft>
                <a:spcPts val="0"/>
              </a:spcAft>
              <a:buSzPts val="3000"/>
              <a:buChar char="•"/>
            </a:pPr>
            <a:r>
              <a:rPr lang="en-US" sz="3000"/>
              <a:t>Meets Requirements and purposes of IDEA Part C</a:t>
            </a:r>
            <a:endParaRPr sz="3000"/>
          </a:p>
          <a:p>
            <a:pPr marL="457200" lvl="0" indent="-419100" algn="l" rtl="0">
              <a:lnSpc>
                <a:spcPct val="100000"/>
              </a:lnSpc>
              <a:spcBef>
                <a:spcPts val="0"/>
              </a:spcBef>
              <a:spcAft>
                <a:spcPts val="0"/>
              </a:spcAft>
              <a:buSzPts val="3000"/>
              <a:buChar char="•"/>
            </a:pPr>
            <a:r>
              <a:rPr lang="en-US" sz="3000"/>
              <a:t>Needs Assistance in implementing the requirements of IDEA </a:t>
            </a:r>
            <a:endParaRPr sz="3000"/>
          </a:p>
          <a:p>
            <a:pPr marL="0" lvl="0" indent="457200" algn="l" rtl="0">
              <a:lnSpc>
                <a:spcPct val="100000"/>
              </a:lnSpc>
              <a:spcBef>
                <a:spcPts val="0"/>
              </a:spcBef>
              <a:spcAft>
                <a:spcPts val="0"/>
              </a:spcAft>
              <a:buSzPts val="2800"/>
              <a:buNone/>
            </a:pPr>
            <a:r>
              <a:rPr lang="en-US" sz="3000"/>
              <a:t>Part C</a:t>
            </a:r>
            <a:endParaRPr sz="3000"/>
          </a:p>
          <a:p>
            <a:pPr marL="457200" lvl="0" indent="-419100" algn="l" rtl="0">
              <a:lnSpc>
                <a:spcPct val="100000"/>
              </a:lnSpc>
              <a:spcBef>
                <a:spcPts val="0"/>
              </a:spcBef>
              <a:spcAft>
                <a:spcPts val="0"/>
              </a:spcAft>
              <a:buSzPts val="3000"/>
              <a:buChar char="•"/>
            </a:pPr>
            <a:r>
              <a:rPr lang="en-US" sz="3000"/>
              <a:t>Needs Intervention</a:t>
            </a:r>
            <a:endParaRPr sz="3000"/>
          </a:p>
          <a:p>
            <a:pPr marL="457200" lvl="0" indent="-419100" algn="l" rtl="0">
              <a:lnSpc>
                <a:spcPct val="100000"/>
              </a:lnSpc>
              <a:spcBef>
                <a:spcPts val="0"/>
              </a:spcBef>
              <a:spcAft>
                <a:spcPts val="0"/>
              </a:spcAft>
              <a:buSzPts val="3000"/>
              <a:buChar char="•"/>
            </a:pPr>
            <a:r>
              <a:rPr lang="en-US" sz="3000"/>
              <a:t>Needs Substantial Intervention</a:t>
            </a:r>
            <a:endParaRPr sz="3000"/>
          </a:p>
        </p:txBody>
      </p:sp>
      <p:sp>
        <p:nvSpPr>
          <p:cNvPr id="884" name="Google Shape;884;g3837be7393d_1_29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g3837be7393d_1_490"/>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accent1"/>
              </a:buClr>
              <a:buSzPts val="3600"/>
              <a:buFont typeface="Arial"/>
              <a:buNone/>
            </a:pPr>
            <a:r>
              <a:rPr lang="en-US"/>
              <a:t>Federal Determination</a:t>
            </a:r>
            <a:endParaRPr/>
          </a:p>
        </p:txBody>
      </p:sp>
      <p:sp>
        <p:nvSpPr>
          <p:cNvPr id="890" name="Google Shape;890;g3837be7393d_1_490"/>
          <p:cNvSpPr txBox="1">
            <a:spLocks noGrp="1"/>
          </p:cNvSpPr>
          <p:nvPr>
            <p:ph type="body" idx="1"/>
          </p:nvPr>
        </p:nvSpPr>
        <p:spPr>
          <a:xfrm>
            <a:off x="457200" y="1180800"/>
            <a:ext cx="11047500" cy="519360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15000"/>
              </a:lnSpc>
              <a:spcBef>
                <a:spcPts val="0"/>
              </a:spcBef>
              <a:spcAft>
                <a:spcPts val="0"/>
              </a:spcAft>
              <a:buClr>
                <a:schemeClr val="dk1"/>
              </a:buClr>
              <a:buSzPct val="42308"/>
              <a:buFont typeface="Arial"/>
              <a:buNone/>
            </a:pPr>
            <a:r>
              <a:rPr lang="en-US" sz="2600"/>
              <a:t>2 data sets used to calculate Determinations</a:t>
            </a:r>
            <a:endParaRPr sz="2600"/>
          </a:p>
          <a:p>
            <a:pPr marL="12700" lvl="0" indent="444500" algn="l" rtl="0">
              <a:lnSpc>
                <a:spcPct val="115000"/>
              </a:lnSpc>
              <a:spcBef>
                <a:spcPts val="0"/>
              </a:spcBef>
              <a:spcAft>
                <a:spcPts val="0"/>
              </a:spcAft>
              <a:buClr>
                <a:schemeClr val="dk1"/>
              </a:buClr>
              <a:buSzPct val="42308"/>
              <a:buFont typeface="Arial"/>
              <a:buNone/>
            </a:pPr>
            <a:r>
              <a:rPr lang="en-US">
                <a:solidFill>
                  <a:srgbClr val="354C9D"/>
                </a:solidFill>
              </a:rPr>
              <a:t>•</a:t>
            </a:r>
            <a:r>
              <a:rPr lang="en-US" sz="2600"/>
              <a:t>Compliance Data</a:t>
            </a:r>
            <a:endParaRPr sz="2600"/>
          </a:p>
          <a:p>
            <a:pPr marL="12700" lvl="0" indent="444500" algn="l" rtl="0">
              <a:lnSpc>
                <a:spcPct val="115000"/>
              </a:lnSpc>
              <a:spcBef>
                <a:spcPts val="0"/>
              </a:spcBef>
              <a:spcAft>
                <a:spcPts val="0"/>
              </a:spcAft>
              <a:buClr>
                <a:schemeClr val="dk1"/>
              </a:buClr>
              <a:buSzPct val="42308"/>
              <a:buFont typeface="Arial"/>
              <a:buNone/>
            </a:pPr>
            <a:r>
              <a:rPr lang="en-US">
                <a:solidFill>
                  <a:srgbClr val="354C9D"/>
                </a:solidFill>
              </a:rPr>
              <a:t>•</a:t>
            </a:r>
            <a:r>
              <a:rPr lang="en-US" sz="2600"/>
              <a:t>Child Outcome Data</a:t>
            </a:r>
            <a:br>
              <a:rPr lang="en-US" sz="2600"/>
            </a:br>
            <a:endParaRPr sz="2600"/>
          </a:p>
          <a:p>
            <a:pPr marL="0" lvl="0" indent="0" algn="l" rtl="0">
              <a:lnSpc>
                <a:spcPct val="115000"/>
              </a:lnSpc>
              <a:spcBef>
                <a:spcPts val="0"/>
              </a:spcBef>
              <a:spcAft>
                <a:spcPts val="0"/>
              </a:spcAft>
              <a:buClr>
                <a:schemeClr val="dk1"/>
              </a:buClr>
              <a:buSzPct val="42308"/>
              <a:buFont typeface="Arial"/>
              <a:buNone/>
            </a:pPr>
            <a:r>
              <a:rPr lang="en-US" sz="2600"/>
              <a:t>Compliance Data=100%</a:t>
            </a:r>
            <a:endParaRPr sz="2600"/>
          </a:p>
          <a:p>
            <a:pPr marL="12700" lvl="0" indent="444500" algn="l" rtl="0">
              <a:lnSpc>
                <a:spcPct val="115000"/>
              </a:lnSpc>
              <a:spcBef>
                <a:spcPts val="0"/>
              </a:spcBef>
              <a:spcAft>
                <a:spcPts val="0"/>
              </a:spcAft>
              <a:buClr>
                <a:schemeClr val="dk1"/>
              </a:buClr>
              <a:buSzPct val="42308"/>
              <a:buFont typeface="Arial"/>
              <a:buNone/>
            </a:pPr>
            <a:r>
              <a:rPr lang="en-US">
                <a:solidFill>
                  <a:srgbClr val="354C9D"/>
                </a:solidFill>
              </a:rPr>
              <a:t>•</a:t>
            </a:r>
            <a:r>
              <a:rPr lang="en-US" sz="2600"/>
              <a:t>Timely IFSP Services </a:t>
            </a:r>
            <a:r>
              <a:rPr lang="en-US" sz="2600">
                <a:solidFill>
                  <a:srgbClr val="B31E48"/>
                </a:solidFill>
              </a:rPr>
              <a:t>99.06%</a:t>
            </a:r>
            <a:endParaRPr sz="2600">
              <a:solidFill>
                <a:srgbClr val="B31E48"/>
              </a:solidFill>
            </a:endParaRPr>
          </a:p>
          <a:p>
            <a:pPr marL="12700" lvl="0" indent="444500" algn="l" rtl="0">
              <a:lnSpc>
                <a:spcPct val="115000"/>
              </a:lnSpc>
              <a:spcBef>
                <a:spcPts val="0"/>
              </a:spcBef>
              <a:spcAft>
                <a:spcPts val="0"/>
              </a:spcAft>
              <a:buClr>
                <a:schemeClr val="dk1"/>
              </a:buClr>
              <a:buSzPct val="42308"/>
              <a:buFont typeface="Arial"/>
              <a:buNone/>
            </a:pPr>
            <a:r>
              <a:rPr lang="en-US">
                <a:solidFill>
                  <a:srgbClr val="354C9D"/>
                </a:solidFill>
              </a:rPr>
              <a:t>•</a:t>
            </a:r>
            <a:r>
              <a:rPr lang="en-US" sz="2600"/>
              <a:t>IFSP’s in 45 days </a:t>
            </a:r>
            <a:r>
              <a:rPr lang="en-US" sz="2600">
                <a:solidFill>
                  <a:srgbClr val="B31E48"/>
                </a:solidFill>
              </a:rPr>
              <a:t>96.23%</a:t>
            </a:r>
            <a:endParaRPr sz="2600">
              <a:solidFill>
                <a:srgbClr val="B31E48"/>
              </a:solidFill>
            </a:endParaRPr>
          </a:p>
          <a:p>
            <a:pPr marL="12700" lvl="0" indent="444500" algn="l" rtl="0">
              <a:lnSpc>
                <a:spcPct val="115000"/>
              </a:lnSpc>
              <a:spcBef>
                <a:spcPts val="0"/>
              </a:spcBef>
              <a:spcAft>
                <a:spcPts val="0"/>
              </a:spcAft>
              <a:buClr>
                <a:schemeClr val="dk1"/>
              </a:buClr>
              <a:buSzPct val="42308"/>
              <a:buFont typeface="Arial"/>
              <a:buNone/>
            </a:pPr>
            <a:r>
              <a:rPr lang="en-US">
                <a:solidFill>
                  <a:srgbClr val="354C9D"/>
                </a:solidFill>
              </a:rPr>
              <a:t>•</a:t>
            </a:r>
            <a:r>
              <a:rPr lang="en-US" sz="2600"/>
              <a:t>Transition</a:t>
            </a:r>
            <a:endParaRPr sz="2600"/>
          </a:p>
          <a:p>
            <a:pPr marL="469900" lvl="0" indent="444500" algn="l" rtl="0">
              <a:lnSpc>
                <a:spcPct val="115000"/>
              </a:lnSpc>
              <a:spcBef>
                <a:spcPts val="0"/>
              </a:spcBef>
              <a:spcAft>
                <a:spcPts val="0"/>
              </a:spcAft>
              <a:buClr>
                <a:schemeClr val="dk1"/>
              </a:buClr>
              <a:buSzPct val="42308"/>
              <a:buFont typeface="Arial"/>
              <a:buNone/>
            </a:pPr>
            <a:r>
              <a:rPr lang="en-US">
                <a:solidFill>
                  <a:srgbClr val="BEE14B"/>
                </a:solidFill>
              </a:rPr>
              <a:t>•</a:t>
            </a:r>
            <a:r>
              <a:rPr lang="en-US" sz="2600"/>
              <a:t>8A (Transition plan 90 days prior) </a:t>
            </a:r>
            <a:r>
              <a:rPr lang="en-US" sz="2600">
                <a:solidFill>
                  <a:srgbClr val="B31E48"/>
                </a:solidFill>
              </a:rPr>
              <a:t>94.87%</a:t>
            </a:r>
            <a:endParaRPr sz="2600">
              <a:solidFill>
                <a:srgbClr val="B31E48"/>
              </a:solidFill>
            </a:endParaRPr>
          </a:p>
          <a:p>
            <a:pPr marL="469900" lvl="0" indent="444500" algn="l" rtl="0">
              <a:lnSpc>
                <a:spcPct val="115000"/>
              </a:lnSpc>
              <a:spcBef>
                <a:spcPts val="0"/>
              </a:spcBef>
              <a:spcAft>
                <a:spcPts val="0"/>
              </a:spcAft>
              <a:buClr>
                <a:schemeClr val="dk1"/>
              </a:buClr>
              <a:buSzPct val="42308"/>
              <a:buFont typeface="Arial"/>
              <a:buNone/>
            </a:pPr>
            <a:r>
              <a:rPr lang="en-US">
                <a:solidFill>
                  <a:srgbClr val="BEE14B"/>
                </a:solidFill>
              </a:rPr>
              <a:t>•</a:t>
            </a:r>
            <a:r>
              <a:rPr lang="en-US" sz="2600"/>
              <a:t>8B (Transition Notification to District) </a:t>
            </a:r>
            <a:r>
              <a:rPr lang="en-US" sz="2600">
                <a:solidFill>
                  <a:srgbClr val="B31E48"/>
                </a:solidFill>
              </a:rPr>
              <a:t>100%</a:t>
            </a:r>
            <a:endParaRPr sz="2600">
              <a:solidFill>
                <a:srgbClr val="B31E48"/>
              </a:solidFill>
            </a:endParaRPr>
          </a:p>
          <a:p>
            <a:pPr marL="469900" lvl="0" indent="444500" algn="l" rtl="0">
              <a:lnSpc>
                <a:spcPct val="115000"/>
              </a:lnSpc>
              <a:spcBef>
                <a:spcPts val="0"/>
              </a:spcBef>
              <a:spcAft>
                <a:spcPts val="0"/>
              </a:spcAft>
              <a:buClr>
                <a:schemeClr val="dk1"/>
              </a:buClr>
              <a:buSzPct val="42308"/>
              <a:buFont typeface="Arial"/>
              <a:buNone/>
            </a:pPr>
            <a:r>
              <a:rPr lang="en-US">
                <a:solidFill>
                  <a:srgbClr val="BEE14B"/>
                </a:solidFill>
              </a:rPr>
              <a:t>•</a:t>
            </a:r>
            <a:r>
              <a:rPr lang="en-US" sz="2600"/>
              <a:t>8C (Transition Conference 90 days prior) </a:t>
            </a:r>
            <a:r>
              <a:rPr lang="en-US" sz="2600">
                <a:solidFill>
                  <a:srgbClr val="B31E48"/>
                </a:solidFill>
              </a:rPr>
              <a:t>94.87%</a:t>
            </a:r>
            <a:br>
              <a:rPr lang="en-US" sz="2600">
                <a:solidFill>
                  <a:srgbClr val="B31E48"/>
                </a:solidFill>
              </a:rPr>
            </a:br>
            <a:endParaRPr sz="2600">
              <a:solidFill>
                <a:srgbClr val="B31E48"/>
              </a:solidFill>
            </a:endParaRPr>
          </a:p>
          <a:p>
            <a:pPr marL="0" lvl="0" indent="0" algn="l" rtl="0">
              <a:lnSpc>
                <a:spcPct val="115000"/>
              </a:lnSpc>
              <a:spcBef>
                <a:spcPts val="0"/>
              </a:spcBef>
              <a:spcAft>
                <a:spcPts val="0"/>
              </a:spcAft>
              <a:buClr>
                <a:schemeClr val="dk1"/>
              </a:buClr>
              <a:buSzPct val="42308"/>
              <a:buFont typeface="Arial"/>
              <a:buNone/>
            </a:pPr>
            <a:r>
              <a:rPr lang="en-US" sz="2600"/>
              <a:t>Earned </a:t>
            </a:r>
            <a:r>
              <a:rPr lang="en-US" sz="2600">
                <a:solidFill>
                  <a:srgbClr val="B31E48"/>
                </a:solidFill>
              </a:rPr>
              <a:t>16</a:t>
            </a:r>
            <a:r>
              <a:rPr lang="en-US" sz="2600"/>
              <a:t> out of </a:t>
            </a:r>
            <a:r>
              <a:rPr lang="en-US" sz="2600">
                <a:solidFill>
                  <a:srgbClr val="B31E48"/>
                </a:solidFill>
              </a:rPr>
              <a:t>16</a:t>
            </a:r>
            <a:r>
              <a:rPr lang="en-US" sz="2600"/>
              <a:t> possible points= </a:t>
            </a:r>
            <a:r>
              <a:rPr lang="en-US" sz="2600">
                <a:solidFill>
                  <a:srgbClr val="B31E49"/>
                </a:solidFill>
              </a:rPr>
              <a:t>100.00%</a:t>
            </a:r>
            <a:endParaRPr sz="2600">
              <a:solidFill>
                <a:srgbClr val="B31E49"/>
              </a:solidFill>
            </a:endParaRPr>
          </a:p>
          <a:p>
            <a:pPr marL="0" lvl="0" indent="0" algn="l" rtl="0">
              <a:lnSpc>
                <a:spcPct val="100000"/>
              </a:lnSpc>
              <a:spcBef>
                <a:spcPts val="0"/>
              </a:spcBef>
              <a:spcAft>
                <a:spcPts val="0"/>
              </a:spcAft>
              <a:buSzPct val="108108"/>
              <a:buNone/>
            </a:pPr>
            <a:endParaRPr/>
          </a:p>
        </p:txBody>
      </p:sp>
      <p:sp>
        <p:nvSpPr>
          <p:cNvPr id="891" name="Google Shape;891;g3837be7393d_1_490"/>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g3837be7393d_1_682"/>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accent1"/>
              </a:buClr>
              <a:buSzPts val="3600"/>
              <a:buFont typeface="Arial"/>
              <a:buNone/>
            </a:pPr>
            <a:r>
              <a:rPr lang="en-US"/>
              <a:t>Federal Determination</a:t>
            </a:r>
            <a:endParaRPr/>
          </a:p>
        </p:txBody>
      </p:sp>
      <p:sp>
        <p:nvSpPr>
          <p:cNvPr id="897" name="Google Shape;897;g3837be7393d_1_682"/>
          <p:cNvSpPr txBox="1">
            <a:spLocks noGrp="1"/>
          </p:cNvSpPr>
          <p:nvPr>
            <p:ph type="body" idx="1"/>
          </p:nvPr>
        </p:nvSpPr>
        <p:spPr>
          <a:xfrm>
            <a:off x="457200" y="1180800"/>
            <a:ext cx="11047500" cy="5030400"/>
          </a:xfrm>
          <a:prstGeom prst="rect">
            <a:avLst/>
          </a:prstGeom>
          <a:noFill/>
          <a:ln>
            <a:noFill/>
          </a:ln>
        </p:spPr>
        <p:txBody>
          <a:bodyPr spcFirstLastPara="1" wrap="square" lIns="91425" tIns="45700" rIns="91425" bIns="45700" anchor="t" anchorCtr="0">
            <a:normAutofit lnSpcReduction="10000"/>
          </a:bodyPr>
          <a:lstStyle/>
          <a:p>
            <a:pPr marL="457200" lvl="0" indent="0" algn="l" rtl="0">
              <a:lnSpc>
                <a:spcPct val="115000"/>
              </a:lnSpc>
              <a:spcBef>
                <a:spcPts val="0"/>
              </a:spcBef>
              <a:spcAft>
                <a:spcPts val="0"/>
              </a:spcAft>
              <a:buNone/>
            </a:pPr>
            <a:r>
              <a:rPr lang="en-US"/>
              <a:t>Early Childhood Outcomes</a:t>
            </a:r>
            <a:endParaRPr/>
          </a:p>
          <a:p>
            <a:pPr marL="0" lvl="0" indent="0" algn="l" rtl="0">
              <a:lnSpc>
                <a:spcPct val="115000"/>
              </a:lnSpc>
              <a:spcBef>
                <a:spcPts val="0"/>
              </a:spcBef>
              <a:spcAft>
                <a:spcPts val="0"/>
              </a:spcAft>
              <a:buNone/>
            </a:pPr>
            <a:r>
              <a:rPr lang="en-US"/>
              <a:t>3A. Positive social-emotional skills</a:t>
            </a:r>
            <a:endParaRPr/>
          </a:p>
          <a:p>
            <a:pPr marL="914400" lvl="0" indent="0" algn="l" rtl="0">
              <a:lnSpc>
                <a:spcPct val="115000"/>
              </a:lnSpc>
              <a:spcBef>
                <a:spcPts val="0"/>
              </a:spcBef>
              <a:spcAft>
                <a:spcPts val="0"/>
              </a:spcAft>
              <a:buNone/>
            </a:pPr>
            <a:r>
              <a:rPr lang="en-US">
                <a:solidFill>
                  <a:srgbClr val="BEE14B"/>
                </a:solidFill>
              </a:rPr>
              <a:t>•</a:t>
            </a:r>
            <a:r>
              <a:rPr lang="en-US"/>
              <a:t>Substantial growth: 59.8%/</a:t>
            </a:r>
            <a:r>
              <a:rPr lang="en-US">
                <a:solidFill>
                  <a:srgbClr val="B31E48"/>
                </a:solidFill>
              </a:rPr>
              <a:t>56.74%</a:t>
            </a:r>
            <a:endParaRPr>
              <a:solidFill>
                <a:srgbClr val="B31E48"/>
              </a:solidFill>
            </a:endParaRPr>
          </a:p>
          <a:p>
            <a:pPr marL="914400" lvl="0" indent="0" algn="l" rtl="0">
              <a:lnSpc>
                <a:spcPct val="115000"/>
              </a:lnSpc>
              <a:spcBef>
                <a:spcPts val="0"/>
              </a:spcBef>
              <a:spcAft>
                <a:spcPts val="0"/>
              </a:spcAft>
              <a:buNone/>
            </a:pPr>
            <a:r>
              <a:rPr lang="en-US">
                <a:solidFill>
                  <a:srgbClr val="BEE14B"/>
                </a:solidFill>
              </a:rPr>
              <a:t>•</a:t>
            </a:r>
            <a:r>
              <a:rPr lang="en-US"/>
              <a:t>Age expectations: 51.84%/</a:t>
            </a:r>
            <a:r>
              <a:rPr lang="en-US">
                <a:solidFill>
                  <a:srgbClr val="B31E48"/>
                </a:solidFill>
              </a:rPr>
              <a:t>44.32%</a:t>
            </a:r>
            <a:endParaRPr>
              <a:solidFill>
                <a:srgbClr val="B31E48"/>
              </a:solidFill>
            </a:endParaRPr>
          </a:p>
          <a:p>
            <a:pPr marL="0" lvl="0" indent="0" algn="l" rtl="0">
              <a:lnSpc>
                <a:spcPct val="115000"/>
              </a:lnSpc>
              <a:spcBef>
                <a:spcPts val="0"/>
              </a:spcBef>
              <a:spcAft>
                <a:spcPts val="0"/>
              </a:spcAft>
              <a:buNone/>
            </a:pPr>
            <a:r>
              <a:rPr lang="en-US"/>
              <a:t>3B. Knowledge and Skills</a:t>
            </a:r>
            <a:endParaRPr/>
          </a:p>
          <a:p>
            <a:pPr marL="914400" lvl="0" indent="0" algn="l" rtl="0">
              <a:lnSpc>
                <a:spcPct val="115000"/>
              </a:lnSpc>
              <a:spcBef>
                <a:spcPts val="0"/>
              </a:spcBef>
              <a:spcAft>
                <a:spcPts val="0"/>
              </a:spcAft>
              <a:buNone/>
            </a:pPr>
            <a:r>
              <a:rPr lang="en-US">
                <a:solidFill>
                  <a:srgbClr val="BEE14B"/>
                </a:solidFill>
              </a:rPr>
              <a:t>•</a:t>
            </a:r>
            <a:r>
              <a:rPr lang="en-US"/>
              <a:t>Substantial growth: 59.08%/</a:t>
            </a:r>
            <a:r>
              <a:rPr lang="en-US">
                <a:solidFill>
                  <a:srgbClr val="B31E48"/>
                </a:solidFill>
              </a:rPr>
              <a:t>58.16%</a:t>
            </a:r>
            <a:endParaRPr>
              <a:solidFill>
                <a:srgbClr val="B31E48"/>
              </a:solidFill>
            </a:endParaRPr>
          </a:p>
          <a:p>
            <a:pPr marL="914400" lvl="0" indent="0" algn="l" rtl="0">
              <a:lnSpc>
                <a:spcPct val="115000"/>
              </a:lnSpc>
              <a:spcBef>
                <a:spcPts val="0"/>
              </a:spcBef>
              <a:spcAft>
                <a:spcPts val="0"/>
              </a:spcAft>
              <a:buNone/>
            </a:pPr>
            <a:r>
              <a:rPr lang="en-US">
                <a:solidFill>
                  <a:srgbClr val="BEE14B"/>
                </a:solidFill>
              </a:rPr>
              <a:t>•</a:t>
            </a:r>
            <a:r>
              <a:rPr lang="en-US"/>
              <a:t>Age Expectations: 42.10%/</a:t>
            </a:r>
            <a:r>
              <a:rPr lang="en-US">
                <a:solidFill>
                  <a:srgbClr val="B31E48"/>
                </a:solidFill>
              </a:rPr>
              <a:t>38.71%</a:t>
            </a:r>
            <a:endParaRPr>
              <a:solidFill>
                <a:srgbClr val="B31E48"/>
              </a:solidFill>
            </a:endParaRPr>
          </a:p>
          <a:p>
            <a:pPr marL="0" lvl="0" indent="0" algn="l" rtl="0">
              <a:lnSpc>
                <a:spcPct val="115000"/>
              </a:lnSpc>
              <a:spcBef>
                <a:spcPts val="0"/>
              </a:spcBef>
              <a:spcAft>
                <a:spcPts val="0"/>
              </a:spcAft>
              <a:buNone/>
            </a:pPr>
            <a:r>
              <a:rPr lang="en-US"/>
              <a:t>3C. Use of appropriate behavior to meet needs</a:t>
            </a:r>
            <a:endParaRPr/>
          </a:p>
          <a:p>
            <a:pPr marL="914400" lvl="0" indent="0" algn="l" rtl="0">
              <a:lnSpc>
                <a:spcPct val="115000"/>
              </a:lnSpc>
              <a:spcBef>
                <a:spcPts val="0"/>
              </a:spcBef>
              <a:spcAft>
                <a:spcPts val="0"/>
              </a:spcAft>
              <a:buNone/>
            </a:pPr>
            <a:r>
              <a:rPr lang="en-US">
                <a:solidFill>
                  <a:srgbClr val="BEE14B"/>
                </a:solidFill>
              </a:rPr>
              <a:t>•</a:t>
            </a:r>
            <a:r>
              <a:rPr lang="en-US"/>
              <a:t>Substantial growth: 58.39%/</a:t>
            </a:r>
            <a:r>
              <a:rPr lang="en-US">
                <a:solidFill>
                  <a:srgbClr val="B31E48"/>
                </a:solidFill>
              </a:rPr>
              <a:t>57.59%</a:t>
            </a:r>
            <a:endParaRPr>
              <a:solidFill>
                <a:srgbClr val="B31E48"/>
              </a:solidFill>
            </a:endParaRPr>
          </a:p>
          <a:p>
            <a:pPr marL="914400" lvl="0" indent="0" algn="l" rtl="0">
              <a:lnSpc>
                <a:spcPct val="115000"/>
              </a:lnSpc>
              <a:spcBef>
                <a:spcPts val="0"/>
              </a:spcBef>
              <a:spcAft>
                <a:spcPts val="0"/>
              </a:spcAft>
              <a:buNone/>
            </a:pPr>
            <a:r>
              <a:rPr lang="en-US">
                <a:solidFill>
                  <a:srgbClr val="BEE14B"/>
                </a:solidFill>
              </a:rPr>
              <a:t>•</a:t>
            </a:r>
            <a:r>
              <a:rPr lang="en-US"/>
              <a:t>Age expectations: 51.74%/</a:t>
            </a:r>
            <a:r>
              <a:rPr lang="en-US">
                <a:solidFill>
                  <a:srgbClr val="B31E48"/>
                </a:solidFill>
              </a:rPr>
              <a:t>48.08%</a:t>
            </a:r>
            <a:endParaRPr>
              <a:solidFill>
                <a:srgbClr val="B31E48"/>
              </a:solidFill>
            </a:endParaRPr>
          </a:p>
          <a:p>
            <a:pPr marL="457200" lvl="0" indent="0" algn="l" rtl="0">
              <a:lnSpc>
                <a:spcPct val="100000"/>
              </a:lnSpc>
              <a:spcBef>
                <a:spcPts val="0"/>
              </a:spcBef>
              <a:spcAft>
                <a:spcPts val="0"/>
              </a:spcAft>
              <a:buNone/>
            </a:pPr>
            <a:endParaRPr/>
          </a:p>
        </p:txBody>
      </p:sp>
      <p:sp>
        <p:nvSpPr>
          <p:cNvPr id="898" name="Google Shape;898;g3837be7393d_1_682"/>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g3837be7393d_1_874"/>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accent1"/>
              </a:buClr>
              <a:buSzPts val="3600"/>
              <a:buFont typeface="Arial"/>
              <a:buNone/>
            </a:pPr>
            <a:r>
              <a:rPr lang="en-US"/>
              <a:t>Federal Determination</a:t>
            </a:r>
            <a:endParaRPr/>
          </a:p>
        </p:txBody>
      </p:sp>
      <p:sp>
        <p:nvSpPr>
          <p:cNvPr id="904" name="Google Shape;904;g3837be7393d_1_874"/>
          <p:cNvSpPr txBox="1">
            <a:spLocks noGrp="1"/>
          </p:cNvSpPr>
          <p:nvPr>
            <p:ph type="body" idx="1"/>
          </p:nvPr>
        </p:nvSpPr>
        <p:spPr>
          <a:xfrm>
            <a:off x="457200" y="1180800"/>
            <a:ext cx="11047500" cy="5030400"/>
          </a:xfrm>
          <a:prstGeom prst="rect">
            <a:avLst/>
          </a:prstGeom>
          <a:noFill/>
          <a:ln>
            <a:noFill/>
          </a:ln>
        </p:spPr>
        <p:txBody>
          <a:bodyPr spcFirstLastPara="1" wrap="square" lIns="91425" tIns="45700" rIns="91425" bIns="45700" anchor="t" anchorCtr="0">
            <a:normAutofit/>
          </a:bodyPr>
          <a:lstStyle/>
          <a:p>
            <a:pPr marL="12700" lvl="0" indent="0" algn="l" rtl="0">
              <a:lnSpc>
                <a:spcPct val="115000"/>
              </a:lnSpc>
              <a:spcBef>
                <a:spcPts val="0"/>
              </a:spcBef>
              <a:spcAft>
                <a:spcPts val="0"/>
              </a:spcAft>
              <a:buClr>
                <a:schemeClr val="dk1"/>
              </a:buClr>
              <a:buSzPts val="1100"/>
              <a:buFont typeface="Arial"/>
              <a:buNone/>
            </a:pPr>
            <a:r>
              <a:rPr lang="en-US"/>
              <a:t>Early Childhood Outcomes</a:t>
            </a:r>
            <a:endParaRPr/>
          </a:p>
          <a:p>
            <a:pPr marL="25400" lvl="0" indent="431800" algn="l" rtl="0">
              <a:lnSpc>
                <a:spcPct val="115000"/>
              </a:lnSpc>
              <a:spcBef>
                <a:spcPts val="0"/>
              </a:spcBef>
              <a:spcAft>
                <a:spcPts val="0"/>
              </a:spcAft>
              <a:buClr>
                <a:schemeClr val="dk1"/>
              </a:buClr>
              <a:buSzPts val="1100"/>
              <a:buFont typeface="Arial"/>
              <a:buNone/>
            </a:pPr>
            <a:r>
              <a:rPr lang="en-US">
                <a:solidFill>
                  <a:srgbClr val="BEE14B"/>
                </a:solidFill>
              </a:rPr>
              <a:t>•</a:t>
            </a:r>
            <a:r>
              <a:rPr lang="en-US"/>
              <a:t>Data Completeness (</a:t>
            </a:r>
            <a:r>
              <a:rPr lang="en-US">
                <a:solidFill>
                  <a:srgbClr val="B31E48"/>
                </a:solidFill>
              </a:rPr>
              <a:t>2</a:t>
            </a:r>
            <a:r>
              <a:rPr lang="en-US"/>
              <a:t> out of 2 points)</a:t>
            </a:r>
            <a:endParaRPr/>
          </a:p>
          <a:p>
            <a:pPr marL="25400" lvl="0" indent="431800" algn="l" rtl="0">
              <a:lnSpc>
                <a:spcPct val="115000"/>
              </a:lnSpc>
              <a:spcBef>
                <a:spcPts val="0"/>
              </a:spcBef>
              <a:spcAft>
                <a:spcPts val="0"/>
              </a:spcAft>
              <a:buClr>
                <a:schemeClr val="dk1"/>
              </a:buClr>
              <a:buSzPts val="1100"/>
              <a:buFont typeface="Arial"/>
              <a:buNone/>
            </a:pPr>
            <a:r>
              <a:rPr lang="en-US">
                <a:solidFill>
                  <a:srgbClr val="BEE14B"/>
                </a:solidFill>
              </a:rPr>
              <a:t>•</a:t>
            </a:r>
            <a:r>
              <a:rPr lang="en-US"/>
              <a:t>Data Anomalies (</a:t>
            </a:r>
            <a:r>
              <a:rPr lang="en-US">
                <a:solidFill>
                  <a:srgbClr val="B31E48"/>
                </a:solidFill>
              </a:rPr>
              <a:t>2</a:t>
            </a:r>
            <a:r>
              <a:rPr lang="en-US"/>
              <a:t> out of 2 points)</a:t>
            </a:r>
            <a:endParaRPr/>
          </a:p>
          <a:p>
            <a:pPr marL="25400" lvl="0" indent="431800" algn="l" rtl="0">
              <a:lnSpc>
                <a:spcPct val="115000"/>
              </a:lnSpc>
              <a:spcBef>
                <a:spcPts val="0"/>
              </a:spcBef>
              <a:spcAft>
                <a:spcPts val="0"/>
              </a:spcAft>
              <a:buClr>
                <a:schemeClr val="dk1"/>
              </a:buClr>
              <a:buSzPts val="1100"/>
              <a:buFont typeface="Arial"/>
              <a:buNone/>
            </a:pPr>
            <a:r>
              <a:rPr lang="en-US">
                <a:solidFill>
                  <a:srgbClr val="BEE14B"/>
                </a:solidFill>
              </a:rPr>
              <a:t>•</a:t>
            </a:r>
            <a:r>
              <a:rPr lang="en-US"/>
              <a:t>Comparison to Other States (</a:t>
            </a:r>
            <a:r>
              <a:rPr lang="en-US">
                <a:solidFill>
                  <a:srgbClr val="B31E48"/>
                </a:solidFill>
              </a:rPr>
              <a:t>1</a:t>
            </a:r>
            <a:r>
              <a:rPr lang="en-US"/>
              <a:t> out of 2 points)</a:t>
            </a:r>
            <a:endParaRPr/>
          </a:p>
          <a:p>
            <a:pPr marL="25400" lvl="0" indent="431800" algn="l" rtl="0">
              <a:lnSpc>
                <a:spcPct val="115000"/>
              </a:lnSpc>
              <a:spcBef>
                <a:spcPts val="0"/>
              </a:spcBef>
              <a:spcAft>
                <a:spcPts val="0"/>
              </a:spcAft>
              <a:buClr>
                <a:schemeClr val="dk1"/>
              </a:buClr>
              <a:buSzPts val="1100"/>
              <a:buFont typeface="Arial"/>
              <a:buNone/>
            </a:pPr>
            <a:r>
              <a:rPr lang="en-US">
                <a:solidFill>
                  <a:srgbClr val="BEE14B"/>
                </a:solidFill>
              </a:rPr>
              <a:t>•</a:t>
            </a:r>
            <a:r>
              <a:rPr lang="en-US"/>
              <a:t>Comparison to FFY 2023 Data for Nebraska (</a:t>
            </a:r>
            <a:r>
              <a:rPr lang="en-US">
                <a:solidFill>
                  <a:srgbClr val="B31E48"/>
                </a:solidFill>
              </a:rPr>
              <a:t>1</a:t>
            </a:r>
            <a:r>
              <a:rPr lang="en-US"/>
              <a:t> out of 2 points)</a:t>
            </a:r>
            <a:br>
              <a:rPr lang="en-US"/>
            </a:br>
            <a:endParaRPr/>
          </a:p>
          <a:p>
            <a:pPr marL="0" lvl="0" indent="0" algn="l" rtl="0">
              <a:lnSpc>
                <a:spcPct val="115000"/>
              </a:lnSpc>
              <a:spcBef>
                <a:spcPts val="0"/>
              </a:spcBef>
              <a:spcAft>
                <a:spcPts val="0"/>
              </a:spcAft>
              <a:buClr>
                <a:schemeClr val="dk1"/>
              </a:buClr>
              <a:buSzPts val="1100"/>
              <a:buFont typeface="Arial"/>
              <a:buNone/>
            </a:pPr>
            <a:r>
              <a:rPr lang="en-US"/>
              <a:t>Earned </a:t>
            </a:r>
            <a:r>
              <a:rPr lang="en-US">
                <a:solidFill>
                  <a:srgbClr val="B31E48"/>
                </a:solidFill>
              </a:rPr>
              <a:t>6</a:t>
            </a:r>
            <a:r>
              <a:rPr lang="en-US"/>
              <a:t> out of 8 possible points= </a:t>
            </a:r>
            <a:r>
              <a:rPr lang="en-US">
                <a:solidFill>
                  <a:srgbClr val="B31E48"/>
                </a:solidFill>
              </a:rPr>
              <a:t>75%</a:t>
            </a:r>
            <a:endParaRPr>
              <a:solidFill>
                <a:srgbClr val="B31E48"/>
              </a:solidFill>
            </a:endParaRPr>
          </a:p>
          <a:p>
            <a:pPr marL="0" lvl="0" indent="0" algn="l" rtl="0">
              <a:lnSpc>
                <a:spcPct val="100000"/>
              </a:lnSpc>
              <a:spcBef>
                <a:spcPts val="0"/>
              </a:spcBef>
              <a:spcAft>
                <a:spcPts val="0"/>
              </a:spcAft>
              <a:buSzPts val="2800"/>
              <a:buNone/>
            </a:pPr>
            <a:endParaRPr/>
          </a:p>
        </p:txBody>
      </p:sp>
      <p:sp>
        <p:nvSpPr>
          <p:cNvPr id="905" name="Google Shape;905;g3837be7393d_1_874"/>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g3837be7393d_1_1066"/>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accent1"/>
              </a:buClr>
              <a:buSzPts val="3600"/>
              <a:buFont typeface="Arial"/>
              <a:buNone/>
            </a:pPr>
            <a:r>
              <a:rPr lang="en-US"/>
              <a:t>Federal Determination</a:t>
            </a:r>
            <a:endParaRPr/>
          </a:p>
        </p:txBody>
      </p:sp>
      <p:sp>
        <p:nvSpPr>
          <p:cNvPr id="911" name="Google Shape;911;g3837be7393d_1_1066"/>
          <p:cNvSpPr txBox="1">
            <a:spLocks noGrp="1"/>
          </p:cNvSpPr>
          <p:nvPr>
            <p:ph type="body" idx="1"/>
          </p:nvPr>
        </p:nvSpPr>
        <p:spPr>
          <a:xfrm>
            <a:off x="457200" y="1180800"/>
            <a:ext cx="11047500" cy="5030400"/>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115000"/>
              </a:lnSpc>
              <a:spcBef>
                <a:spcPts val="0"/>
              </a:spcBef>
              <a:spcAft>
                <a:spcPts val="0"/>
              </a:spcAft>
              <a:buClr>
                <a:schemeClr val="dk1"/>
              </a:buClr>
              <a:buSzPts val="1100"/>
              <a:buFont typeface="Arial"/>
              <a:buNone/>
            </a:pPr>
            <a:r>
              <a:rPr lang="en-US" sz="3000">
                <a:solidFill>
                  <a:srgbClr val="B31E48"/>
                </a:solidFill>
              </a:rPr>
              <a:t>Meets Requirements</a:t>
            </a:r>
            <a:endParaRPr sz="3000">
              <a:solidFill>
                <a:srgbClr val="B31E48"/>
              </a:solidFill>
            </a:endParaRPr>
          </a:p>
          <a:p>
            <a:pPr marL="0" lvl="0" indent="0" algn="ctr" rtl="0">
              <a:lnSpc>
                <a:spcPct val="115000"/>
              </a:lnSpc>
              <a:spcBef>
                <a:spcPts val="0"/>
              </a:spcBef>
              <a:spcAft>
                <a:spcPts val="0"/>
              </a:spcAft>
              <a:buClr>
                <a:schemeClr val="dk1"/>
              </a:buClr>
              <a:buSzPts val="1100"/>
              <a:buFont typeface="Arial"/>
              <a:buNone/>
            </a:pPr>
            <a:r>
              <a:rPr lang="en-US" sz="2600"/>
              <a:t>Results Score/Compliance Score:</a:t>
            </a:r>
            <a:endParaRPr sz="2600"/>
          </a:p>
          <a:p>
            <a:pPr marL="0" lvl="0" indent="0" algn="ctr" rtl="0">
              <a:lnSpc>
                <a:spcPct val="115000"/>
              </a:lnSpc>
              <a:spcBef>
                <a:spcPts val="0"/>
              </a:spcBef>
              <a:spcAft>
                <a:spcPts val="0"/>
              </a:spcAft>
              <a:buClr>
                <a:schemeClr val="dk1"/>
              </a:buClr>
              <a:buSzPts val="1100"/>
              <a:buFont typeface="Arial"/>
              <a:buNone/>
            </a:pPr>
            <a:r>
              <a:rPr lang="en-US" sz="2600"/>
              <a:t>75/100=</a:t>
            </a:r>
            <a:r>
              <a:rPr lang="en-US" sz="2600">
                <a:solidFill>
                  <a:srgbClr val="B31E48"/>
                </a:solidFill>
              </a:rPr>
              <a:t>87.50%</a:t>
            </a:r>
            <a:endParaRPr sz="2600">
              <a:solidFill>
                <a:srgbClr val="B31E48"/>
              </a:solidFill>
            </a:endParaRPr>
          </a:p>
          <a:p>
            <a:pPr marL="0" lvl="0" indent="0" algn="ctr" rtl="0">
              <a:lnSpc>
                <a:spcPct val="115000"/>
              </a:lnSpc>
              <a:spcBef>
                <a:spcPts val="0"/>
              </a:spcBef>
              <a:spcAft>
                <a:spcPts val="0"/>
              </a:spcAft>
              <a:buClr>
                <a:schemeClr val="dk1"/>
              </a:buClr>
              <a:buSzPts val="1100"/>
              <a:buFont typeface="Arial"/>
              <a:buNone/>
            </a:pPr>
            <a:r>
              <a:rPr lang="en-US" sz="2600"/>
              <a:t>Meets Requirements=80%-100%</a:t>
            </a:r>
            <a:br>
              <a:rPr lang="en-US" sz="2600"/>
            </a:br>
            <a:endParaRPr sz="2600"/>
          </a:p>
          <a:p>
            <a:pPr marL="0" lvl="0" indent="0" algn="l" rtl="0">
              <a:lnSpc>
                <a:spcPct val="115000"/>
              </a:lnSpc>
              <a:spcBef>
                <a:spcPts val="0"/>
              </a:spcBef>
              <a:spcAft>
                <a:spcPts val="0"/>
              </a:spcAft>
              <a:buClr>
                <a:schemeClr val="dk1"/>
              </a:buClr>
              <a:buSzPts val="1100"/>
              <a:buFont typeface="Arial"/>
              <a:buNone/>
            </a:pPr>
            <a:r>
              <a:rPr lang="en-US" sz="2500"/>
              <a:t>Nebraska’s APR is available at:</a:t>
            </a:r>
            <a:r>
              <a:rPr lang="en-US" sz="2500">
                <a:uFill>
                  <a:noFill/>
                </a:uFill>
                <a:hlinkClick r:id="rId3"/>
              </a:rPr>
              <a:t> </a:t>
            </a:r>
            <a:r>
              <a:rPr lang="en-US" sz="2700" u="sng">
                <a:solidFill>
                  <a:schemeClr val="hlink"/>
                </a:solidFill>
                <a:latin typeface="Calibri"/>
                <a:ea typeface="Calibri"/>
                <a:cs typeface="Calibri"/>
                <a:sym typeface="Calibri"/>
                <a:hlinkClick r:id="rId3"/>
              </a:rPr>
              <a:t>http://edn.ne.gov/cms/annual-performance-reports-apr</a:t>
            </a:r>
            <a:br>
              <a:rPr lang="en-US" sz="2700" u="sng">
                <a:solidFill>
                  <a:schemeClr val="hlink"/>
                </a:solidFill>
                <a:latin typeface="Calibri"/>
                <a:ea typeface="Calibri"/>
                <a:cs typeface="Calibri"/>
                <a:sym typeface="Calibri"/>
              </a:rPr>
            </a:br>
            <a:endParaRPr sz="2700" u="sng">
              <a:solidFill>
                <a:schemeClr val="hlink"/>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2500"/>
              <a:t>Report on the annual performance of Planning Region Teams on the APR targets at:</a:t>
            </a:r>
            <a:r>
              <a:rPr lang="en-US" sz="2500">
                <a:uFill>
                  <a:noFill/>
                </a:uFill>
                <a:hlinkClick r:id="rId4"/>
              </a:rPr>
              <a:t> </a:t>
            </a:r>
            <a:r>
              <a:rPr lang="en-US" sz="2700" u="sng">
                <a:solidFill>
                  <a:schemeClr val="hlink"/>
                </a:solidFill>
                <a:latin typeface="Calibri"/>
                <a:ea typeface="Calibri"/>
                <a:cs typeface="Calibri"/>
                <a:sym typeface="Calibri"/>
                <a:hlinkClick r:id="rId4"/>
              </a:rPr>
              <a:t>http://edn.ne.gov/cms/regional-public-reporting-tables</a:t>
            </a:r>
            <a:endParaRPr sz="2700" u="sng">
              <a:solidFill>
                <a:schemeClr val="hlink"/>
              </a:solidFill>
              <a:latin typeface="Calibri"/>
              <a:ea typeface="Calibri"/>
              <a:cs typeface="Calibri"/>
              <a:sym typeface="Calibri"/>
            </a:endParaRPr>
          </a:p>
          <a:p>
            <a:pPr marL="0" lvl="0" indent="0" algn="l" rtl="0">
              <a:lnSpc>
                <a:spcPct val="100000"/>
              </a:lnSpc>
              <a:spcBef>
                <a:spcPts val="0"/>
              </a:spcBef>
              <a:spcAft>
                <a:spcPts val="0"/>
              </a:spcAft>
              <a:buSzPts val="3027"/>
              <a:buNone/>
            </a:pPr>
            <a:endParaRPr sz="3200">
              <a:solidFill>
                <a:schemeClr val="accent5"/>
              </a:solidFill>
            </a:endParaRPr>
          </a:p>
        </p:txBody>
      </p:sp>
      <p:sp>
        <p:nvSpPr>
          <p:cNvPr id="912" name="Google Shape;912;g3837be7393d_1_1066"/>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g3837be7393d_1_1258"/>
          <p:cNvSpPr txBox="1">
            <a:spLocks noGrp="1"/>
          </p:cNvSpPr>
          <p:nvPr>
            <p:ph type="title"/>
          </p:nvPr>
        </p:nvSpPr>
        <p:spPr>
          <a:xfrm>
            <a:off x="812800" y="325701"/>
            <a:ext cx="10566300" cy="9810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accent2"/>
              </a:buClr>
              <a:buSzPts val="4000"/>
              <a:buFont typeface="Arial"/>
              <a:buNone/>
            </a:pPr>
            <a:r>
              <a:rPr lang="en-US" sz="4400">
                <a:solidFill>
                  <a:schemeClr val="lt1"/>
                </a:solidFill>
              </a:rPr>
              <a:t>Child and Family Outcomes</a:t>
            </a:r>
            <a:endParaRPr sz="4400"/>
          </a:p>
        </p:txBody>
      </p:sp>
      <p:sp>
        <p:nvSpPr>
          <p:cNvPr id="918" name="Google Shape;918;g3837be7393d_1_125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60</a:t>
            </a:fld>
            <a:endParaRPr/>
          </a:p>
        </p:txBody>
      </p:sp>
      <p:pic>
        <p:nvPicPr>
          <p:cNvPr id="919" name="Google Shape;919;g3837be7393d_1_1258" descr="Happy toddler girl with laptop and toys (Provided by Getty Images)"/>
          <p:cNvPicPr preferRelativeResize="0"/>
          <p:nvPr/>
        </p:nvPicPr>
        <p:blipFill rotWithShape="1">
          <a:blip r:embed="rId3">
            <a:alphaModFix/>
          </a:blip>
          <a:srcRect/>
          <a:stretch/>
        </p:blipFill>
        <p:spPr>
          <a:xfrm>
            <a:off x="2058350" y="1554000"/>
            <a:ext cx="7912525" cy="460137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g3837be7393d_1_1264"/>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accent1"/>
              </a:buClr>
              <a:buSzPts val="3600"/>
              <a:buFont typeface="Arial"/>
              <a:buNone/>
            </a:pPr>
            <a:r>
              <a:rPr lang="en-US"/>
              <a:t>Family Outcomes</a:t>
            </a:r>
            <a:endParaRPr/>
          </a:p>
        </p:txBody>
      </p:sp>
      <p:sp>
        <p:nvSpPr>
          <p:cNvPr id="925" name="Google Shape;925;g3837be7393d_1_1264"/>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2571"/>
              <a:buFont typeface="Arial"/>
              <a:buNone/>
            </a:pPr>
            <a:r>
              <a:rPr lang="en-US" sz="2500">
                <a:solidFill>
                  <a:srgbClr val="1F1646"/>
                </a:solidFill>
              </a:rPr>
              <a:t>States are federally required to report annually on the percent of families participating in early intervention who report that they:</a:t>
            </a:r>
            <a:endParaRPr sz="2500">
              <a:solidFill>
                <a:srgbClr val="1F1646"/>
              </a:solidFill>
            </a:endParaRPr>
          </a:p>
          <a:p>
            <a:pPr marL="0" lvl="0" indent="0" algn="l" rtl="0">
              <a:lnSpc>
                <a:spcPct val="115000"/>
              </a:lnSpc>
              <a:spcBef>
                <a:spcPts val="0"/>
              </a:spcBef>
              <a:spcAft>
                <a:spcPts val="0"/>
              </a:spcAft>
              <a:buClr>
                <a:schemeClr val="dk1"/>
              </a:buClr>
              <a:buSzPts val="2571"/>
              <a:buFont typeface="Arial"/>
              <a:buNone/>
            </a:pPr>
            <a:endParaRPr sz="2500">
              <a:solidFill>
                <a:srgbClr val="1F1646"/>
              </a:solidFill>
            </a:endParaRPr>
          </a:p>
          <a:p>
            <a:pPr marL="0" lvl="0" indent="0" algn="l" rtl="0">
              <a:lnSpc>
                <a:spcPct val="115000"/>
              </a:lnSpc>
              <a:spcBef>
                <a:spcPts val="0"/>
              </a:spcBef>
              <a:spcAft>
                <a:spcPts val="0"/>
              </a:spcAft>
              <a:buClr>
                <a:schemeClr val="dk1"/>
              </a:buClr>
              <a:buSzPts val="2571"/>
              <a:buFont typeface="Arial"/>
              <a:buNone/>
            </a:pPr>
            <a:r>
              <a:rPr lang="en-US" sz="2500">
                <a:solidFill>
                  <a:srgbClr val="1F1646"/>
                </a:solidFill>
              </a:rPr>
              <a:t>1) know their rights;</a:t>
            </a:r>
            <a:endParaRPr sz="2500">
              <a:solidFill>
                <a:srgbClr val="1F1646"/>
              </a:solidFill>
            </a:endParaRPr>
          </a:p>
          <a:p>
            <a:pPr marL="0" lvl="0" indent="0" algn="l" rtl="0">
              <a:lnSpc>
                <a:spcPct val="115000"/>
              </a:lnSpc>
              <a:spcBef>
                <a:spcPts val="0"/>
              </a:spcBef>
              <a:spcAft>
                <a:spcPts val="0"/>
              </a:spcAft>
              <a:buClr>
                <a:schemeClr val="dk1"/>
              </a:buClr>
              <a:buSzPts val="2571"/>
              <a:buFont typeface="Arial"/>
              <a:buNone/>
            </a:pPr>
            <a:r>
              <a:rPr lang="en-US" sz="2500">
                <a:solidFill>
                  <a:srgbClr val="1F1646"/>
                </a:solidFill>
              </a:rPr>
              <a:t>2) effectively communicate their children’s needs; and</a:t>
            </a:r>
            <a:endParaRPr sz="2500">
              <a:solidFill>
                <a:srgbClr val="1F1646"/>
              </a:solidFill>
            </a:endParaRPr>
          </a:p>
          <a:p>
            <a:pPr marL="0" lvl="0" indent="0" algn="l" rtl="0">
              <a:lnSpc>
                <a:spcPct val="115000"/>
              </a:lnSpc>
              <a:spcBef>
                <a:spcPts val="0"/>
              </a:spcBef>
              <a:spcAft>
                <a:spcPts val="0"/>
              </a:spcAft>
              <a:buClr>
                <a:schemeClr val="dk1"/>
              </a:buClr>
              <a:buSzPts val="2571"/>
              <a:buFont typeface="Arial"/>
              <a:buNone/>
            </a:pPr>
            <a:r>
              <a:rPr lang="en-US" sz="2500">
                <a:solidFill>
                  <a:srgbClr val="1F1646"/>
                </a:solidFill>
              </a:rPr>
              <a:t>3) help their children develop and learn. </a:t>
            </a:r>
            <a:endParaRPr sz="2500">
              <a:solidFill>
                <a:srgbClr val="1F1646"/>
              </a:solidFill>
            </a:endParaRPr>
          </a:p>
          <a:p>
            <a:pPr marL="114300" lvl="0" indent="0" algn="l" rtl="0">
              <a:lnSpc>
                <a:spcPct val="100000"/>
              </a:lnSpc>
              <a:spcBef>
                <a:spcPts val="360"/>
              </a:spcBef>
              <a:spcAft>
                <a:spcPts val="0"/>
              </a:spcAft>
              <a:buClr>
                <a:schemeClr val="dk1"/>
              </a:buClr>
              <a:buSzPts val="1946"/>
              <a:buFont typeface="Arial"/>
              <a:buNone/>
            </a:pPr>
            <a:endParaRPr sz="2500">
              <a:solidFill>
                <a:srgbClr val="1F1646"/>
              </a:solidFill>
            </a:endParaRPr>
          </a:p>
          <a:p>
            <a:pPr marL="114300" lvl="0" indent="0" algn="l" rtl="0">
              <a:lnSpc>
                <a:spcPct val="100000"/>
              </a:lnSpc>
              <a:spcBef>
                <a:spcPts val="360"/>
              </a:spcBef>
              <a:spcAft>
                <a:spcPts val="0"/>
              </a:spcAft>
              <a:buClr>
                <a:schemeClr val="dk1"/>
              </a:buClr>
              <a:buSzPts val="1946"/>
              <a:buFont typeface="Arial"/>
              <a:buNone/>
            </a:pPr>
            <a:r>
              <a:rPr lang="en-US" sz="2500">
                <a:solidFill>
                  <a:srgbClr val="1F1646"/>
                </a:solidFill>
              </a:rPr>
              <a:t>Data collected via Family survey distributed by EDN services coordinators to every family participating in EDN.</a:t>
            </a:r>
            <a:endParaRPr sz="2500">
              <a:solidFill>
                <a:srgbClr val="1F1646"/>
              </a:solidFill>
            </a:endParaRPr>
          </a:p>
          <a:p>
            <a:pPr marL="114300" lvl="0" indent="0" algn="l" rtl="0">
              <a:lnSpc>
                <a:spcPct val="100000"/>
              </a:lnSpc>
              <a:spcBef>
                <a:spcPts val="360"/>
              </a:spcBef>
              <a:spcAft>
                <a:spcPts val="0"/>
              </a:spcAft>
              <a:buClr>
                <a:schemeClr val="dk1"/>
              </a:buClr>
              <a:buSzPts val="1946"/>
              <a:buFont typeface="Arial"/>
              <a:buNone/>
            </a:pPr>
            <a:endParaRPr sz="2200">
              <a:solidFill>
                <a:srgbClr val="1F1646"/>
              </a:solidFill>
              <a:latin typeface="Century Gothic"/>
              <a:ea typeface="Century Gothic"/>
              <a:cs typeface="Century Gothic"/>
              <a:sym typeface="Century Gothic"/>
            </a:endParaRPr>
          </a:p>
          <a:p>
            <a:pPr marL="114300" lvl="0" indent="0" algn="l" rtl="0">
              <a:lnSpc>
                <a:spcPct val="100000"/>
              </a:lnSpc>
              <a:spcBef>
                <a:spcPts val="360"/>
              </a:spcBef>
              <a:spcAft>
                <a:spcPts val="0"/>
              </a:spcAft>
              <a:buSzPts val="1946"/>
              <a:buNone/>
            </a:pPr>
            <a:endParaRPr sz="2200">
              <a:solidFill>
                <a:srgbClr val="1F1646"/>
              </a:solidFill>
              <a:highlight>
                <a:schemeClr val="lt1"/>
              </a:highlight>
              <a:latin typeface="Century Gothic"/>
              <a:ea typeface="Century Gothic"/>
              <a:cs typeface="Century Gothic"/>
              <a:sym typeface="Century Gothic"/>
            </a:endParaRPr>
          </a:p>
        </p:txBody>
      </p:sp>
      <p:sp>
        <p:nvSpPr>
          <p:cNvPr id="926" name="Google Shape;926;g3837be7393d_1_1264"/>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g3837be7393d_1_1870"/>
          <p:cNvSpPr txBox="1">
            <a:spLocks noGrp="1"/>
          </p:cNvSpPr>
          <p:nvPr>
            <p:ph type="title"/>
          </p:nvPr>
        </p:nvSpPr>
        <p:spPr>
          <a:xfrm>
            <a:off x="3917475" y="2515976"/>
            <a:ext cx="7699500" cy="1542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4000"/>
              <a:buNone/>
            </a:pPr>
            <a:r>
              <a:rPr lang="en-US"/>
              <a:t>2026 Part C/EDN Family Survey Statewide Return Rate</a:t>
            </a:r>
            <a:endParaRPr/>
          </a:p>
        </p:txBody>
      </p:sp>
      <p:pic>
        <p:nvPicPr>
          <p:cNvPr id="933" name="Google Shape;933;g3837be7393d_1_1870"/>
          <p:cNvPicPr preferRelativeResize="0"/>
          <p:nvPr/>
        </p:nvPicPr>
        <p:blipFill rotWithShape="1">
          <a:blip r:embed="rId3">
            <a:alphaModFix/>
          </a:blip>
          <a:srcRect b="5589"/>
          <a:stretch/>
        </p:blipFill>
        <p:spPr>
          <a:xfrm>
            <a:off x="535250" y="1471575"/>
            <a:ext cx="3100000" cy="315195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g3837be7393d_1_2072"/>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63</a:t>
            </a:fld>
            <a:endParaRPr/>
          </a:p>
        </p:txBody>
      </p:sp>
      <p:pic>
        <p:nvPicPr>
          <p:cNvPr id="940" name="Google Shape;940;g3837be7393d_1_2072"/>
          <p:cNvPicPr preferRelativeResize="0"/>
          <p:nvPr/>
        </p:nvPicPr>
        <p:blipFill>
          <a:blip r:embed="rId3">
            <a:alphaModFix/>
          </a:blip>
          <a:stretch>
            <a:fillRect/>
          </a:stretch>
        </p:blipFill>
        <p:spPr>
          <a:xfrm>
            <a:off x="2121900" y="112900"/>
            <a:ext cx="8780751" cy="62615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g3837be7393d_1_1"/>
          <p:cNvSpPr txBox="1">
            <a:spLocks noGrp="1"/>
          </p:cNvSpPr>
          <p:nvPr>
            <p:ph type="title"/>
          </p:nvPr>
        </p:nvSpPr>
        <p:spPr>
          <a:xfrm>
            <a:off x="459450" y="217766"/>
            <a:ext cx="11043000" cy="1014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1260"/>
              <a:buFont typeface="Arial"/>
              <a:buNone/>
            </a:pPr>
            <a:r>
              <a:rPr lang="en-US" sz="3800"/>
              <a:t>Child Outcomes</a:t>
            </a:r>
            <a:endParaRPr sz="3800"/>
          </a:p>
          <a:p>
            <a:pPr marL="0" lvl="0" indent="0" algn="l" rtl="0">
              <a:lnSpc>
                <a:spcPct val="100000"/>
              </a:lnSpc>
              <a:spcBef>
                <a:spcPts val="0"/>
              </a:spcBef>
              <a:spcAft>
                <a:spcPts val="0"/>
              </a:spcAft>
              <a:buClr>
                <a:schemeClr val="accent1"/>
              </a:buClr>
              <a:buSzPts val="3240"/>
              <a:buFont typeface="Arial"/>
              <a:buNone/>
            </a:pPr>
            <a:endParaRPr sz="3240"/>
          </a:p>
        </p:txBody>
      </p:sp>
      <p:sp>
        <p:nvSpPr>
          <p:cNvPr id="946" name="Google Shape;946;g3837be7393d_1_1"/>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rmAutofit lnSpcReduction="10000"/>
          </a:bodyPr>
          <a:lstStyle/>
          <a:p>
            <a:pPr marL="114300" lvl="0" indent="0" algn="l" rtl="0">
              <a:lnSpc>
                <a:spcPct val="115000"/>
              </a:lnSpc>
              <a:spcBef>
                <a:spcPts val="400"/>
              </a:spcBef>
              <a:spcAft>
                <a:spcPts val="0"/>
              </a:spcAft>
              <a:buClr>
                <a:schemeClr val="dk1"/>
              </a:buClr>
              <a:buSzPts val="1800"/>
              <a:buFont typeface="Arial"/>
              <a:buNone/>
            </a:pPr>
            <a:r>
              <a:rPr lang="en-US" sz="3000"/>
              <a:t>Percent of infants and toddlers with IFSPs who demonstrate improved:</a:t>
            </a:r>
            <a:endParaRPr sz="3000"/>
          </a:p>
          <a:p>
            <a:pPr marL="114300" lvl="0" indent="0" algn="l" rtl="0">
              <a:lnSpc>
                <a:spcPct val="115000"/>
              </a:lnSpc>
              <a:spcBef>
                <a:spcPts val="400"/>
              </a:spcBef>
              <a:spcAft>
                <a:spcPts val="0"/>
              </a:spcAft>
              <a:buClr>
                <a:schemeClr val="dk1"/>
              </a:buClr>
              <a:buSzPts val="1800"/>
              <a:buFont typeface="Arial"/>
              <a:buNone/>
            </a:pPr>
            <a:endParaRPr sz="3000"/>
          </a:p>
          <a:p>
            <a:pPr marL="114300" lvl="0" indent="0" algn="l" rtl="0">
              <a:lnSpc>
                <a:spcPct val="100000"/>
              </a:lnSpc>
              <a:spcBef>
                <a:spcPts val="0"/>
              </a:spcBef>
              <a:spcAft>
                <a:spcPts val="0"/>
              </a:spcAft>
              <a:buClr>
                <a:schemeClr val="dk1"/>
              </a:buClr>
              <a:buSzPts val="1800"/>
              <a:buFont typeface="Arial"/>
              <a:buNone/>
            </a:pPr>
            <a:r>
              <a:rPr lang="en-US" sz="2500"/>
              <a:t>A. Positive social-emotional skills (including social relationships);</a:t>
            </a:r>
            <a:endParaRPr sz="2500"/>
          </a:p>
          <a:p>
            <a:pPr marL="114300" lvl="0" indent="0" algn="l" rtl="0">
              <a:lnSpc>
                <a:spcPct val="115000"/>
              </a:lnSpc>
              <a:spcBef>
                <a:spcPts val="400"/>
              </a:spcBef>
              <a:spcAft>
                <a:spcPts val="0"/>
              </a:spcAft>
              <a:buClr>
                <a:schemeClr val="dk1"/>
              </a:buClr>
              <a:buSzPts val="1800"/>
              <a:buFont typeface="Arial"/>
              <a:buNone/>
            </a:pPr>
            <a:r>
              <a:rPr lang="en-US" sz="2500"/>
              <a:t> </a:t>
            </a:r>
            <a:endParaRPr sz="2500"/>
          </a:p>
          <a:p>
            <a:pPr marL="114300" lvl="0" indent="0" algn="l" rtl="0">
              <a:lnSpc>
                <a:spcPct val="100000"/>
              </a:lnSpc>
              <a:spcBef>
                <a:spcPts val="0"/>
              </a:spcBef>
              <a:spcAft>
                <a:spcPts val="0"/>
              </a:spcAft>
              <a:buClr>
                <a:schemeClr val="dk1"/>
              </a:buClr>
              <a:buSzPts val="1800"/>
              <a:buFont typeface="Arial"/>
              <a:buNone/>
            </a:pPr>
            <a:r>
              <a:rPr lang="en-US" sz="2500"/>
              <a:t>B. Acquisition and use of knowledge and skills (including early language/ communication); and</a:t>
            </a:r>
            <a:endParaRPr sz="2500"/>
          </a:p>
          <a:p>
            <a:pPr marL="114300" lvl="0" indent="0" algn="l" rtl="0">
              <a:lnSpc>
                <a:spcPct val="100000"/>
              </a:lnSpc>
              <a:spcBef>
                <a:spcPts val="400"/>
              </a:spcBef>
              <a:spcAft>
                <a:spcPts val="0"/>
              </a:spcAft>
              <a:buClr>
                <a:schemeClr val="dk1"/>
              </a:buClr>
              <a:buSzPts val="1800"/>
              <a:buFont typeface="Arial"/>
              <a:buNone/>
            </a:pPr>
            <a:r>
              <a:rPr lang="en-US" sz="2500"/>
              <a:t> </a:t>
            </a:r>
            <a:endParaRPr sz="2500"/>
          </a:p>
          <a:p>
            <a:pPr marL="114300" lvl="0" indent="0" algn="l" rtl="0">
              <a:lnSpc>
                <a:spcPct val="100000"/>
              </a:lnSpc>
              <a:spcBef>
                <a:spcPts val="0"/>
              </a:spcBef>
              <a:spcAft>
                <a:spcPts val="0"/>
              </a:spcAft>
              <a:buClr>
                <a:schemeClr val="dk1"/>
              </a:buClr>
              <a:buSzPts val="1800"/>
              <a:buFont typeface="Arial"/>
              <a:buNone/>
            </a:pPr>
            <a:r>
              <a:rPr lang="en-US" sz="2500"/>
              <a:t>C. Use of appropriate behaviors to meet their needs</a:t>
            </a:r>
            <a:endParaRPr sz="2500"/>
          </a:p>
          <a:p>
            <a:pPr marL="233361" lvl="0" indent="-55561" algn="l" rtl="0">
              <a:lnSpc>
                <a:spcPct val="100000"/>
              </a:lnSpc>
              <a:spcBef>
                <a:spcPts val="0"/>
              </a:spcBef>
              <a:spcAft>
                <a:spcPts val="0"/>
              </a:spcAft>
              <a:buSzPts val="2800"/>
              <a:buNone/>
            </a:pPr>
            <a:endParaRPr/>
          </a:p>
        </p:txBody>
      </p:sp>
      <p:sp>
        <p:nvSpPr>
          <p:cNvPr id="947" name="Google Shape;947;g3837be7393d_1_1"/>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64</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g3837be7393d_1_1289"/>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dk1"/>
              </a:buClr>
              <a:buSzPct val="34999"/>
              <a:buFont typeface="Arial"/>
              <a:buNone/>
            </a:pPr>
            <a:r>
              <a:rPr lang="en-US" sz="4000"/>
              <a:t>Child Outcomes</a:t>
            </a:r>
            <a:endParaRPr sz="4000"/>
          </a:p>
          <a:p>
            <a:pPr marL="0" lvl="0" indent="0" algn="l" rtl="0">
              <a:lnSpc>
                <a:spcPct val="100000"/>
              </a:lnSpc>
              <a:spcBef>
                <a:spcPts val="0"/>
              </a:spcBef>
              <a:spcAft>
                <a:spcPts val="0"/>
              </a:spcAft>
              <a:buSzPct val="50000"/>
              <a:buNone/>
            </a:pPr>
            <a:endParaRPr/>
          </a:p>
        </p:txBody>
      </p:sp>
      <p:sp>
        <p:nvSpPr>
          <p:cNvPr id="954" name="Google Shape;954;g3837be7393d_1_1289"/>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360"/>
              </a:spcBef>
              <a:spcAft>
                <a:spcPts val="0"/>
              </a:spcAft>
              <a:buClr>
                <a:schemeClr val="dk1"/>
              </a:buClr>
              <a:buSzPts val="1800"/>
              <a:buFont typeface="Arial"/>
              <a:buNone/>
            </a:pPr>
            <a:r>
              <a:rPr lang="en-US" sz="3200"/>
              <a:t>Summary Statement 1:</a:t>
            </a:r>
            <a:endParaRPr sz="3200"/>
          </a:p>
          <a:p>
            <a:pPr marL="0" lvl="0" indent="0" algn="l" rtl="0">
              <a:lnSpc>
                <a:spcPct val="100000"/>
              </a:lnSpc>
              <a:spcBef>
                <a:spcPts val="360"/>
              </a:spcBef>
              <a:spcAft>
                <a:spcPts val="0"/>
              </a:spcAft>
              <a:buClr>
                <a:schemeClr val="dk1"/>
              </a:buClr>
              <a:buSzPts val="1800"/>
              <a:buFont typeface="Arial"/>
              <a:buNone/>
            </a:pPr>
            <a:r>
              <a:rPr lang="en-US" sz="2400"/>
              <a:t>percent of infants and toddlers who substantially increased their rate of growth by the time they turned 3 years of age or exited the program.</a:t>
            </a:r>
            <a:endParaRPr sz="2400"/>
          </a:p>
          <a:p>
            <a:pPr marL="0" lvl="0" indent="0" algn="l" rtl="0">
              <a:lnSpc>
                <a:spcPct val="100000"/>
              </a:lnSpc>
              <a:spcBef>
                <a:spcPts val="360"/>
              </a:spcBef>
              <a:spcAft>
                <a:spcPts val="0"/>
              </a:spcAft>
              <a:buClr>
                <a:schemeClr val="dk1"/>
              </a:buClr>
              <a:buSzPts val="1800"/>
              <a:buFont typeface="Arial"/>
              <a:buNone/>
            </a:pPr>
            <a:endParaRPr sz="2400"/>
          </a:p>
          <a:p>
            <a:pPr marL="0" lvl="0" indent="0" algn="l" rtl="0">
              <a:lnSpc>
                <a:spcPct val="100000"/>
              </a:lnSpc>
              <a:spcBef>
                <a:spcPts val="360"/>
              </a:spcBef>
              <a:spcAft>
                <a:spcPts val="0"/>
              </a:spcAft>
              <a:buClr>
                <a:schemeClr val="dk1"/>
              </a:buClr>
              <a:buSzPts val="1800"/>
              <a:buFont typeface="Arial"/>
              <a:buNone/>
            </a:pPr>
            <a:r>
              <a:rPr lang="en-US" sz="3200"/>
              <a:t>Summary Statement 2:</a:t>
            </a:r>
            <a:endParaRPr sz="3200"/>
          </a:p>
          <a:p>
            <a:pPr marL="0" lvl="0" indent="0" algn="l" rtl="0">
              <a:lnSpc>
                <a:spcPct val="100000"/>
              </a:lnSpc>
              <a:spcBef>
                <a:spcPts val="360"/>
              </a:spcBef>
              <a:spcAft>
                <a:spcPts val="0"/>
              </a:spcAft>
              <a:buClr>
                <a:schemeClr val="dk1"/>
              </a:buClr>
              <a:buSzPts val="1800"/>
              <a:buFont typeface="Arial"/>
              <a:buNone/>
            </a:pPr>
            <a:r>
              <a:rPr lang="en-US" sz="2400"/>
              <a:t>percent of infants and toddlers who were functioning within age expectations by the time they turned 3 years of age or exited the program.</a:t>
            </a:r>
            <a:endParaRPr sz="4800"/>
          </a:p>
          <a:p>
            <a:pPr marL="0" lvl="0" indent="0" algn="l" rtl="0">
              <a:lnSpc>
                <a:spcPct val="100000"/>
              </a:lnSpc>
              <a:spcBef>
                <a:spcPts val="1000"/>
              </a:spcBef>
              <a:spcAft>
                <a:spcPts val="0"/>
              </a:spcAft>
              <a:buSzPts val="2800"/>
              <a:buNone/>
            </a:pPr>
            <a:endParaRPr/>
          </a:p>
        </p:txBody>
      </p:sp>
      <p:sp>
        <p:nvSpPr>
          <p:cNvPr id="955" name="Google Shape;955;g3837be7393d_1_1289"/>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65</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h6eab5b70c2a2fe25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fontScale="90000"/>
          </a:bodyPr>
          <a:lstStyle/>
          <a:p>
            <a:pPr marL="0" lvl="0" indent="0" algn="ctr" rtl="0">
              <a:lnSpc>
                <a:spcPct val="100000"/>
              </a:lnSpc>
              <a:spcBef>
                <a:spcPts val="0"/>
              </a:spcBef>
              <a:spcAft>
                <a:spcPts val="0"/>
              </a:spcAft>
              <a:buSzPct val="113889"/>
              <a:buNone/>
            </a:pPr>
            <a:r>
              <a:rPr lang="en-US"/>
              <a:t>2025-26 Part C Child Outcomes Data</a:t>
            </a:r>
            <a:endParaRPr/>
          </a:p>
        </p:txBody>
      </p:sp>
      <p:pic>
        <p:nvPicPr>
          <p:cNvPr id="961" name="Google Shape;961;h6eab5b70c2a2fe25_0_0"/>
          <p:cNvPicPr preferRelativeResize="0"/>
          <p:nvPr/>
        </p:nvPicPr>
        <p:blipFill>
          <a:blip r:embed="rId3">
            <a:alphaModFix/>
          </a:blip>
          <a:stretch>
            <a:fillRect/>
          </a:stretch>
        </p:blipFill>
        <p:spPr>
          <a:xfrm>
            <a:off x="9299367" y="3549500"/>
            <a:ext cx="2892633" cy="3308506"/>
          </a:xfrm>
          <a:prstGeom prst="rect">
            <a:avLst/>
          </a:prstGeom>
          <a:noFill/>
          <a:ln>
            <a:noFill/>
          </a:ln>
        </p:spPr>
      </p:pic>
      <p:pic>
        <p:nvPicPr>
          <p:cNvPr id="962" name="Google Shape;962;h6eab5b70c2a2fe25_0_0"/>
          <p:cNvPicPr preferRelativeResize="0"/>
          <p:nvPr/>
        </p:nvPicPr>
        <p:blipFill>
          <a:blip r:embed="rId4">
            <a:alphaModFix/>
          </a:blip>
          <a:stretch>
            <a:fillRect/>
          </a:stretch>
        </p:blipFill>
        <p:spPr>
          <a:xfrm>
            <a:off x="10241600" y="107271"/>
            <a:ext cx="1828833" cy="975366"/>
          </a:xfrm>
          <a:prstGeom prst="rect">
            <a:avLst/>
          </a:prstGeom>
          <a:noFill/>
          <a:ln>
            <a:noFill/>
          </a:ln>
        </p:spPr>
      </p:pic>
      <p:sp>
        <p:nvSpPr>
          <p:cNvPr id="963" name="Google Shape;963;h6eab5b70c2a2fe25_0_0"/>
          <p:cNvSpPr txBox="1"/>
          <p:nvPr/>
        </p:nvSpPr>
        <p:spPr>
          <a:xfrm>
            <a:off x="0" y="0"/>
            <a:ext cx="30000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chemeClr val="dk1"/>
                </a:solidFill>
                <a:latin typeface="Calibri"/>
                <a:ea typeface="Calibri"/>
                <a:cs typeface="Calibri"/>
                <a:sym typeface="Calibri"/>
              </a:rPr>
              <a:t> </a:t>
            </a:r>
            <a:r>
              <a:rPr lang="en-US" sz="1100">
                <a:solidFill>
                  <a:schemeClr val="dk1"/>
                </a:solidFill>
              </a:rPr>
              <a:t> </a:t>
            </a:r>
            <a:endParaRPr/>
          </a:p>
        </p:txBody>
      </p:sp>
      <p:pic>
        <p:nvPicPr>
          <p:cNvPr id="964" name="Google Shape;964;h6eab5b70c2a2fe25_0_0"/>
          <p:cNvPicPr preferRelativeResize="0"/>
          <p:nvPr/>
        </p:nvPicPr>
        <p:blipFill>
          <a:blip r:embed="rId5">
            <a:alphaModFix/>
          </a:blip>
          <a:stretch>
            <a:fillRect/>
          </a:stretch>
        </p:blipFill>
        <p:spPr>
          <a:xfrm>
            <a:off x="1514675" y="1356875"/>
            <a:ext cx="9162550" cy="5426701"/>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g3837be7393d_12_1"/>
          <p:cNvSpPr txBox="1">
            <a:spLocks noGrp="1"/>
          </p:cNvSpPr>
          <p:nvPr>
            <p:ph type="title"/>
          </p:nvPr>
        </p:nvSpPr>
        <p:spPr>
          <a:xfrm>
            <a:off x="459450" y="184066"/>
            <a:ext cx="11043000" cy="1014600"/>
          </a:xfrm>
          <a:prstGeom prst="rect">
            <a:avLst/>
          </a:prstGeom>
          <a:noFill/>
          <a:ln>
            <a:noFill/>
          </a:ln>
        </p:spPr>
        <p:txBody>
          <a:bodyPr spcFirstLastPara="1" wrap="square" lIns="91425" tIns="45700" rIns="91425" bIns="45700" anchor="ctr" anchorCtr="0">
            <a:noAutofit/>
          </a:bodyPr>
          <a:lstStyle/>
          <a:p>
            <a:pPr marL="914400" lvl="0" indent="0" algn="ctr" rtl="0">
              <a:lnSpc>
                <a:spcPct val="90000"/>
              </a:lnSpc>
              <a:spcBef>
                <a:spcPts val="800"/>
              </a:spcBef>
              <a:spcAft>
                <a:spcPts val="0"/>
              </a:spcAft>
              <a:buClr>
                <a:schemeClr val="dk1"/>
              </a:buClr>
              <a:buSzPts val="990"/>
              <a:buFont typeface="Arial"/>
              <a:buNone/>
            </a:pPr>
            <a:r>
              <a:rPr lang="en-US" sz="4780">
                <a:solidFill>
                  <a:srgbClr val="1F1646"/>
                </a:solidFill>
              </a:rPr>
              <a:t>Frequency/Intensity of EI services</a:t>
            </a:r>
            <a:endParaRPr sz="6670">
              <a:latin typeface="Century Gothic"/>
              <a:ea typeface="Century Gothic"/>
              <a:cs typeface="Century Gothic"/>
              <a:sym typeface="Century Gothic"/>
            </a:endParaRPr>
          </a:p>
          <a:p>
            <a:pPr marL="0" lvl="0" indent="0" algn="l" rtl="0">
              <a:lnSpc>
                <a:spcPct val="100000"/>
              </a:lnSpc>
              <a:spcBef>
                <a:spcPts val="0"/>
              </a:spcBef>
              <a:spcAft>
                <a:spcPts val="0"/>
              </a:spcAft>
              <a:buSzPts val="990"/>
              <a:buNone/>
            </a:pPr>
            <a:endParaRPr sz="3240"/>
          </a:p>
        </p:txBody>
      </p:sp>
      <p:sp>
        <p:nvSpPr>
          <p:cNvPr id="971" name="Google Shape;971;g3837be7393d_12_1"/>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rmAutofit/>
          </a:bodyPr>
          <a:lstStyle/>
          <a:p>
            <a:pPr marL="457200" lvl="0" indent="-514350" algn="l" rtl="0">
              <a:lnSpc>
                <a:spcPct val="90000"/>
              </a:lnSpc>
              <a:spcBef>
                <a:spcPts val="800"/>
              </a:spcBef>
              <a:spcAft>
                <a:spcPts val="0"/>
              </a:spcAft>
              <a:buClr>
                <a:srgbClr val="1F1646"/>
              </a:buClr>
              <a:buSzPts val="4500"/>
              <a:buChar char="•"/>
            </a:pPr>
            <a:r>
              <a:rPr lang="en-US" sz="4500">
                <a:solidFill>
                  <a:srgbClr val="1F1646"/>
                </a:solidFill>
              </a:rPr>
              <a:t>8 visits offered in 6 months</a:t>
            </a:r>
            <a:endParaRPr sz="4500">
              <a:solidFill>
                <a:srgbClr val="1F1646"/>
              </a:solidFill>
            </a:endParaRPr>
          </a:p>
          <a:p>
            <a:pPr marL="457200" lvl="0" indent="-514350" algn="l" rtl="0">
              <a:lnSpc>
                <a:spcPct val="90000"/>
              </a:lnSpc>
              <a:spcBef>
                <a:spcPts val="0"/>
              </a:spcBef>
              <a:spcAft>
                <a:spcPts val="0"/>
              </a:spcAft>
              <a:buClr>
                <a:srgbClr val="1F1646"/>
              </a:buClr>
              <a:buSzPts val="4500"/>
              <a:buChar char="•"/>
            </a:pPr>
            <a:r>
              <a:rPr lang="en-US" sz="4500">
                <a:solidFill>
                  <a:srgbClr val="1F1646"/>
                </a:solidFill>
              </a:rPr>
              <a:t>30 min per visit</a:t>
            </a:r>
            <a:endParaRPr sz="4500">
              <a:solidFill>
                <a:srgbClr val="1F1646"/>
              </a:solidFill>
            </a:endParaRPr>
          </a:p>
          <a:p>
            <a:pPr marL="457200" lvl="0" indent="-514350" algn="l" rtl="0">
              <a:lnSpc>
                <a:spcPct val="90000"/>
              </a:lnSpc>
              <a:spcBef>
                <a:spcPts val="0"/>
              </a:spcBef>
              <a:spcAft>
                <a:spcPts val="0"/>
              </a:spcAft>
              <a:buClr>
                <a:srgbClr val="1F1646"/>
              </a:buClr>
              <a:buSzPts val="4500"/>
              <a:buChar char="•"/>
            </a:pPr>
            <a:r>
              <a:rPr lang="en-US" sz="4500">
                <a:solidFill>
                  <a:srgbClr val="1F1646"/>
                </a:solidFill>
              </a:rPr>
              <a:t>5 visits actually occurring</a:t>
            </a:r>
            <a:endParaRPr sz="4500">
              <a:solidFill>
                <a:srgbClr val="1F1646"/>
              </a:solidFill>
            </a:endParaRPr>
          </a:p>
          <a:p>
            <a:pPr marL="457200" lvl="0" indent="0" algn="l" rtl="0">
              <a:lnSpc>
                <a:spcPct val="90000"/>
              </a:lnSpc>
              <a:spcBef>
                <a:spcPts val="800"/>
              </a:spcBef>
              <a:spcAft>
                <a:spcPts val="0"/>
              </a:spcAft>
              <a:buNone/>
            </a:pPr>
            <a:endParaRPr sz="4200"/>
          </a:p>
        </p:txBody>
      </p:sp>
      <p:sp>
        <p:nvSpPr>
          <p:cNvPr id="972" name="Google Shape;972;g3837be7393d_12_1"/>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67</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h6eab5b70c2a2fe25_0_120"/>
          <p:cNvSpPr txBox="1">
            <a:spLocks noGrp="1"/>
          </p:cNvSpPr>
          <p:nvPr>
            <p:ph type="title"/>
          </p:nvPr>
        </p:nvSpPr>
        <p:spPr>
          <a:xfrm>
            <a:off x="459450" y="184066"/>
            <a:ext cx="11043000" cy="1014600"/>
          </a:xfrm>
          <a:prstGeom prst="rect">
            <a:avLst/>
          </a:prstGeom>
          <a:noFill/>
          <a:ln>
            <a:noFill/>
          </a:ln>
        </p:spPr>
        <p:txBody>
          <a:bodyPr spcFirstLastPara="1" wrap="square" lIns="91425" tIns="45700" rIns="91425" bIns="45700" anchor="ctr" anchorCtr="0">
            <a:noAutofit/>
          </a:bodyPr>
          <a:lstStyle/>
          <a:p>
            <a:pPr marL="914400" lvl="0" indent="0" algn="ctr" rtl="0">
              <a:lnSpc>
                <a:spcPct val="90000"/>
              </a:lnSpc>
              <a:spcBef>
                <a:spcPts val="800"/>
              </a:spcBef>
              <a:spcAft>
                <a:spcPts val="0"/>
              </a:spcAft>
              <a:buClr>
                <a:schemeClr val="dk1"/>
              </a:buClr>
              <a:buSzPts val="990"/>
              <a:buFont typeface="Arial"/>
              <a:buNone/>
            </a:pPr>
            <a:r>
              <a:rPr lang="en-US" sz="4780">
                <a:solidFill>
                  <a:srgbClr val="1F1646"/>
                </a:solidFill>
              </a:rPr>
              <a:t>Child Find</a:t>
            </a:r>
            <a:endParaRPr sz="6670">
              <a:latin typeface="Century Gothic"/>
              <a:ea typeface="Century Gothic"/>
              <a:cs typeface="Century Gothic"/>
              <a:sym typeface="Century Gothic"/>
            </a:endParaRPr>
          </a:p>
          <a:p>
            <a:pPr marL="0" lvl="0" indent="0" algn="l" rtl="0">
              <a:lnSpc>
                <a:spcPct val="100000"/>
              </a:lnSpc>
              <a:spcBef>
                <a:spcPts val="0"/>
              </a:spcBef>
              <a:spcAft>
                <a:spcPts val="0"/>
              </a:spcAft>
              <a:buSzPts val="990"/>
              <a:buNone/>
            </a:pPr>
            <a:endParaRPr sz="3240"/>
          </a:p>
        </p:txBody>
      </p:sp>
      <p:sp>
        <p:nvSpPr>
          <p:cNvPr id="979" name="Google Shape;979;h6eab5b70c2a2fe25_0_120"/>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68</a:t>
            </a:fld>
            <a:endParaRPr/>
          </a:p>
        </p:txBody>
      </p:sp>
      <p:pic>
        <p:nvPicPr>
          <p:cNvPr id="980" name="Google Shape;980;h6eab5b70c2a2fe25_0_120"/>
          <p:cNvPicPr preferRelativeResize="0"/>
          <p:nvPr/>
        </p:nvPicPr>
        <p:blipFill>
          <a:blip r:embed="rId3">
            <a:alphaModFix/>
          </a:blip>
          <a:stretch>
            <a:fillRect/>
          </a:stretch>
        </p:blipFill>
        <p:spPr>
          <a:xfrm>
            <a:off x="1920538" y="1207725"/>
            <a:ext cx="8120826" cy="509595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h6eab5b70c2a2fe25_0_128"/>
          <p:cNvSpPr txBox="1">
            <a:spLocks noGrp="1"/>
          </p:cNvSpPr>
          <p:nvPr>
            <p:ph type="title"/>
          </p:nvPr>
        </p:nvSpPr>
        <p:spPr>
          <a:xfrm>
            <a:off x="459450" y="184066"/>
            <a:ext cx="11043000" cy="1014600"/>
          </a:xfrm>
          <a:prstGeom prst="rect">
            <a:avLst/>
          </a:prstGeom>
          <a:noFill/>
          <a:ln>
            <a:noFill/>
          </a:ln>
        </p:spPr>
        <p:txBody>
          <a:bodyPr spcFirstLastPara="1" wrap="square" lIns="91425" tIns="45700" rIns="91425" bIns="45700" anchor="ctr" anchorCtr="0">
            <a:noAutofit/>
          </a:bodyPr>
          <a:lstStyle/>
          <a:p>
            <a:pPr marL="914400" lvl="0" indent="0" algn="ctr" rtl="0">
              <a:lnSpc>
                <a:spcPct val="90000"/>
              </a:lnSpc>
              <a:spcBef>
                <a:spcPts val="800"/>
              </a:spcBef>
              <a:spcAft>
                <a:spcPts val="0"/>
              </a:spcAft>
              <a:buClr>
                <a:schemeClr val="dk1"/>
              </a:buClr>
              <a:buSzPts val="990"/>
              <a:buFont typeface="Arial"/>
              <a:buNone/>
            </a:pPr>
            <a:r>
              <a:rPr lang="en-US" sz="4780">
                <a:solidFill>
                  <a:srgbClr val="1F1646"/>
                </a:solidFill>
              </a:rPr>
              <a:t>Child Find</a:t>
            </a:r>
            <a:endParaRPr sz="6670">
              <a:latin typeface="Century Gothic"/>
              <a:ea typeface="Century Gothic"/>
              <a:cs typeface="Century Gothic"/>
              <a:sym typeface="Century Gothic"/>
            </a:endParaRPr>
          </a:p>
          <a:p>
            <a:pPr marL="0" lvl="0" indent="0" algn="l" rtl="0">
              <a:lnSpc>
                <a:spcPct val="100000"/>
              </a:lnSpc>
              <a:spcBef>
                <a:spcPts val="0"/>
              </a:spcBef>
              <a:spcAft>
                <a:spcPts val="0"/>
              </a:spcAft>
              <a:buSzPts val="990"/>
              <a:buNone/>
            </a:pPr>
            <a:endParaRPr sz="3240"/>
          </a:p>
        </p:txBody>
      </p:sp>
      <p:sp>
        <p:nvSpPr>
          <p:cNvPr id="987" name="Google Shape;987;h6eab5b70c2a2fe25_0_12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69</a:t>
            </a:fld>
            <a:endParaRPr/>
          </a:p>
        </p:txBody>
      </p:sp>
      <p:pic>
        <p:nvPicPr>
          <p:cNvPr id="988" name="Google Shape;988;h6eab5b70c2a2fe25_0_128"/>
          <p:cNvPicPr preferRelativeResize="0"/>
          <p:nvPr/>
        </p:nvPicPr>
        <p:blipFill>
          <a:blip r:embed="rId3">
            <a:alphaModFix/>
          </a:blip>
          <a:stretch>
            <a:fillRect/>
          </a:stretch>
        </p:blipFill>
        <p:spPr>
          <a:xfrm>
            <a:off x="1811065" y="698302"/>
            <a:ext cx="8569875" cy="55837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h6eab5b70c2a2fe25_0_136"/>
          <p:cNvSpPr txBox="1">
            <a:spLocks noGrp="1"/>
          </p:cNvSpPr>
          <p:nvPr>
            <p:ph type="title"/>
          </p:nvPr>
        </p:nvSpPr>
        <p:spPr>
          <a:xfrm>
            <a:off x="459450" y="184066"/>
            <a:ext cx="11043000" cy="1014600"/>
          </a:xfrm>
          <a:prstGeom prst="rect">
            <a:avLst/>
          </a:prstGeom>
          <a:noFill/>
          <a:ln>
            <a:noFill/>
          </a:ln>
        </p:spPr>
        <p:txBody>
          <a:bodyPr spcFirstLastPara="1" wrap="square" lIns="91425" tIns="45700" rIns="91425" bIns="45700" anchor="ctr" anchorCtr="0">
            <a:noAutofit/>
          </a:bodyPr>
          <a:lstStyle/>
          <a:p>
            <a:pPr marL="914400" lvl="0" indent="0" algn="ctr" rtl="0">
              <a:lnSpc>
                <a:spcPct val="90000"/>
              </a:lnSpc>
              <a:spcBef>
                <a:spcPts val="800"/>
              </a:spcBef>
              <a:spcAft>
                <a:spcPts val="0"/>
              </a:spcAft>
              <a:buClr>
                <a:schemeClr val="dk1"/>
              </a:buClr>
              <a:buSzPts val="990"/>
              <a:buFont typeface="Arial"/>
              <a:buNone/>
            </a:pPr>
            <a:r>
              <a:rPr lang="en-US" sz="4780">
                <a:solidFill>
                  <a:srgbClr val="1F1646"/>
                </a:solidFill>
              </a:rPr>
              <a:t>Child Find</a:t>
            </a:r>
            <a:endParaRPr sz="6670">
              <a:latin typeface="Century Gothic"/>
              <a:ea typeface="Century Gothic"/>
              <a:cs typeface="Century Gothic"/>
              <a:sym typeface="Century Gothic"/>
            </a:endParaRPr>
          </a:p>
          <a:p>
            <a:pPr marL="0" lvl="0" indent="0" algn="l" rtl="0">
              <a:lnSpc>
                <a:spcPct val="100000"/>
              </a:lnSpc>
              <a:spcBef>
                <a:spcPts val="0"/>
              </a:spcBef>
              <a:spcAft>
                <a:spcPts val="0"/>
              </a:spcAft>
              <a:buSzPts val="990"/>
              <a:buNone/>
            </a:pPr>
            <a:endParaRPr sz="3240"/>
          </a:p>
        </p:txBody>
      </p:sp>
      <p:sp>
        <p:nvSpPr>
          <p:cNvPr id="995" name="Google Shape;995;h6eab5b70c2a2fe25_0_136"/>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70</a:t>
            </a:fld>
            <a:endParaRPr/>
          </a:p>
        </p:txBody>
      </p:sp>
      <p:pic>
        <p:nvPicPr>
          <p:cNvPr id="996" name="Google Shape;996;h6eab5b70c2a2fe25_0_136"/>
          <p:cNvPicPr preferRelativeResize="0"/>
          <p:nvPr/>
        </p:nvPicPr>
        <p:blipFill>
          <a:blip r:embed="rId3">
            <a:alphaModFix/>
          </a:blip>
          <a:stretch>
            <a:fillRect/>
          </a:stretch>
        </p:blipFill>
        <p:spPr>
          <a:xfrm>
            <a:off x="1900025" y="809475"/>
            <a:ext cx="8161851" cy="5504876"/>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1" name="Google Shape;1001;g3837be7393d_12_47"/>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fld id="{00000000-1234-1234-1234-123412341234}" type="slidenum">
              <a:rPr lang="en-US"/>
              <a:t>71</a:t>
            </a:fld>
            <a:endParaRPr/>
          </a:p>
        </p:txBody>
      </p:sp>
      <p:pic>
        <p:nvPicPr>
          <p:cNvPr id="1002" name="Google Shape;1002;g3837be7393d_12_47"/>
          <p:cNvPicPr preferRelativeResize="0"/>
          <p:nvPr/>
        </p:nvPicPr>
        <p:blipFill>
          <a:blip r:embed="rId3">
            <a:alphaModFix/>
          </a:blip>
          <a:stretch>
            <a:fillRect/>
          </a:stretch>
        </p:blipFill>
        <p:spPr>
          <a:xfrm>
            <a:off x="2169612" y="206825"/>
            <a:ext cx="7852775" cy="6167601"/>
          </a:xfrm>
          <a:prstGeom prst="rect">
            <a:avLst/>
          </a:prstGeom>
          <a:noFill/>
          <a:ln>
            <a:noFill/>
          </a:ln>
        </p:spPr>
      </p:pic>
      <p:pic>
        <p:nvPicPr>
          <p:cNvPr id="1003" name="Google Shape;1003;g3837be7393d_12_47"/>
          <p:cNvPicPr preferRelativeResize="0"/>
          <p:nvPr/>
        </p:nvPicPr>
        <p:blipFill>
          <a:blip r:embed="rId4">
            <a:alphaModFix/>
          </a:blip>
          <a:stretch>
            <a:fillRect/>
          </a:stretch>
        </p:blipFill>
        <p:spPr>
          <a:xfrm>
            <a:off x="2169600" y="899975"/>
            <a:ext cx="2450300" cy="14240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h32bea349f6a2fb92_1_0"/>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Discussion	</a:t>
            </a:r>
            <a:endParaRPr/>
          </a:p>
        </p:txBody>
      </p:sp>
      <p:sp>
        <p:nvSpPr>
          <p:cNvPr id="1010" name="Google Shape;1010;h32bea349f6a2fb92_1_0"/>
          <p:cNvSpPr txBox="1">
            <a:spLocks noGrp="1"/>
          </p:cNvSpPr>
          <p:nvPr>
            <p:ph type="body" idx="1"/>
          </p:nvPr>
        </p:nvSpPr>
        <p:spPr>
          <a:xfrm>
            <a:off x="808682" y="1683775"/>
            <a:ext cx="11043000" cy="4203900"/>
          </a:xfrm>
          <a:prstGeom prst="rect">
            <a:avLst/>
          </a:prstGeom>
        </p:spPr>
        <p:txBody>
          <a:bodyPr spcFirstLastPara="1" wrap="square" lIns="91425" tIns="45700" rIns="91425" bIns="45700" anchor="t" anchorCtr="0">
            <a:normAutofit lnSpcReduction="10000"/>
          </a:bodyPr>
          <a:lstStyle/>
          <a:p>
            <a:pPr marL="457200" lvl="0" indent="-342900" algn="l" rtl="0">
              <a:spcBef>
                <a:spcPts val="1000"/>
              </a:spcBef>
              <a:spcAft>
                <a:spcPts val="0"/>
              </a:spcAft>
              <a:buSzPts val="1800"/>
              <a:buChar char="•"/>
            </a:pPr>
            <a:r>
              <a:rPr lang="en-US"/>
              <a:t>How can we increase evaluation percentages for the B-1 population?</a:t>
            </a:r>
            <a:endParaRPr/>
          </a:p>
          <a:p>
            <a:pPr marL="457200" lvl="0" indent="0" algn="l" rtl="0">
              <a:spcBef>
                <a:spcPts val="1000"/>
              </a:spcBef>
              <a:spcAft>
                <a:spcPts val="0"/>
              </a:spcAft>
              <a:buNone/>
            </a:pPr>
            <a:endParaRPr/>
          </a:p>
          <a:p>
            <a:pPr marL="457200" lvl="0" indent="-342900" algn="l" rtl="0">
              <a:lnSpc>
                <a:spcPct val="100000"/>
              </a:lnSpc>
              <a:spcBef>
                <a:spcPts val="0"/>
              </a:spcBef>
              <a:spcAft>
                <a:spcPts val="0"/>
              </a:spcAft>
              <a:buSzPts val="1800"/>
              <a:buChar char="•"/>
            </a:pPr>
            <a:r>
              <a:rPr lang="en-US" sz="2750"/>
              <a:t>For families: When concerns about your child's development were first identified, was a "wait and see" approach discussed? What role, if any, did that approach play in your family's journey to EDN?</a:t>
            </a:r>
            <a:endParaRPr sz="2750"/>
          </a:p>
          <a:p>
            <a:pPr marL="457200" lvl="0" indent="0" algn="l" rtl="0">
              <a:spcBef>
                <a:spcPts val="1000"/>
              </a:spcBef>
              <a:spcAft>
                <a:spcPts val="0"/>
              </a:spcAft>
              <a:buNone/>
            </a:pPr>
            <a:endParaRPr/>
          </a:p>
          <a:p>
            <a:pPr marL="457200" lvl="0" indent="-342900" algn="l" rtl="0">
              <a:spcBef>
                <a:spcPts val="1000"/>
              </a:spcBef>
              <a:spcAft>
                <a:spcPts val="0"/>
              </a:spcAft>
              <a:buSzPts val="1800"/>
              <a:buChar char="•"/>
            </a:pPr>
            <a:r>
              <a:rPr lang="en-US"/>
              <a:t>Are EDN teams effectively promoting the benefits of EDN services to families? </a:t>
            </a:r>
            <a:endParaRPr/>
          </a:p>
        </p:txBody>
      </p:sp>
      <p:sp>
        <p:nvSpPr>
          <p:cNvPr id="1011" name="Google Shape;1011;h32bea349f6a2fb92_1_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72</a:t>
            </a:f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g3837be7393d_12_31"/>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990"/>
              <a:buNone/>
            </a:pPr>
            <a:endParaRPr sz="4870">
              <a:solidFill>
                <a:schemeClr val="dk1"/>
              </a:solidFill>
              <a:latin typeface="Century Gothic"/>
              <a:ea typeface="Century Gothic"/>
              <a:cs typeface="Century Gothic"/>
              <a:sym typeface="Century Gothic"/>
            </a:endParaRPr>
          </a:p>
          <a:p>
            <a:pPr marL="0" lvl="0" indent="0" algn="ctr" rtl="0">
              <a:lnSpc>
                <a:spcPct val="90000"/>
              </a:lnSpc>
              <a:spcBef>
                <a:spcPts val="0"/>
              </a:spcBef>
              <a:spcAft>
                <a:spcPts val="0"/>
              </a:spcAft>
              <a:buSzPts val="990"/>
              <a:buNone/>
            </a:pPr>
            <a:r>
              <a:rPr lang="en-US" sz="4870"/>
              <a:t>Settings/Location Data</a:t>
            </a:r>
            <a:endParaRPr sz="4870"/>
          </a:p>
          <a:p>
            <a:pPr marL="0" lvl="0" indent="0" algn="l" rtl="0">
              <a:lnSpc>
                <a:spcPct val="100000"/>
              </a:lnSpc>
              <a:spcBef>
                <a:spcPts val="0"/>
              </a:spcBef>
              <a:spcAft>
                <a:spcPts val="0"/>
              </a:spcAft>
              <a:buSzPts val="990"/>
              <a:buNone/>
            </a:pPr>
            <a:endParaRPr sz="3240"/>
          </a:p>
        </p:txBody>
      </p:sp>
      <p:sp>
        <p:nvSpPr>
          <p:cNvPr id="1018" name="Google Shape;1018;g3837be7393d_12_31"/>
          <p:cNvSpPr txBox="1">
            <a:spLocks noGrp="1"/>
          </p:cNvSpPr>
          <p:nvPr>
            <p:ph type="body" idx="1"/>
          </p:nvPr>
        </p:nvSpPr>
        <p:spPr>
          <a:xfrm>
            <a:off x="457200" y="1600200"/>
            <a:ext cx="11047500" cy="431100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800"/>
              </a:spcBef>
              <a:spcAft>
                <a:spcPts val="0"/>
              </a:spcAft>
              <a:buClr>
                <a:srgbClr val="1F1646"/>
              </a:buClr>
              <a:buSzPts val="4700"/>
              <a:buChar char="●"/>
            </a:pPr>
            <a:r>
              <a:rPr lang="en-US" sz="4700">
                <a:solidFill>
                  <a:srgbClr val="1F1646"/>
                </a:solidFill>
              </a:rPr>
              <a:t>2 visits per month happening in a child care/other natural environment (not the home)</a:t>
            </a:r>
            <a:endParaRPr sz="5700"/>
          </a:p>
        </p:txBody>
      </p:sp>
      <p:sp>
        <p:nvSpPr>
          <p:cNvPr id="1019" name="Google Shape;1019;g3837be7393d_12_31"/>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73</a:t>
            </a:f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g3837be7393d_12_38"/>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990"/>
              <a:buNone/>
            </a:pPr>
            <a:endParaRPr sz="4870">
              <a:solidFill>
                <a:schemeClr val="dk1"/>
              </a:solidFill>
              <a:latin typeface="Century Gothic"/>
              <a:ea typeface="Century Gothic"/>
              <a:cs typeface="Century Gothic"/>
              <a:sym typeface="Century Gothic"/>
            </a:endParaRPr>
          </a:p>
          <a:p>
            <a:pPr marL="0" lvl="0" indent="0" algn="ctr" rtl="0">
              <a:lnSpc>
                <a:spcPct val="90000"/>
              </a:lnSpc>
              <a:spcBef>
                <a:spcPts val="0"/>
              </a:spcBef>
              <a:spcAft>
                <a:spcPts val="0"/>
              </a:spcAft>
              <a:buSzPts val="990"/>
              <a:buNone/>
            </a:pPr>
            <a:r>
              <a:rPr lang="en-US" sz="4870"/>
              <a:t>Impact on EI Child Outcomes</a:t>
            </a:r>
            <a:endParaRPr sz="4870"/>
          </a:p>
          <a:p>
            <a:pPr marL="0" lvl="0" indent="0" algn="l" rtl="0">
              <a:lnSpc>
                <a:spcPct val="100000"/>
              </a:lnSpc>
              <a:spcBef>
                <a:spcPts val="0"/>
              </a:spcBef>
              <a:spcAft>
                <a:spcPts val="0"/>
              </a:spcAft>
              <a:buSzPts val="990"/>
              <a:buNone/>
            </a:pPr>
            <a:endParaRPr sz="3240"/>
          </a:p>
        </p:txBody>
      </p:sp>
      <p:sp>
        <p:nvSpPr>
          <p:cNvPr id="1026" name="Google Shape;1026;g3837be7393d_12_38"/>
          <p:cNvSpPr txBox="1">
            <a:spLocks noGrp="1"/>
          </p:cNvSpPr>
          <p:nvPr>
            <p:ph type="body" idx="1"/>
          </p:nvPr>
        </p:nvSpPr>
        <p:spPr>
          <a:xfrm>
            <a:off x="454950" y="1273500"/>
            <a:ext cx="11047500" cy="4933800"/>
          </a:xfrm>
          <a:prstGeom prst="rect">
            <a:avLst/>
          </a:prstGeom>
          <a:noFill/>
          <a:ln>
            <a:noFill/>
          </a:ln>
        </p:spPr>
        <p:txBody>
          <a:bodyPr spcFirstLastPara="1" wrap="square" lIns="91425" tIns="45700" rIns="91425" bIns="45700" anchor="t" anchorCtr="0">
            <a:normAutofit/>
          </a:bodyPr>
          <a:lstStyle/>
          <a:p>
            <a:pPr marL="457200" lvl="0" indent="-228600" algn="ctr" rtl="0">
              <a:lnSpc>
                <a:spcPct val="115000"/>
              </a:lnSpc>
              <a:spcBef>
                <a:spcPts val="0"/>
              </a:spcBef>
              <a:spcAft>
                <a:spcPts val="0"/>
              </a:spcAft>
              <a:buClr>
                <a:schemeClr val="dk1"/>
              </a:buClr>
              <a:buSzPts val="1800"/>
              <a:buFont typeface="Arial"/>
              <a:buNone/>
            </a:pPr>
            <a:r>
              <a:rPr lang="en-US" sz="3200">
                <a:solidFill>
                  <a:srgbClr val="061549"/>
                </a:solidFill>
              </a:rPr>
              <a:t>Statewide Average EDN Experience</a:t>
            </a:r>
            <a:endParaRPr sz="3200">
              <a:solidFill>
                <a:srgbClr val="061549"/>
              </a:solidFill>
            </a:endParaRPr>
          </a:p>
          <a:p>
            <a:pPr marL="457200" lvl="0" indent="-431800" algn="l" rtl="0">
              <a:lnSpc>
                <a:spcPct val="115000"/>
              </a:lnSpc>
              <a:spcBef>
                <a:spcPts val="0"/>
              </a:spcBef>
              <a:spcAft>
                <a:spcPts val="0"/>
              </a:spcAft>
              <a:buClr>
                <a:srgbClr val="061549"/>
              </a:buClr>
              <a:buSzPts val="3200"/>
              <a:buChar char="●"/>
            </a:pPr>
            <a:r>
              <a:rPr lang="en-US" sz="3200">
                <a:solidFill>
                  <a:srgbClr val="061549"/>
                </a:solidFill>
              </a:rPr>
              <a:t>Eligible for EDN - 19 months old</a:t>
            </a:r>
            <a:endParaRPr sz="3200">
              <a:solidFill>
                <a:srgbClr val="061549"/>
              </a:solidFill>
            </a:endParaRPr>
          </a:p>
          <a:p>
            <a:pPr marL="457200" lvl="0" indent="-431800" algn="l" rtl="0">
              <a:lnSpc>
                <a:spcPct val="115000"/>
              </a:lnSpc>
              <a:spcBef>
                <a:spcPts val="0"/>
              </a:spcBef>
              <a:spcAft>
                <a:spcPts val="0"/>
              </a:spcAft>
              <a:buClr>
                <a:srgbClr val="061549"/>
              </a:buClr>
              <a:buSzPts val="3200"/>
              <a:buChar char="●"/>
            </a:pPr>
            <a:r>
              <a:rPr lang="en-US" sz="3200">
                <a:solidFill>
                  <a:srgbClr val="061549"/>
                </a:solidFill>
              </a:rPr>
              <a:t>Getting ~13 months of EDN services</a:t>
            </a:r>
            <a:endParaRPr sz="3200">
              <a:solidFill>
                <a:srgbClr val="061549"/>
              </a:solidFill>
            </a:endParaRPr>
          </a:p>
          <a:p>
            <a:pPr marL="457200" lvl="0" indent="-431800" algn="l" rtl="0">
              <a:lnSpc>
                <a:spcPct val="115000"/>
              </a:lnSpc>
              <a:spcBef>
                <a:spcPts val="0"/>
              </a:spcBef>
              <a:spcAft>
                <a:spcPts val="0"/>
              </a:spcAft>
              <a:buClr>
                <a:srgbClr val="061549"/>
              </a:buClr>
              <a:buSzPts val="3200"/>
              <a:buChar char="●"/>
            </a:pPr>
            <a:r>
              <a:rPr lang="en-US" sz="3200">
                <a:solidFill>
                  <a:srgbClr val="061549"/>
                </a:solidFill>
              </a:rPr>
              <a:t>11-13 EI visits lasting 30 minutes </a:t>
            </a:r>
            <a:endParaRPr sz="3200">
              <a:solidFill>
                <a:srgbClr val="061549"/>
              </a:solidFill>
            </a:endParaRPr>
          </a:p>
          <a:p>
            <a:pPr marL="914400" lvl="1" indent="-431800" algn="l" rtl="0">
              <a:lnSpc>
                <a:spcPct val="115000"/>
              </a:lnSpc>
              <a:spcBef>
                <a:spcPts val="0"/>
              </a:spcBef>
              <a:spcAft>
                <a:spcPts val="0"/>
              </a:spcAft>
              <a:buClr>
                <a:srgbClr val="061549"/>
              </a:buClr>
              <a:buSzPts val="3200"/>
              <a:buChar char="○"/>
            </a:pPr>
            <a:r>
              <a:rPr lang="en-US" sz="3200">
                <a:solidFill>
                  <a:srgbClr val="061549"/>
                </a:solidFill>
              </a:rPr>
              <a:t>⅓ of these visits are in child care (no parents)</a:t>
            </a:r>
            <a:endParaRPr sz="3200">
              <a:solidFill>
                <a:srgbClr val="061549"/>
              </a:solidFill>
            </a:endParaRPr>
          </a:p>
          <a:p>
            <a:pPr marL="0" lvl="0" indent="0" algn="l" rtl="0">
              <a:lnSpc>
                <a:spcPct val="115000"/>
              </a:lnSpc>
              <a:spcBef>
                <a:spcPts val="0"/>
              </a:spcBef>
              <a:spcAft>
                <a:spcPts val="0"/>
              </a:spcAft>
              <a:buClr>
                <a:schemeClr val="dk1"/>
              </a:buClr>
              <a:buSzPts val="1100"/>
              <a:buFont typeface="Arial"/>
              <a:buNone/>
            </a:pPr>
            <a:endParaRPr sz="3200">
              <a:solidFill>
                <a:srgbClr val="061549"/>
              </a:solidFill>
            </a:endParaRPr>
          </a:p>
          <a:p>
            <a:pPr marL="0" lvl="0" indent="0" algn="l" rtl="0">
              <a:lnSpc>
                <a:spcPct val="115000"/>
              </a:lnSpc>
              <a:spcBef>
                <a:spcPts val="0"/>
              </a:spcBef>
              <a:spcAft>
                <a:spcPts val="0"/>
              </a:spcAft>
              <a:buClr>
                <a:schemeClr val="dk1"/>
              </a:buClr>
              <a:buSzPts val="1100"/>
              <a:buFont typeface="Arial"/>
              <a:buNone/>
            </a:pPr>
            <a:r>
              <a:rPr lang="en-US" sz="3200">
                <a:solidFill>
                  <a:srgbClr val="061549"/>
                </a:solidFill>
              </a:rPr>
              <a:t>Given this data, is it reasonable for PRTs to meet targets?</a:t>
            </a:r>
            <a:endParaRPr sz="3700"/>
          </a:p>
        </p:txBody>
      </p:sp>
      <p:sp>
        <p:nvSpPr>
          <p:cNvPr id="1027" name="Google Shape;1027;g3837be7393d_12_3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74</a:t>
            </a:fld>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3" name="Google Shape;1033;h6eab5b70c2a2fe25_1_0"/>
          <p:cNvSpPr txBox="1">
            <a:spLocks noGrp="1"/>
          </p:cNvSpPr>
          <p:nvPr>
            <p:ph type="title"/>
          </p:nvPr>
        </p:nvSpPr>
        <p:spPr>
          <a:xfrm>
            <a:off x="3746875" y="1425200"/>
            <a:ext cx="8312100" cy="20037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4300"/>
              <a:t>Differentiated Monitoring </a:t>
            </a:r>
            <a:endParaRPr sz="4300"/>
          </a:p>
          <a:p>
            <a:pPr marL="0" lvl="0" indent="0" algn="ctr" rtl="0">
              <a:spcBef>
                <a:spcPts val="0"/>
              </a:spcBef>
              <a:spcAft>
                <a:spcPts val="0"/>
              </a:spcAft>
              <a:buNone/>
            </a:pPr>
            <a:r>
              <a:rPr lang="en-US" sz="4300"/>
              <a:t>and Support</a:t>
            </a:r>
            <a:r>
              <a:rPr lang="en-US" sz="4200"/>
              <a:t> </a:t>
            </a:r>
            <a:endParaRPr sz="4300"/>
          </a:p>
        </p:txBody>
      </p:sp>
      <p:sp>
        <p:nvSpPr>
          <p:cNvPr id="1034" name="Google Shape;1034;h6eab5b70c2a2fe25_1_0"/>
          <p:cNvSpPr txBox="1">
            <a:spLocks noGrp="1"/>
          </p:cNvSpPr>
          <p:nvPr>
            <p:ph type="body" idx="1"/>
          </p:nvPr>
        </p:nvSpPr>
        <p:spPr>
          <a:xfrm>
            <a:off x="3917469" y="3677633"/>
            <a:ext cx="7699500" cy="6864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sz="3600"/>
              <a:t>DMS 2.0</a:t>
            </a:r>
            <a:endParaRPr sz="3600"/>
          </a:p>
        </p:txBody>
      </p:sp>
      <p:sp>
        <p:nvSpPr>
          <p:cNvPr id="1035" name="Google Shape;1035;h6eab5b70c2a2fe25_1_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75</a:t>
            </a:fld>
            <a:endParaRPr/>
          </a:p>
        </p:txBody>
      </p:sp>
      <p:sp>
        <p:nvSpPr>
          <p:cNvPr id="1036" name="Google Shape;1036;h6eab5b70c2a2fe25_1_0"/>
          <p:cNvSpPr>
            <a:spLocks noGrp="1"/>
          </p:cNvSpPr>
          <p:nvPr>
            <p:ph type="pic" idx="2"/>
          </p:nvPr>
        </p:nvSpPr>
        <p:spPr>
          <a:xfrm>
            <a:off x="203950" y="1369400"/>
            <a:ext cx="3366900" cy="3366900"/>
          </a:xfrm>
          <a:prstGeom prst="rect">
            <a:avLst/>
          </a:prstGeom>
        </p:spPr>
        <p:txBody>
          <a:bodyPr/>
          <a:lstStyle/>
          <a:p>
            <a:endParaRPr lang="en-US"/>
          </a:p>
        </p:txBody>
      </p:sp>
      <p:pic>
        <p:nvPicPr>
          <p:cNvPr id="1037" name="Google Shape;1037;h6eab5b70c2a2fe25_1_0"/>
          <p:cNvPicPr preferRelativeResize="0"/>
          <p:nvPr/>
        </p:nvPicPr>
        <p:blipFill>
          <a:blip r:embed="rId3">
            <a:alphaModFix/>
          </a:blip>
          <a:stretch>
            <a:fillRect/>
          </a:stretch>
        </p:blipFill>
        <p:spPr>
          <a:xfrm>
            <a:off x="203950" y="1369401"/>
            <a:ext cx="3366825" cy="33668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g3837be7393d_1_2078"/>
          <p:cNvSpPr txBox="1">
            <a:spLocks noGrp="1"/>
          </p:cNvSpPr>
          <p:nvPr>
            <p:ph type="body" idx="1"/>
          </p:nvPr>
        </p:nvSpPr>
        <p:spPr>
          <a:xfrm>
            <a:off x="457200" y="1352675"/>
            <a:ext cx="11047500" cy="4937100"/>
          </a:xfrm>
          <a:prstGeom prst="rect">
            <a:avLst/>
          </a:prstGeom>
          <a:noFill/>
          <a:ln>
            <a:noFill/>
          </a:ln>
        </p:spPr>
        <p:txBody>
          <a:bodyPr spcFirstLastPara="1" wrap="square" lIns="91425" tIns="45700" rIns="91425" bIns="45700" anchor="t" anchorCtr="0">
            <a:noAutofit/>
          </a:bodyPr>
          <a:lstStyle/>
          <a:p>
            <a:pPr marL="457200" lvl="0" indent="-388175" algn="l" rtl="0">
              <a:lnSpc>
                <a:spcPct val="115000"/>
              </a:lnSpc>
              <a:spcBef>
                <a:spcPts val="1000"/>
              </a:spcBef>
              <a:spcAft>
                <a:spcPts val="0"/>
              </a:spcAft>
              <a:buClr>
                <a:srgbClr val="1F1646"/>
              </a:buClr>
              <a:buSzPts val="2513"/>
              <a:buChar char="•"/>
            </a:pPr>
            <a:r>
              <a:rPr lang="en-US" sz="2700"/>
              <a:t>Monitoring of a state’s early intervention system conducted by the US Department of Education, Office of Special Education Programs (OSEP) under IDEA Parts B and C.</a:t>
            </a:r>
            <a:endParaRPr sz="2700"/>
          </a:p>
          <a:p>
            <a:pPr marL="457200" lvl="0" indent="0" algn="l" rtl="0">
              <a:lnSpc>
                <a:spcPct val="115000"/>
              </a:lnSpc>
              <a:spcBef>
                <a:spcPts val="1000"/>
              </a:spcBef>
              <a:spcAft>
                <a:spcPts val="0"/>
              </a:spcAft>
              <a:buNone/>
            </a:pPr>
            <a:endParaRPr sz="2700"/>
          </a:p>
          <a:p>
            <a:pPr marL="457200" lvl="0" indent="-387350" algn="l" rtl="0">
              <a:spcBef>
                <a:spcPts val="360"/>
              </a:spcBef>
              <a:spcAft>
                <a:spcPts val="0"/>
              </a:spcAft>
              <a:buClr>
                <a:srgbClr val="1F1646"/>
              </a:buClr>
              <a:buSzPts val="2500"/>
              <a:buChar char="•"/>
            </a:pPr>
            <a:r>
              <a:rPr lang="en-US" sz="2500">
                <a:solidFill>
                  <a:srgbClr val="1F1646"/>
                </a:solidFill>
              </a:rPr>
              <a:t>Nebraska’s DMS visit was held October 21-24, 2024.</a:t>
            </a:r>
            <a:endParaRPr sz="2500">
              <a:solidFill>
                <a:srgbClr val="1F1646"/>
              </a:solidFill>
            </a:endParaRPr>
          </a:p>
          <a:p>
            <a:pPr marL="457200" lvl="0" indent="0" algn="l" rtl="0">
              <a:spcBef>
                <a:spcPts val="360"/>
              </a:spcBef>
              <a:spcAft>
                <a:spcPts val="0"/>
              </a:spcAft>
              <a:buNone/>
            </a:pPr>
            <a:endParaRPr sz="2500">
              <a:solidFill>
                <a:srgbClr val="1F1646"/>
              </a:solidFill>
            </a:endParaRPr>
          </a:p>
          <a:p>
            <a:pPr marL="457200" lvl="0" indent="-388112" algn="l" rtl="0">
              <a:lnSpc>
                <a:spcPct val="115000"/>
              </a:lnSpc>
              <a:spcBef>
                <a:spcPts val="1000"/>
              </a:spcBef>
              <a:spcAft>
                <a:spcPts val="0"/>
              </a:spcAft>
              <a:buClr>
                <a:srgbClr val="1F1646"/>
              </a:buClr>
              <a:buSzPts val="2512"/>
              <a:buChar char="•"/>
            </a:pPr>
            <a:r>
              <a:rPr lang="en-US" sz="2700"/>
              <a:t>Nebraska received the Part C Differentiated Monitoring and Support (DMS) Findings Letter issued by the U.S. Department of Education’s Office of Special Education Programs (OSEP) on April 16, 2026.</a:t>
            </a:r>
            <a:endParaRPr sz="2700"/>
          </a:p>
          <a:p>
            <a:pPr marL="457200" lvl="0" indent="0" algn="l" rtl="0">
              <a:lnSpc>
                <a:spcPct val="80000"/>
              </a:lnSpc>
              <a:spcBef>
                <a:spcPts val="360"/>
              </a:spcBef>
              <a:spcAft>
                <a:spcPts val="0"/>
              </a:spcAft>
              <a:buNone/>
            </a:pPr>
            <a:endParaRPr sz="2612">
              <a:solidFill>
                <a:srgbClr val="1F1646"/>
              </a:solidFill>
            </a:endParaRPr>
          </a:p>
        </p:txBody>
      </p:sp>
      <p:sp>
        <p:nvSpPr>
          <p:cNvPr id="1044" name="Google Shape;1044;g3837be7393d_1_2078"/>
          <p:cNvSpPr txBox="1">
            <a:spLocks noGrp="1"/>
          </p:cNvSpPr>
          <p:nvPr>
            <p:ph type="title"/>
          </p:nvPr>
        </p:nvSpPr>
        <p:spPr>
          <a:xfrm>
            <a:off x="457200" y="66116"/>
            <a:ext cx="11043000" cy="10146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ct val="60204"/>
              <a:buNone/>
            </a:pPr>
            <a:endParaRPr sz="3322">
              <a:solidFill>
                <a:srgbClr val="1F1646"/>
              </a:solidFill>
              <a:latin typeface="Century Gothic"/>
              <a:ea typeface="Century Gothic"/>
              <a:cs typeface="Century Gothic"/>
              <a:sym typeface="Century Gothic"/>
            </a:endParaRPr>
          </a:p>
          <a:p>
            <a:pPr marL="0" lvl="0" indent="0" algn="ctr" rtl="0">
              <a:lnSpc>
                <a:spcPct val="90000"/>
              </a:lnSpc>
              <a:spcBef>
                <a:spcPts val="0"/>
              </a:spcBef>
              <a:spcAft>
                <a:spcPts val="0"/>
              </a:spcAft>
              <a:buClr>
                <a:schemeClr val="dk1"/>
              </a:buClr>
              <a:buSzPct val="33110"/>
              <a:buFont typeface="Arial"/>
              <a:buNone/>
            </a:pPr>
            <a:r>
              <a:rPr lang="en-US" sz="3322"/>
              <a:t>Differentiated Monitoring and Support</a:t>
            </a:r>
            <a:endParaRPr sz="3322"/>
          </a:p>
          <a:p>
            <a:pPr marL="0" lvl="0" indent="0" algn="ctr" rtl="0">
              <a:lnSpc>
                <a:spcPct val="90000"/>
              </a:lnSpc>
              <a:spcBef>
                <a:spcPts val="0"/>
              </a:spcBef>
              <a:spcAft>
                <a:spcPts val="0"/>
              </a:spcAft>
              <a:buClr>
                <a:schemeClr val="dk1"/>
              </a:buClr>
              <a:buSzPct val="33110"/>
              <a:buFont typeface="Arial"/>
              <a:buNone/>
            </a:pPr>
            <a:r>
              <a:rPr lang="en-US" sz="3322"/>
              <a:t>DMS 2.0</a:t>
            </a:r>
            <a:endParaRPr sz="3322"/>
          </a:p>
          <a:p>
            <a:pPr marL="0" lvl="0" indent="0" algn="l" rtl="0">
              <a:lnSpc>
                <a:spcPct val="100000"/>
              </a:lnSpc>
              <a:spcBef>
                <a:spcPts val="0"/>
              </a:spcBef>
              <a:spcAft>
                <a:spcPts val="0"/>
              </a:spcAft>
              <a:buSzPct val="55555"/>
              <a:buNone/>
            </a:pPr>
            <a:endParaRPr/>
          </a:p>
        </p:txBody>
      </p:sp>
      <p:sp>
        <p:nvSpPr>
          <p:cNvPr id="1045" name="Google Shape;1045;g3837be7393d_1_2078"/>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76</a:t>
            </a:fld>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h427ee27cac504e23_0_2"/>
          <p:cNvSpPr txBox="1">
            <a:spLocks noGrp="1"/>
          </p:cNvSpPr>
          <p:nvPr>
            <p:ph type="body" idx="1"/>
          </p:nvPr>
        </p:nvSpPr>
        <p:spPr>
          <a:xfrm>
            <a:off x="457200" y="1600200"/>
            <a:ext cx="11047500" cy="43110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AutoNum type="arabicPeriod"/>
            </a:pPr>
            <a:r>
              <a:rPr lang="en-US"/>
              <a:t> Individualized Family Service Plan</a:t>
            </a:r>
            <a:endParaRPr/>
          </a:p>
          <a:p>
            <a:pPr marL="914400" lvl="0" indent="0" algn="l" rtl="0">
              <a:spcBef>
                <a:spcPts val="1000"/>
              </a:spcBef>
              <a:spcAft>
                <a:spcPts val="0"/>
              </a:spcAft>
              <a:buNone/>
            </a:pPr>
            <a:r>
              <a:rPr lang="en-US" sz="2500"/>
              <a:t>The content of the IFSP must include information about the child’s status, including a statement of the infant or toddler with a disability’s present levels of development </a:t>
            </a:r>
            <a:r>
              <a:rPr lang="en-US" sz="2500" b="1" i="1"/>
              <a:t>based on the information from that child’s evaluation and assessments</a:t>
            </a:r>
            <a:r>
              <a:rPr lang="en-US" sz="2500"/>
              <a:t>.  </a:t>
            </a:r>
            <a:endParaRPr sz="2500"/>
          </a:p>
          <a:p>
            <a:pPr marL="0" lvl="0" indent="0" algn="l" rtl="0">
              <a:spcBef>
                <a:spcPts val="1000"/>
              </a:spcBef>
              <a:spcAft>
                <a:spcPts val="0"/>
              </a:spcAft>
              <a:buNone/>
            </a:pPr>
            <a:endParaRPr sz="2500"/>
          </a:p>
          <a:p>
            <a:pPr marL="76200" lvl="0" indent="0" algn="l" rtl="0">
              <a:lnSpc>
                <a:spcPct val="110000"/>
              </a:lnSpc>
              <a:spcBef>
                <a:spcPts val="1000"/>
              </a:spcBef>
              <a:spcAft>
                <a:spcPts val="0"/>
              </a:spcAft>
              <a:buClr>
                <a:schemeClr val="dk1"/>
              </a:buClr>
              <a:buSzPts val="1100"/>
              <a:buFont typeface="Arial"/>
              <a:buNone/>
            </a:pPr>
            <a:r>
              <a:rPr lang="en-US" sz="2200"/>
              <a:t>OSEP claims that Nebraska uses the child’s chronological age to describe the present levels of development rather than the child’s evaluation and assessment results.</a:t>
            </a:r>
            <a:endParaRPr sz="2200"/>
          </a:p>
          <a:p>
            <a:pPr marL="0" lvl="0" indent="0" algn="l" rtl="0">
              <a:spcBef>
                <a:spcPts val="1000"/>
              </a:spcBef>
              <a:spcAft>
                <a:spcPts val="0"/>
              </a:spcAft>
              <a:buNone/>
            </a:pPr>
            <a:endParaRPr sz="2500"/>
          </a:p>
        </p:txBody>
      </p:sp>
      <p:sp>
        <p:nvSpPr>
          <p:cNvPr id="1052" name="Google Shape;1052;h427ee27cac504e23_0_2"/>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100"/>
              <a:buFont typeface="Arial"/>
              <a:buNone/>
            </a:pPr>
            <a:r>
              <a:rPr lang="en-US" sz="3322">
                <a:solidFill>
                  <a:schemeClr val="dk2"/>
                </a:solidFill>
              </a:rPr>
              <a:t>DMS 2.0 Finding</a:t>
            </a:r>
            <a:endParaRPr/>
          </a:p>
        </p:txBody>
      </p:sp>
      <p:sp>
        <p:nvSpPr>
          <p:cNvPr id="1053" name="Google Shape;1053;h427ee27cac504e23_0_2"/>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77</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sp>
        <p:nvSpPr>
          <p:cNvPr id="1059" name="Google Shape;1059;h427ee27cac504e23_0_11"/>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 - Nebraska’s Response</a:t>
            </a:r>
            <a:r>
              <a:rPr lang="en-US" sz="1100" b="0">
                <a:solidFill>
                  <a:schemeClr val="dk1"/>
                </a:solidFill>
              </a:rPr>
              <a:t> </a:t>
            </a:r>
            <a:endParaRPr/>
          </a:p>
        </p:txBody>
      </p:sp>
      <p:sp>
        <p:nvSpPr>
          <p:cNvPr id="1060" name="Google Shape;1060;h427ee27cac504e23_0_11"/>
          <p:cNvSpPr txBox="1">
            <a:spLocks noGrp="1"/>
          </p:cNvSpPr>
          <p:nvPr>
            <p:ph type="body" idx="1"/>
          </p:nvPr>
        </p:nvSpPr>
        <p:spPr>
          <a:xfrm>
            <a:off x="457200" y="1372950"/>
            <a:ext cx="11047500" cy="4720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Individualized Family Service Plan Form and Instruction Updates</a:t>
            </a:r>
            <a:endParaRPr/>
          </a:p>
          <a:p>
            <a:pPr marL="457200" lvl="0" indent="-393700" algn="l" rtl="0">
              <a:lnSpc>
                <a:spcPct val="115000"/>
              </a:lnSpc>
              <a:spcBef>
                <a:spcPts val="1000"/>
              </a:spcBef>
              <a:spcAft>
                <a:spcPts val="0"/>
              </a:spcAft>
              <a:buSzPts val="2600"/>
              <a:buChar char="•"/>
            </a:pPr>
            <a:r>
              <a:rPr lang="en-US" sz="2600"/>
              <a:t>Child’s Present Levels of Development section now requires teams to document the child’s Current Abilities and Developmental Functioning, including a brief narrative describing the child’s functional performance in each developmental area. (What the child can do, what is difficult for the child, and how the child’s skills affect their participation in daily routines)</a:t>
            </a:r>
            <a:endParaRPr sz="2600"/>
          </a:p>
          <a:p>
            <a:pPr marL="457200" lvl="0" indent="-393700" algn="l" rtl="0">
              <a:lnSpc>
                <a:spcPct val="115000"/>
              </a:lnSpc>
              <a:spcBef>
                <a:spcPts val="0"/>
              </a:spcBef>
              <a:spcAft>
                <a:spcPts val="0"/>
              </a:spcAft>
              <a:buSzPts val="2600"/>
              <a:buChar char="•"/>
            </a:pPr>
            <a:r>
              <a:rPr lang="en-US" sz="2600"/>
              <a:t>Date of Evaluation is renamed “Date of Child Assessment”</a:t>
            </a:r>
            <a:endParaRPr sz="2600"/>
          </a:p>
          <a:p>
            <a:pPr marL="457200" lvl="0" indent="-406400" algn="l" rtl="0">
              <a:spcBef>
                <a:spcPts val="0"/>
              </a:spcBef>
              <a:spcAft>
                <a:spcPts val="0"/>
              </a:spcAft>
              <a:buSzPts val="2800"/>
              <a:buChar char="•"/>
            </a:pPr>
            <a:r>
              <a:rPr lang="en-US" sz="2600"/>
              <a:t>Column displaying the child’s chronological age is removed</a:t>
            </a:r>
            <a:r>
              <a:rPr lang="en-US" sz="900"/>
              <a:t> </a:t>
            </a:r>
            <a:endParaRPr sz="2600"/>
          </a:p>
        </p:txBody>
      </p:sp>
      <p:sp>
        <p:nvSpPr>
          <p:cNvPr id="1061" name="Google Shape;1061;h427ee27cac504e23_0_11"/>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78</a:t>
            </a:fld>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h427ee27cac504e23_0_20"/>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a:t>
            </a:r>
            <a:r>
              <a:rPr lang="en-US" sz="1100" b="0">
                <a:solidFill>
                  <a:schemeClr val="dk1"/>
                </a:solidFill>
              </a:rPr>
              <a:t> </a:t>
            </a:r>
            <a:endParaRPr/>
          </a:p>
        </p:txBody>
      </p:sp>
      <p:sp>
        <p:nvSpPr>
          <p:cNvPr id="1068" name="Google Shape;1068;h427ee27cac504e23_0_20"/>
          <p:cNvSpPr txBox="1">
            <a:spLocks noGrp="1"/>
          </p:cNvSpPr>
          <p:nvPr>
            <p:ph type="body" idx="1"/>
          </p:nvPr>
        </p:nvSpPr>
        <p:spPr>
          <a:xfrm>
            <a:off x="457200" y="1600200"/>
            <a:ext cx="11047500" cy="4311000"/>
          </a:xfrm>
          <a:prstGeom prst="rect">
            <a:avLst/>
          </a:prstGeom>
        </p:spPr>
        <p:txBody>
          <a:bodyPr spcFirstLastPara="1" wrap="square" lIns="91425" tIns="45700" rIns="91425" bIns="45700" anchor="t" anchorCtr="0">
            <a:normAutofit lnSpcReduction="20000"/>
          </a:bodyPr>
          <a:lstStyle/>
          <a:p>
            <a:pPr marL="0" lvl="0" indent="0" algn="l" rtl="0">
              <a:spcBef>
                <a:spcPts val="1000"/>
              </a:spcBef>
              <a:spcAft>
                <a:spcPts val="0"/>
              </a:spcAft>
              <a:buNone/>
            </a:pPr>
            <a:r>
              <a:rPr lang="en-US"/>
              <a:t>2. Dispute Resolution Process and Due Process Hearing Procedures</a:t>
            </a:r>
            <a:endParaRPr/>
          </a:p>
          <a:p>
            <a:pPr marL="533400" lvl="0" indent="0" algn="l" rtl="0">
              <a:lnSpc>
                <a:spcPct val="110000"/>
              </a:lnSpc>
              <a:spcBef>
                <a:spcPts val="1000"/>
              </a:spcBef>
              <a:spcAft>
                <a:spcPts val="0"/>
              </a:spcAft>
              <a:buClr>
                <a:schemeClr val="dk1"/>
              </a:buClr>
              <a:buSzPts val="1100"/>
              <a:buFont typeface="Arial"/>
              <a:buNone/>
            </a:pPr>
            <a:r>
              <a:rPr lang="en-US" sz="2600"/>
              <a:t>The State does not have</a:t>
            </a:r>
            <a:r>
              <a:rPr lang="en-US" sz="2600">
                <a:highlight>
                  <a:srgbClr val="FFFFFF"/>
                </a:highlight>
              </a:rPr>
              <a:t> written procedures t</a:t>
            </a:r>
            <a:r>
              <a:rPr lang="en-US" sz="2600"/>
              <a:t>o ensure that required timelines are met for convening a resolution meeting, a final decision is reached in the hearing, and a copy of the decision is mailed to each of the parties.</a:t>
            </a:r>
            <a:endParaRPr sz="2600"/>
          </a:p>
          <a:p>
            <a:pPr marL="76200" lvl="0" indent="0" algn="l" rtl="0">
              <a:lnSpc>
                <a:spcPct val="110000"/>
              </a:lnSpc>
              <a:spcBef>
                <a:spcPts val="1000"/>
              </a:spcBef>
              <a:spcAft>
                <a:spcPts val="0"/>
              </a:spcAft>
              <a:buNone/>
            </a:pPr>
            <a:endParaRPr u="sng"/>
          </a:p>
          <a:p>
            <a:pPr marL="76200" lvl="0" indent="0" algn="l" rtl="0">
              <a:lnSpc>
                <a:spcPct val="110000"/>
              </a:lnSpc>
              <a:spcBef>
                <a:spcPts val="1000"/>
              </a:spcBef>
              <a:spcAft>
                <a:spcPts val="0"/>
              </a:spcAft>
              <a:buClr>
                <a:schemeClr val="dk1"/>
              </a:buClr>
              <a:buSzPts val="1100"/>
              <a:buFont typeface="Arial"/>
              <a:buNone/>
            </a:pPr>
            <a:r>
              <a:rPr lang="en-US" u="sng"/>
              <a:t>Corrective Action</a:t>
            </a:r>
            <a:r>
              <a:rPr lang="en-US"/>
              <a:t>:</a:t>
            </a:r>
            <a:endParaRPr/>
          </a:p>
          <a:p>
            <a:pPr marL="12700" lvl="0" indent="0" algn="l" rtl="0">
              <a:lnSpc>
                <a:spcPct val="110000"/>
              </a:lnSpc>
              <a:spcBef>
                <a:spcPts val="1000"/>
              </a:spcBef>
              <a:spcAft>
                <a:spcPts val="0"/>
              </a:spcAft>
              <a:buClr>
                <a:schemeClr val="dk1"/>
              </a:buClr>
              <a:buSzPts val="1100"/>
              <a:buFont typeface="Arial"/>
              <a:buNone/>
            </a:pPr>
            <a:r>
              <a:rPr lang="en-US" sz="2400">
                <a:solidFill>
                  <a:srgbClr val="3F7DBC"/>
                </a:solidFill>
              </a:rPr>
              <a:t>•</a:t>
            </a:r>
            <a:r>
              <a:rPr lang="en-US"/>
              <a:t>By July 15</a:t>
            </a:r>
            <a:r>
              <a:rPr lang="en-US" sz="4700" baseline="30000"/>
              <a:t>th</a:t>
            </a:r>
            <a:r>
              <a:rPr lang="en-US"/>
              <a:t> – </a:t>
            </a:r>
            <a:r>
              <a:rPr lang="en-US">
                <a:highlight>
                  <a:srgbClr val="FFFFFF"/>
                </a:highlight>
              </a:rPr>
              <a:t>submit revised written procedures</a:t>
            </a:r>
            <a:endParaRPr>
              <a:highlight>
                <a:srgbClr val="FFFFFF"/>
              </a:highlight>
            </a:endParaRPr>
          </a:p>
          <a:p>
            <a:pPr marL="0" lvl="0" indent="0" algn="l" rtl="0">
              <a:spcBef>
                <a:spcPts val="1000"/>
              </a:spcBef>
              <a:spcAft>
                <a:spcPts val="0"/>
              </a:spcAft>
              <a:buNone/>
            </a:pPr>
            <a:endParaRPr/>
          </a:p>
        </p:txBody>
      </p:sp>
      <p:sp>
        <p:nvSpPr>
          <p:cNvPr id="1069" name="Google Shape;1069;h427ee27cac504e23_0_2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79</a:t>
            </a:fld>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h427ee27cac504e23_0_29"/>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Findings- Fiscal</a:t>
            </a:r>
            <a:r>
              <a:rPr lang="en-US" sz="1100" b="0">
                <a:solidFill>
                  <a:schemeClr val="dk1"/>
                </a:solidFill>
              </a:rPr>
              <a:t> </a:t>
            </a:r>
            <a:endParaRPr/>
          </a:p>
        </p:txBody>
      </p:sp>
      <p:sp>
        <p:nvSpPr>
          <p:cNvPr id="1076" name="Google Shape;1076;h427ee27cac504e23_0_29"/>
          <p:cNvSpPr txBox="1">
            <a:spLocks noGrp="1"/>
          </p:cNvSpPr>
          <p:nvPr>
            <p:ph type="body" idx="1"/>
          </p:nvPr>
        </p:nvSpPr>
        <p:spPr>
          <a:xfrm>
            <a:off x="457200" y="1312075"/>
            <a:ext cx="11047500" cy="4930500"/>
          </a:xfrm>
          <a:prstGeom prst="rect">
            <a:avLst/>
          </a:prstGeom>
        </p:spPr>
        <p:txBody>
          <a:bodyPr spcFirstLastPara="1" wrap="square" lIns="91425" tIns="45700" rIns="91425" bIns="45700" anchor="t" anchorCtr="0">
            <a:normAutofit fontScale="92500" lnSpcReduction="20000"/>
          </a:bodyPr>
          <a:lstStyle/>
          <a:p>
            <a:pPr marL="0" lvl="0" indent="0" algn="l" rtl="0">
              <a:spcBef>
                <a:spcPts val="1000"/>
              </a:spcBef>
              <a:spcAft>
                <a:spcPts val="0"/>
              </a:spcAft>
              <a:buNone/>
            </a:pPr>
            <a:r>
              <a:rPr lang="en-US"/>
              <a:t>4. Maintenance of Effort Requirements</a:t>
            </a:r>
            <a:endParaRPr/>
          </a:p>
          <a:p>
            <a:pPr marL="533400" lvl="0" indent="0" algn="l" rtl="0">
              <a:lnSpc>
                <a:spcPct val="110000"/>
              </a:lnSpc>
              <a:spcBef>
                <a:spcPts val="1000"/>
              </a:spcBef>
              <a:spcAft>
                <a:spcPts val="0"/>
              </a:spcAft>
              <a:buNone/>
            </a:pPr>
            <a:r>
              <a:rPr lang="en-US" sz="2400"/>
              <a:t>The State must have a methodology to track and calculate the total amount of State and local funds budgeted for expenditures, and actually expended, in a fiscal year for early intervention services.</a:t>
            </a:r>
            <a:endParaRPr sz="2400"/>
          </a:p>
          <a:p>
            <a:pPr marL="0" lvl="0" indent="0" algn="l" rtl="0">
              <a:lnSpc>
                <a:spcPct val="110000"/>
              </a:lnSpc>
              <a:spcBef>
                <a:spcPts val="1000"/>
              </a:spcBef>
              <a:spcAft>
                <a:spcPts val="0"/>
              </a:spcAft>
              <a:buNone/>
            </a:pPr>
            <a:r>
              <a:rPr lang="en-US"/>
              <a:t>5. System of Payment Policy </a:t>
            </a:r>
            <a:endParaRPr/>
          </a:p>
          <a:p>
            <a:pPr marL="457200" lvl="0" indent="0" algn="l" rtl="0">
              <a:lnSpc>
                <a:spcPct val="110000"/>
              </a:lnSpc>
              <a:spcBef>
                <a:spcPts val="1000"/>
              </a:spcBef>
              <a:spcAft>
                <a:spcPts val="0"/>
              </a:spcAft>
              <a:buNone/>
            </a:pPr>
            <a:r>
              <a:rPr lang="en-US" sz="2400"/>
              <a:t>The State does not monitor to ensure local program compliance with providing notice and receiving parental consent for the use of Medicaid to   pay for early intervention services.</a:t>
            </a:r>
            <a:endParaRPr sz="2400"/>
          </a:p>
          <a:p>
            <a:pPr marL="0" lvl="0" indent="0" algn="l" rtl="0">
              <a:lnSpc>
                <a:spcPct val="110000"/>
              </a:lnSpc>
              <a:spcBef>
                <a:spcPts val="1000"/>
              </a:spcBef>
              <a:spcAft>
                <a:spcPts val="0"/>
              </a:spcAft>
              <a:buNone/>
            </a:pPr>
            <a:r>
              <a:rPr lang="en-US"/>
              <a:t>6. Unallowable Use of Funds</a:t>
            </a:r>
            <a:endParaRPr/>
          </a:p>
          <a:p>
            <a:pPr marL="457200" lvl="0" indent="0" algn="l" rtl="0">
              <a:lnSpc>
                <a:spcPct val="110000"/>
              </a:lnSpc>
              <a:spcBef>
                <a:spcPts val="1000"/>
              </a:spcBef>
              <a:spcAft>
                <a:spcPts val="0"/>
              </a:spcAft>
              <a:buClr>
                <a:schemeClr val="dk1"/>
              </a:buClr>
              <a:buSzPct val="45833"/>
              <a:buFont typeface="Arial"/>
              <a:buNone/>
            </a:pPr>
            <a:r>
              <a:rPr lang="en-US" sz="2400"/>
              <a:t>The use of IDEA Part B funds to pay for early intervention services for infants and toddlers with disabilities age birth to 3 is not allowed.  </a:t>
            </a:r>
            <a:endParaRPr sz="2400"/>
          </a:p>
          <a:p>
            <a:pPr marL="0" lvl="0" indent="0" algn="l" rtl="0">
              <a:spcBef>
                <a:spcPts val="1000"/>
              </a:spcBef>
              <a:spcAft>
                <a:spcPts val="0"/>
              </a:spcAft>
              <a:buNone/>
            </a:pPr>
            <a:endParaRPr/>
          </a:p>
        </p:txBody>
      </p:sp>
      <p:sp>
        <p:nvSpPr>
          <p:cNvPr id="1077" name="Google Shape;1077;h427ee27cac504e23_0_29"/>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80</a:t>
            </a:fld>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Google Shape;1083;h427ee27cac504e23_0_40"/>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Findings- Fiscal</a:t>
            </a:r>
            <a:r>
              <a:rPr lang="en-US" sz="1100" b="0">
                <a:solidFill>
                  <a:schemeClr val="dk1"/>
                </a:solidFill>
              </a:rPr>
              <a:t> </a:t>
            </a:r>
            <a:endParaRPr/>
          </a:p>
        </p:txBody>
      </p:sp>
      <p:sp>
        <p:nvSpPr>
          <p:cNvPr id="1084" name="Google Shape;1084;h427ee27cac504e23_0_40"/>
          <p:cNvSpPr txBox="1">
            <a:spLocks noGrp="1"/>
          </p:cNvSpPr>
          <p:nvPr>
            <p:ph type="body" idx="1"/>
          </p:nvPr>
        </p:nvSpPr>
        <p:spPr>
          <a:xfrm>
            <a:off x="457200" y="1600200"/>
            <a:ext cx="11047500" cy="4311000"/>
          </a:xfrm>
          <a:prstGeom prst="rect">
            <a:avLst/>
          </a:prstGeom>
        </p:spPr>
        <p:txBody>
          <a:bodyPr spcFirstLastPara="1" wrap="square" lIns="91425" tIns="45700" rIns="91425" bIns="45700" anchor="t" anchorCtr="0">
            <a:normAutofit lnSpcReduction="10000"/>
          </a:bodyPr>
          <a:lstStyle/>
          <a:p>
            <a:pPr marL="76200" lvl="0" indent="0" algn="l" rtl="0">
              <a:lnSpc>
                <a:spcPct val="115000"/>
              </a:lnSpc>
              <a:spcBef>
                <a:spcPts val="0"/>
              </a:spcBef>
              <a:spcAft>
                <a:spcPts val="0"/>
              </a:spcAft>
              <a:buClr>
                <a:schemeClr val="dk1"/>
              </a:buClr>
              <a:buSzPts val="1100"/>
              <a:buFont typeface="Arial"/>
              <a:buNone/>
            </a:pPr>
            <a:r>
              <a:rPr lang="en-US" u="sng"/>
              <a:t>Corrective Action</a:t>
            </a:r>
            <a:r>
              <a:rPr lang="en-US"/>
              <a:t>:</a:t>
            </a:r>
            <a:endParaRPr/>
          </a:p>
          <a:p>
            <a:pPr marL="76200" lvl="0" indent="0" algn="l" rtl="0">
              <a:lnSpc>
                <a:spcPct val="115000"/>
              </a:lnSpc>
              <a:spcBef>
                <a:spcPts val="0"/>
              </a:spcBef>
              <a:spcAft>
                <a:spcPts val="0"/>
              </a:spcAft>
              <a:buClr>
                <a:schemeClr val="dk1"/>
              </a:buClr>
              <a:buSzPts val="1100"/>
              <a:buFont typeface="Arial"/>
              <a:buNone/>
            </a:pPr>
            <a:r>
              <a:rPr lang="en-US" sz="2400"/>
              <a:t>By July 15th:</a:t>
            </a:r>
            <a:endParaRPr sz="2400"/>
          </a:p>
          <a:p>
            <a:pPr marL="457200" lvl="0" indent="-381000" algn="l" rtl="0">
              <a:lnSpc>
                <a:spcPct val="115000"/>
              </a:lnSpc>
              <a:spcBef>
                <a:spcPts val="0"/>
              </a:spcBef>
              <a:spcAft>
                <a:spcPts val="0"/>
              </a:spcAft>
              <a:buSzPts val="2400"/>
              <a:buChar char="•"/>
            </a:pPr>
            <a:r>
              <a:rPr lang="en-US" sz="2400"/>
              <a:t>Submit policies describing the State’s methodology to track all State and local public funding sources to enable it to ensure compliance with the IDEA Part C MOE requirements. </a:t>
            </a:r>
            <a:endParaRPr sz="2400"/>
          </a:p>
          <a:p>
            <a:pPr marL="457200" lvl="0" indent="-381000" algn="l" rtl="0">
              <a:lnSpc>
                <a:spcPct val="115000"/>
              </a:lnSpc>
              <a:spcBef>
                <a:spcPts val="0"/>
              </a:spcBef>
              <a:spcAft>
                <a:spcPts val="0"/>
              </a:spcAft>
              <a:buSzPts val="2400"/>
              <a:buChar char="•"/>
            </a:pPr>
            <a:r>
              <a:rPr lang="en-US" sz="2400"/>
              <a:t>Submit revised System of Payment Policy consistent with IDEA.</a:t>
            </a:r>
            <a:endParaRPr sz="2400"/>
          </a:p>
          <a:p>
            <a:pPr marL="457200" lvl="0" indent="-381000" algn="l" rtl="0">
              <a:lnSpc>
                <a:spcPct val="115000"/>
              </a:lnSpc>
              <a:spcBef>
                <a:spcPts val="0"/>
              </a:spcBef>
              <a:spcAft>
                <a:spcPts val="0"/>
              </a:spcAft>
              <a:buSzPts val="2400"/>
              <a:buChar char="•"/>
            </a:pPr>
            <a:r>
              <a:rPr lang="en-US" sz="2400"/>
              <a:t>Provide specific written assurances that NE will immediately cease the use of IDEA Part B funds for early intervention services and eliminate IDEA Part B funds as a payor source within the State’s IDEA Part C system.</a:t>
            </a:r>
            <a:endParaRPr sz="2400"/>
          </a:p>
          <a:p>
            <a:pPr marL="0" lvl="0" indent="0" algn="l" rtl="0">
              <a:spcBef>
                <a:spcPts val="1000"/>
              </a:spcBef>
              <a:spcAft>
                <a:spcPts val="0"/>
              </a:spcAft>
              <a:buNone/>
            </a:pPr>
            <a:endParaRPr/>
          </a:p>
        </p:txBody>
      </p:sp>
      <p:sp>
        <p:nvSpPr>
          <p:cNvPr id="1085" name="Google Shape;1085;h427ee27cac504e23_0_40"/>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81</a:t>
            </a:fld>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h427ee27cac504e23_0_49"/>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Findings - Fiscal</a:t>
            </a:r>
            <a:r>
              <a:rPr lang="en-US" sz="1100" b="0">
                <a:solidFill>
                  <a:schemeClr val="dk1"/>
                </a:solidFill>
              </a:rPr>
              <a:t> </a:t>
            </a:r>
            <a:endParaRPr/>
          </a:p>
        </p:txBody>
      </p:sp>
      <p:sp>
        <p:nvSpPr>
          <p:cNvPr id="1092" name="Google Shape;1092;h427ee27cac504e23_0_49"/>
          <p:cNvSpPr txBox="1">
            <a:spLocks noGrp="1"/>
          </p:cNvSpPr>
          <p:nvPr>
            <p:ph type="body" idx="1"/>
          </p:nvPr>
        </p:nvSpPr>
        <p:spPr>
          <a:xfrm>
            <a:off x="457200" y="1600200"/>
            <a:ext cx="11047500" cy="4311000"/>
          </a:xfrm>
          <a:prstGeom prst="rect">
            <a:avLst/>
          </a:prstGeom>
        </p:spPr>
        <p:txBody>
          <a:bodyPr spcFirstLastPara="1" wrap="square" lIns="91425" tIns="45700" rIns="91425" bIns="45700" anchor="t" anchorCtr="0">
            <a:normAutofit lnSpcReduction="10000"/>
          </a:bodyPr>
          <a:lstStyle/>
          <a:p>
            <a:pPr marL="457200" lvl="0" indent="-406400" algn="l" rtl="0">
              <a:lnSpc>
                <a:spcPct val="115000"/>
              </a:lnSpc>
              <a:spcBef>
                <a:spcPts val="1000"/>
              </a:spcBef>
              <a:spcAft>
                <a:spcPts val="0"/>
              </a:spcAft>
              <a:buSzPts val="2800"/>
              <a:buChar char="•"/>
            </a:pPr>
            <a:r>
              <a:rPr lang="en-US"/>
              <a:t>Nebraska exercised its right to </a:t>
            </a:r>
            <a:r>
              <a:rPr lang="en-US" b="1"/>
              <a:t>request reconsideration </a:t>
            </a:r>
            <a:r>
              <a:rPr lang="en-US"/>
              <a:t>of the specific conditions imposed in the DMS Findings Letter. The State submitted a formal request outlining its legal, fiscal, and programmatic position.</a:t>
            </a:r>
            <a:endParaRPr/>
          </a:p>
          <a:p>
            <a:pPr marL="457200" lvl="0" indent="-406400" algn="l" rtl="0">
              <a:lnSpc>
                <a:spcPct val="115000"/>
              </a:lnSpc>
              <a:spcBef>
                <a:spcPts val="0"/>
              </a:spcBef>
              <a:spcAft>
                <a:spcPts val="0"/>
              </a:spcAft>
              <a:buSzPts val="2800"/>
              <a:buChar char="•"/>
            </a:pPr>
            <a:r>
              <a:rPr lang="en-US"/>
              <a:t>OSEP responded to Nebraska’s Request for Reconsideration on June 12, 2026:</a:t>
            </a:r>
            <a:endParaRPr/>
          </a:p>
          <a:p>
            <a:pPr marL="914400" lvl="1" indent="-406400" algn="l" rtl="0">
              <a:lnSpc>
                <a:spcPct val="115000"/>
              </a:lnSpc>
              <a:spcBef>
                <a:spcPts val="0"/>
              </a:spcBef>
              <a:spcAft>
                <a:spcPts val="0"/>
              </a:spcAft>
              <a:buSzPts val="2800"/>
              <a:buChar char="•"/>
            </a:pPr>
            <a:r>
              <a:rPr lang="en-US"/>
              <a:t>“OSEP has concluded the review of your request for reconsideration and your request is denied”.</a:t>
            </a:r>
            <a:endParaRPr/>
          </a:p>
          <a:p>
            <a:pPr marL="0" lvl="0" indent="0" algn="l" rtl="0">
              <a:spcBef>
                <a:spcPts val="1000"/>
              </a:spcBef>
              <a:spcAft>
                <a:spcPts val="0"/>
              </a:spcAft>
              <a:buNone/>
            </a:pPr>
            <a:endParaRPr/>
          </a:p>
        </p:txBody>
      </p:sp>
      <p:sp>
        <p:nvSpPr>
          <p:cNvPr id="1093" name="Google Shape;1093;h427ee27cac504e23_0_49"/>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82</a:t>
            </a:fld>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h427ee27cac504e23_0_58"/>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Findings - Fiscal</a:t>
            </a:r>
            <a:r>
              <a:rPr lang="en-US" sz="1100" b="0">
                <a:solidFill>
                  <a:schemeClr val="dk1"/>
                </a:solidFill>
              </a:rPr>
              <a:t> </a:t>
            </a:r>
            <a:endParaRPr/>
          </a:p>
        </p:txBody>
      </p:sp>
      <p:sp>
        <p:nvSpPr>
          <p:cNvPr id="1100" name="Google Shape;1100;h427ee27cac504e23_0_58"/>
          <p:cNvSpPr txBox="1">
            <a:spLocks noGrp="1"/>
          </p:cNvSpPr>
          <p:nvPr>
            <p:ph type="body" idx="1"/>
          </p:nvPr>
        </p:nvSpPr>
        <p:spPr>
          <a:xfrm>
            <a:off x="457200" y="1271500"/>
            <a:ext cx="11047500" cy="4869600"/>
          </a:xfrm>
          <a:prstGeom prst="rect">
            <a:avLst/>
          </a:prstGeom>
        </p:spPr>
        <p:txBody>
          <a:bodyPr spcFirstLastPara="1" wrap="square" lIns="91425" tIns="45700" rIns="91425" bIns="45700" anchor="t" anchorCtr="0">
            <a:normAutofit fontScale="85000" lnSpcReduction="20000"/>
          </a:bodyPr>
          <a:lstStyle/>
          <a:p>
            <a:pPr marL="457200" lvl="0" indent="-379730" algn="l" rtl="0">
              <a:lnSpc>
                <a:spcPct val="115000"/>
              </a:lnSpc>
              <a:spcBef>
                <a:spcPts val="1000"/>
              </a:spcBef>
              <a:spcAft>
                <a:spcPts val="0"/>
              </a:spcAft>
              <a:buSzPct val="100000"/>
              <a:buChar char="•"/>
            </a:pPr>
            <a:r>
              <a:rPr lang="en-US"/>
              <a:t>OSEP is amending the timelines, and NDE may propose alternative timelines for the required actions for submission of policies related to Maintenance of Effort and System of Payment in the corrective action plan due to OSEP by September 30, 2026. This flexibility allows NDE the opportunity to develop a corrective action plan, including proposed reasonable timelines, that systemically addresses all the fiscal findings.</a:t>
            </a:r>
            <a:endParaRPr/>
          </a:p>
          <a:p>
            <a:pPr marL="457200" lvl="0" indent="0" algn="l" rtl="0">
              <a:lnSpc>
                <a:spcPct val="115000"/>
              </a:lnSpc>
              <a:spcBef>
                <a:spcPts val="1000"/>
              </a:spcBef>
              <a:spcAft>
                <a:spcPts val="0"/>
              </a:spcAft>
              <a:buNone/>
            </a:pPr>
            <a:endParaRPr/>
          </a:p>
          <a:p>
            <a:pPr marL="457200" lvl="0" indent="-379730" algn="l" rtl="0">
              <a:lnSpc>
                <a:spcPct val="115000"/>
              </a:lnSpc>
              <a:spcBef>
                <a:spcPts val="1000"/>
              </a:spcBef>
              <a:spcAft>
                <a:spcPts val="0"/>
              </a:spcAft>
              <a:buSzPct val="100000"/>
              <a:buChar char="•"/>
            </a:pPr>
            <a:r>
              <a:rPr lang="en-US"/>
              <a:t>The specific assurances on the IDEA Part B and Part C grant applications and the specific condition on the Part B grant award will remain for subsequent IDEA grant awards until NDE demonstrates that it has come into compliance.</a:t>
            </a:r>
            <a:endParaRPr/>
          </a:p>
          <a:p>
            <a:pPr marL="0" lvl="0" indent="0" algn="l" rtl="0">
              <a:spcBef>
                <a:spcPts val="1000"/>
              </a:spcBef>
              <a:spcAft>
                <a:spcPts val="0"/>
              </a:spcAft>
              <a:buNone/>
            </a:pPr>
            <a:endParaRPr/>
          </a:p>
        </p:txBody>
      </p:sp>
      <p:sp>
        <p:nvSpPr>
          <p:cNvPr id="1101" name="Google Shape;1101;h427ee27cac504e23_0_58"/>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83</a:t>
            </a:fld>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h427ee27cac504e23_0_67"/>
          <p:cNvSpPr txBox="1">
            <a:spLocks noGrp="1"/>
          </p:cNvSpPr>
          <p:nvPr>
            <p:ph type="title"/>
          </p:nvPr>
        </p:nvSpPr>
        <p:spPr>
          <a:xfrm>
            <a:off x="457200" y="66116"/>
            <a:ext cx="11043000" cy="10146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solidFill>
                  <a:srgbClr val="354C9D"/>
                </a:solidFill>
              </a:rPr>
              <a:t>DMS 2.0 Findings </a:t>
            </a:r>
            <a:endParaRPr/>
          </a:p>
        </p:txBody>
      </p:sp>
      <p:sp>
        <p:nvSpPr>
          <p:cNvPr id="1108" name="Google Shape;1108;h427ee27cac504e23_0_67"/>
          <p:cNvSpPr txBox="1">
            <a:spLocks noGrp="1"/>
          </p:cNvSpPr>
          <p:nvPr>
            <p:ph type="body" idx="1"/>
          </p:nvPr>
        </p:nvSpPr>
        <p:spPr>
          <a:xfrm>
            <a:off x="457200" y="1291800"/>
            <a:ext cx="11047500" cy="4903500"/>
          </a:xfrm>
          <a:prstGeom prst="rect">
            <a:avLst/>
          </a:prstGeom>
        </p:spPr>
        <p:txBody>
          <a:bodyPr spcFirstLastPara="1" wrap="square" lIns="91425" tIns="45700" rIns="91425" bIns="45700" anchor="t" anchorCtr="0">
            <a:normAutofit lnSpcReduction="10000"/>
          </a:bodyPr>
          <a:lstStyle/>
          <a:p>
            <a:pPr marL="457200" lvl="0" indent="-393700" algn="l" rtl="0">
              <a:lnSpc>
                <a:spcPct val="115000"/>
              </a:lnSpc>
              <a:spcBef>
                <a:spcPts val="1000"/>
              </a:spcBef>
              <a:spcAft>
                <a:spcPts val="0"/>
              </a:spcAft>
              <a:buSzPts val="2600"/>
              <a:buChar char="•"/>
            </a:pPr>
            <a:r>
              <a:rPr lang="en-US" sz="2600"/>
              <a:t>Submission of Corrective Action Plan on Sept. 30, 2026: </a:t>
            </a:r>
            <a:endParaRPr sz="2600"/>
          </a:p>
          <a:p>
            <a:pPr marL="76200" lvl="0" indent="0" algn="l" rtl="0">
              <a:lnSpc>
                <a:spcPct val="115000"/>
              </a:lnSpc>
              <a:spcBef>
                <a:spcPts val="0"/>
              </a:spcBef>
              <a:spcAft>
                <a:spcPts val="0"/>
              </a:spcAft>
              <a:buClr>
                <a:schemeClr val="dk1"/>
              </a:buClr>
              <a:buSzPts val="1100"/>
              <a:buFont typeface="Arial"/>
              <a:buNone/>
            </a:pPr>
            <a:r>
              <a:rPr lang="en-US" sz="2200"/>
              <a:t>  	 a. The additional actions Nebraska will take to discontinue the use of  </a:t>
            </a:r>
            <a:endParaRPr sz="2200"/>
          </a:p>
          <a:p>
            <a:pPr marL="76200" lvl="0" indent="0" algn="l" rtl="0">
              <a:lnSpc>
                <a:spcPct val="115000"/>
              </a:lnSpc>
              <a:spcBef>
                <a:spcPts val="0"/>
              </a:spcBef>
              <a:spcAft>
                <a:spcPts val="0"/>
              </a:spcAft>
              <a:buClr>
                <a:schemeClr val="dk1"/>
              </a:buClr>
              <a:buSzPts val="1100"/>
              <a:buFont typeface="Arial"/>
              <a:buNone/>
            </a:pPr>
            <a:r>
              <a:rPr lang="en-US" sz="2200"/>
              <a:t>  	 IDEA Part B funds to provide early intervention services to infants and toddlers.</a:t>
            </a:r>
            <a:endParaRPr sz="2200"/>
          </a:p>
          <a:p>
            <a:pPr marL="76200" lvl="0" indent="0" algn="l" rtl="0">
              <a:lnSpc>
                <a:spcPct val="115000"/>
              </a:lnSpc>
              <a:spcBef>
                <a:spcPts val="0"/>
              </a:spcBef>
              <a:spcAft>
                <a:spcPts val="0"/>
              </a:spcAft>
              <a:buClr>
                <a:schemeClr val="dk1"/>
              </a:buClr>
              <a:buSzPts val="1100"/>
              <a:buFont typeface="Arial"/>
              <a:buNone/>
            </a:pPr>
            <a:r>
              <a:rPr lang="en-US" sz="2200"/>
              <a:t> </a:t>
            </a:r>
            <a:endParaRPr sz="2200"/>
          </a:p>
          <a:p>
            <a:pPr marL="533400" lvl="0" indent="0" algn="l" rtl="0">
              <a:lnSpc>
                <a:spcPct val="115000"/>
              </a:lnSpc>
              <a:spcBef>
                <a:spcPts val="0"/>
              </a:spcBef>
              <a:spcAft>
                <a:spcPts val="0"/>
              </a:spcAft>
              <a:buNone/>
            </a:pPr>
            <a:r>
              <a:rPr lang="en-US" sz="2200"/>
              <a:t>b. Revisions of regulations, policies, and procedures to come into compliance with IDEA requirements regarding the appropriate use of IDEA Part B funds (includes Maintenance of Effort and System of Payments policies).</a:t>
            </a:r>
            <a:endParaRPr sz="2200"/>
          </a:p>
          <a:p>
            <a:pPr marL="533400" lvl="0" indent="0" algn="l" rtl="0">
              <a:lnSpc>
                <a:spcPct val="115000"/>
              </a:lnSpc>
              <a:spcBef>
                <a:spcPts val="0"/>
              </a:spcBef>
              <a:spcAft>
                <a:spcPts val="0"/>
              </a:spcAft>
              <a:buClr>
                <a:schemeClr val="dk1"/>
              </a:buClr>
              <a:buSzPts val="1100"/>
              <a:buFont typeface="Arial"/>
              <a:buNone/>
            </a:pPr>
            <a:endParaRPr sz="2200"/>
          </a:p>
          <a:p>
            <a:pPr marL="76200" lvl="0" indent="0" algn="l" rtl="0">
              <a:lnSpc>
                <a:spcPct val="115000"/>
              </a:lnSpc>
              <a:spcBef>
                <a:spcPts val="0"/>
              </a:spcBef>
              <a:spcAft>
                <a:spcPts val="0"/>
              </a:spcAft>
              <a:buNone/>
            </a:pPr>
            <a:r>
              <a:rPr lang="en-US" sz="2200"/>
              <a:t>  	 c. A plan for how the State will fund early intervention.</a:t>
            </a:r>
            <a:endParaRPr sz="2200"/>
          </a:p>
          <a:p>
            <a:pPr marL="76200" lvl="0" indent="0" algn="l" rtl="0">
              <a:lnSpc>
                <a:spcPct val="115000"/>
              </a:lnSpc>
              <a:spcBef>
                <a:spcPts val="0"/>
              </a:spcBef>
              <a:spcAft>
                <a:spcPts val="0"/>
              </a:spcAft>
              <a:buClr>
                <a:schemeClr val="dk1"/>
              </a:buClr>
              <a:buSzPts val="1100"/>
              <a:buFont typeface="Arial"/>
              <a:buNone/>
            </a:pPr>
            <a:endParaRPr sz="2200"/>
          </a:p>
          <a:p>
            <a:pPr marL="533400" lvl="0" indent="0" algn="l" rtl="0">
              <a:lnSpc>
                <a:spcPct val="115000"/>
              </a:lnSpc>
              <a:spcBef>
                <a:spcPts val="0"/>
              </a:spcBef>
              <a:spcAft>
                <a:spcPts val="0"/>
              </a:spcAft>
              <a:buClr>
                <a:schemeClr val="dk1"/>
              </a:buClr>
              <a:buSzPts val="1100"/>
              <a:buFont typeface="Arial"/>
              <a:buNone/>
            </a:pPr>
            <a:r>
              <a:rPr lang="en-US" sz="2200"/>
              <a:t>d. A plan for how the State will provide technical assistance, training, and/or   support to LEAs on the appropriate use of IDEA Part B subgrants.</a:t>
            </a:r>
            <a:endParaRPr sz="2200"/>
          </a:p>
          <a:p>
            <a:pPr marL="0" lvl="0" indent="0" algn="l" rtl="0">
              <a:spcBef>
                <a:spcPts val="1000"/>
              </a:spcBef>
              <a:spcAft>
                <a:spcPts val="0"/>
              </a:spcAft>
              <a:buNone/>
            </a:pPr>
            <a:endParaRPr/>
          </a:p>
        </p:txBody>
      </p:sp>
      <p:sp>
        <p:nvSpPr>
          <p:cNvPr id="1109" name="Google Shape;1109;h427ee27cac504e23_0_67"/>
          <p:cNvSpPr txBox="1">
            <a:spLocks noGrp="1"/>
          </p:cNvSpPr>
          <p:nvPr>
            <p:ph type="sldNum" idx="12"/>
          </p:nvPr>
        </p:nvSpPr>
        <p:spPr>
          <a:xfrm>
            <a:off x="11676185" y="6374424"/>
            <a:ext cx="315600" cy="315600"/>
          </a:xfrm>
          <a:prstGeom prst="rect">
            <a:avLst/>
          </a:prstGeom>
        </p:spPr>
        <p:txBody>
          <a:bodyPr spcFirstLastPara="1" wrap="square" lIns="0" tIns="0" rIns="0" bIns="0" anchor="ctr" anchorCtr="0">
            <a:noAutofit/>
          </a:bodyPr>
          <a:lstStyle/>
          <a:p>
            <a:pPr marL="0" lvl="0" indent="0" algn="ctr" rtl="0">
              <a:spcBef>
                <a:spcPts val="0"/>
              </a:spcBef>
              <a:spcAft>
                <a:spcPts val="0"/>
              </a:spcAft>
              <a:buClr>
                <a:srgbClr val="000000"/>
              </a:buClr>
              <a:buSzPts val="1200"/>
              <a:buFont typeface="Arial"/>
              <a:buNone/>
            </a:pPr>
            <a:fld id="{00000000-1234-1234-1234-123412341234}" type="slidenum">
              <a:rPr lang="en-US"/>
              <a:t>84</a:t>
            </a:fld>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sp>
        <p:nvSpPr>
          <p:cNvPr id="1116" name="Google Shape;1116;g38992cd5db5_0_197"/>
          <p:cNvSpPr txBox="1">
            <a:spLocks noGrp="1"/>
          </p:cNvSpPr>
          <p:nvPr>
            <p:ph type="title"/>
          </p:nvPr>
        </p:nvSpPr>
        <p:spPr>
          <a:xfrm>
            <a:off x="1084519" y="2519667"/>
            <a:ext cx="6535500" cy="18186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accent2"/>
              </a:buClr>
              <a:buSzPts val="6600"/>
              <a:buFont typeface="Arial"/>
              <a:buNone/>
            </a:pPr>
            <a:r>
              <a:rPr lang="en-US" sz="6600"/>
              <a:t>Questions?</a:t>
            </a:r>
            <a:endParaRPr/>
          </a:p>
        </p:txBody>
      </p:sp>
      <p:pic>
        <p:nvPicPr>
          <p:cNvPr id="1117" name="Google Shape;1117;g38992cd5db5_0_197" descr="A question mark drawn on a blackboard&#10;&#10;AI-generated content may be incorrect."/>
          <p:cNvPicPr preferRelativeResize="0">
            <a:picLocks noGrp="1"/>
          </p:cNvPicPr>
          <p:nvPr>
            <p:ph type="pic" idx="2"/>
          </p:nvPr>
        </p:nvPicPr>
        <p:blipFill rotWithShape="1">
          <a:blip r:embed="rId3">
            <a:alphaModFix/>
          </a:blip>
          <a:srcRect l="59" r="49"/>
          <a:stretch/>
        </p:blipFill>
        <p:spPr>
          <a:xfrm>
            <a:off x="7124700" y="45001"/>
            <a:ext cx="5067301" cy="5067300"/>
          </a:xfrm>
          <a:prstGeom prst="rect">
            <a:avLst/>
          </a:prstGeom>
          <a:solidFill>
            <a:srgbClr val="D8D8D8"/>
          </a:solidFill>
          <a:ln w="38100" cap="flat" cmpd="sng">
            <a:solidFill>
              <a:schemeClr val="accent2"/>
            </a:solidFill>
            <a:prstDash val="solid"/>
            <a:round/>
            <a:headEnd type="none" w="sm" len="sm"/>
            <a:tailEnd type="none" w="sm" len="sm"/>
          </a:ln>
        </p:spPr>
      </p:pic>
      <p:sp>
        <p:nvSpPr>
          <p:cNvPr id="1118" name="Google Shape;1118;g38992cd5db5_0_197"/>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85</a:t>
            </a:fld>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g38992cd5db5_0_409"/>
          <p:cNvSpPr txBox="1">
            <a:spLocks noGrp="1"/>
          </p:cNvSpPr>
          <p:nvPr>
            <p:ph type="sldNum" idx="12"/>
          </p:nvPr>
        </p:nvSpPr>
        <p:spPr>
          <a:xfrm>
            <a:off x="11676185" y="6374424"/>
            <a:ext cx="315600" cy="3156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rgbClr val="000000"/>
              </a:buClr>
              <a:buSzPts val="1200"/>
              <a:buFont typeface="Arial"/>
              <a:buNone/>
            </a:pPr>
            <a:fld id="{00000000-1234-1234-1234-123412341234}" type="slidenum">
              <a:rPr lang="en-US"/>
              <a:t>86</a:t>
            </a:fld>
            <a:endParaRPr/>
          </a:p>
        </p:txBody>
      </p:sp>
      <p:sp>
        <p:nvSpPr>
          <p:cNvPr id="1126" name="Google Shape;1126;g38992cd5db5_0_409"/>
          <p:cNvSpPr txBox="1">
            <a:spLocks noGrp="1"/>
          </p:cNvSpPr>
          <p:nvPr>
            <p:ph type="title"/>
          </p:nvPr>
        </p:nvSpPr>
        <p:spPr>
          <a:xfrm>
            <a:off x="492276" y="1181501"/>
            <a:ext cx="4042200" cy="3716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lt1"/>
              </a:buClr>
              <a:buSzPts val="8000"/>
              <a:buFont typeface="Arial"/>
              <a:buNone/>
            </a:pPr>
            <a:r>
              <a:rPr lang="en-US" sz="8000"/>
              <a:t>Thank You!</a:t>
            </a:r>
            <a:endParaRPr/>
          </a:p>
        </p:txBody>
      </p:sp>
      <p:sp>
        <p:nvSpPr>
          <p:cNvPr id="1127" name="Google Shape;1127;g38992cd5db5_0_409"/>
          <p:cNvSpPr txBox="1">
            <a:spLocks noGrp="1"/>
          </p:cNvSpPr>
          <p:nvPr>
            <p:ph type="body" idx="1"/>
          </p:nvPr>
        </p:nvSpPr>
        <p:spPr>
          <a:xfrm>
            <a:off x="5163456" y="635802"/>
            <a:ext cx="6654900" cy="54786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accent1"/>
              </a:buClr>
              <a:buSzPts val="1700"/>
              <a:buFont typeface="Arial"/>
              <a:buNone/>
            </a:pPr>
            <a:r>
              <a:rPr lang="en-US" sz="3600"/>
              <a:t>Jessica Anthony  </a:t>
            </a:r>
            <a:r>
              <a:rPr lang="en-US" sz="3600" u="sng">
                <a:solidFill>
                  <a:schemeClr val="hlink"/>
                </a:solidFill>
                <a:hlinkClick r:id="rId3"/>
              </a:rPr>
              <a:t>jessica.anthony@nebraska.gov</a:t>
            </a:r>
            <a:r>
              <a:rPr lang="en-US" sz="3600"/>
              <a:t> </a:t>
            </a:r>
            <a:endParaRPr/>
          </a:p>
          <a:p>
            <a:pPr marL="0" marR="0" lvl="0" indent="0" algn="l" rtl="0">
              <a:lnSpc>
                <a:spcPct val="100000"/>
              </a:lnSpc>
              <a:spcBef>
                <a:spcPts val="480"/>
              </a:spcBef>
              <a:spcAft>
                <a:spcPts val="0"/>
              </a:spcAft>
              <a:buClr>
                <a:schemeClr val="accent1"/>
              </a:buClr>
              <a:buSzPts val="2040"/>
              <a:buFont typeface="Arial"/>
              <a:buNone/>
            </a:pPr>
            <a:endParaRPr/>
          </a:p>
          <a:p>
            <a:pPr marL="0" marR="0" lvl="0" indent="0" algn="l" rtl="0">
              <a:lnSpc>
                <a:spcPct val="100000"/>
              </a:lnSpc>
              <a:spcBef>
                <a:spcPts val="480"/>
              </a:spcBef>
              <a:spcAft>
                <a:spcPts val="0"/>
              </a:spcAft>
              <a:buClr>
                <a:schemeClr val="accent1"/>
              </a:buClr>
              <a:buSzPts val="1700"/>
              <a:buFont typeface="Arial"/>
              <a:buNone/>
            </a:pPr>
            <a:r>
              <a:rPr lang="en-US" sz="3600"/>
              <a:t>Amy Bunnell  </a:t>
            </a:r>
            <a:r>
              <a:rPr lang="en-US" sz="3600" u="sng">
                <a:solidFill>
                  <a:schemeClr val="hlink"/>
                </a:solidFill>
                <a:hlinkClick r:id="rId4"/>
              </a:rPr>
              <a:t>amy.bunnell@nebraska.gov</a:t>
            </a:r>
            <a:endParaRPr sz="3600"/>
          </a:p>
          <a:p>
            <a:pPr marL="0" marR="0" lvl="0" indent="0" algn="l" rtl="0">
              <a:lnSpc>
                <a:spcPct val="100000"/>
              </a:lnSpc>
              <a:spcBef>
                <a:spcPts val="480"/>
              </a:spcBef>
              <a:spcAft>
                <a:spcPts val="0"/>
              </a:spcAft>
              <a:buClr>
                <a:schemeClr val="accent1"/>
              </a:buClr>
              <a:buSzPts val="1700"/>
              <a:buFont typeface="Arial"/>
              <a:buNone/>
            </a:pPr>
            <a:endParaRPr sz="3600"/>
          </a:p>
          <a:p>
            <a:pPr marL="0" marR="0" lvl="0" indent="0" algn="l" rtl="0">
              <a:lnSpc>
                <a:spcPct val="100000"/>
              </a:lnSpc>
              <a:spcBef>
                <a:spcPts val="480"/>
              </a:spcBef>
              <a:spcAft>
                <a:spcPts val="0"/>
              </a:spcAft>
              <a:buClr>
                <a:schemeClr val="accent1"/>
              </a:buClr>
              <a:buSzPts val="1700"/>
              <a:buFont typeface="Arial"/>
              <a:buNone/>
            </a:pPr>
            <a:r>
              <a:rPr lang="en-US" sz="3600"/>
              <a:t>Cole Johnson  </a:t>
            </a:r>
            <a:r>
              <a:rPr lang="en-US" sz="3600" u="sng">
                <a:solidFill>
                  <a:schemeClr val="hlink"/>
                </a:solidFill>
                <a:hlinkClick r:id="rId5"/>
              </a:rPr>
              <a:t>cole.johnson@nebraska.gov</a:t>
            </a:r>
            <a:endParaRPr sz="3600"/>
          </a:p>
        </p:txBody>
      </p:sp>
    </p:spTree>
  </p:cSld>
  <p:clrMapOvr>
    <a:masterClrMapping/>
  </p:clrMapOvr>
</p:sld>
</file>

<file path=ppt/theme/theme1.xml><?xml version="1.0" encoding="utf-8"?>
<a:theme xmlns:a="http://schemas.openxmlformats.org/drawingml/2006/main" name="Master default">
  <a:themeElements>
    <a:clrScheme name="NETA">
      <a:dk1>
        <a:srgbClr val="000000"/>
      </a:dk1>
      <a:lt1>
        <a:srgbClr val="FFFFFF"/>
      </a:lt1>
      <a:dk2>
        <a:srgbClr val="354C9D"/>
      </a:dk2>
      <a:lt2>
        <a:srgbClr val="CFE2E7"/>
      </a:lt2>
      <a:accent1>
        <a:srgbClr val="354C9D"/>
      </a:accent1>
      <a:accent2>
        <a:srgbClr val="BEE14B"/>
      </a:accent2>
      <a:accent3>
        <a:srgbClr val="EFF3D9"/>
      </a:accent3>
      <a:accent4>
        <a:srgbClr val="F0EFF6"/>
      </a:accent4>
      <a:accent5>
        <a:srgbClr val="B31E48"/>
      </a:accent5>
      <a:accent6>
        <a:srgbClr val="EEE00F"/>
      </a:accent6>
      <a:hlink>
        <a:srgbClr val="354C9D"/>
      </a:hlink>
      <a:folHlink>
        <a:srgbClr val="3B7C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sp">
  <a:themeElements>
    <a:clrScheme name="NETA">
      <a:dk1>
        <a:srgbClr val="000000"/>
      </a:dk1>
      <a:lt1>
        <a:srgbClr val="FFFFFF"/>
      </a:lt1>
      <a:dk2>
        <a:srgbClr val="354C9D"/>
      </a:dk2>
      <a:lt2>
        <a:srgbClr val="CFE2E7"/>
      </a:lt2>
      <a:accent1>
        <a:srgbClr val="354C9D"/>
      </a:accent1>
      <a:accent2>
        <a:srgbClr val="BEE14B"/>
      </a:accent2>
      <a:accent3>
        <a:srgbClr val="EFF3D9"/>
      </a:accent3>
      <a:accent4>
        <a:srgbClr val="F0EFF6"/>
      </a:accent4>
      <a:accent5>
        <a:srgbClr val="B31E48"/>
      </a:accent5>
      <a:accent6>
        <a:srgbClr val="EEE00F"/>
      </a:accent6>
      <a:hlink>
        <a:srgbClr val="354C9D"/>
      </a:hlink>
      <a:folHlink>
        <a:srgbClr val="3B7C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4632</Words>
  <Application>Microsoft Office PowerPoint</Application>
  <PresentationFormat>Widescreen</PresentationFormat>
  <Paragraphs>572</Paragraphs>
  <Slides>86</Slides>
  <Notes>86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86</vt:i4>
      </vt:variant>
    </vt:vector>
  </HeadingPairs>
  <TitlesOfParts>
    <vt:vector size="94" baseType="lpstr">
      <vt:lpstr>Arial</vt:lpstr>
      <vt:lpstr>Inter Medium</vt:lpstr>
      <vt:lpstr>Cambria</vt:lpstr>
      <vt:lpstr>Calibri</vt:lpstr>
      <vt:lpstr>Century Gothic</vt:lpstr>
      <vt:lpstr>Open Sans</vt:lpstr>
      <vt:lpstr>Master default</vt:lpstr>
      <vt:lpstr>Wisp</vt:lpstr>
      <vt:lpstr>Results Driven Accountability  Stakeholder Meeting </vt:lpstr>
      <vt:lpstr>Why Are We Here?</vt:lpstr>
      <vt:lpstr>Routines Based  Early Intervention (RBEI) </vt:lpstr>
      <vt:lpstr>Routines Based Interview (RBI)</vt:lpstr>
      <vt:lpstr>IFSP Outcomes are based on:</vt:lpstr>
      <vt:lpstr>Routines-Based Home Visits</vt:lpstr>
      <vt:lpstr>RBEI Updates</vt:lpstr>
      <vt:lpstr>PowerPoint Presentation</vt:lpstr>
      <vt:lpstr>Nebraska’s RBEI Infrastructure</vt:lpstr>
      <vt:lpstr>PowerPoint Presentation</vt:lpstr>
      <vt:lpstr>PowerPoint Presentation</vt:lpstr>
      <vt:lpstr>RBEI Statewide Training Calendar</vt:lpstr>
      <vt:lpstr>Collaborations!</vt:lpstr>
      <vt:lpstr>Enhancing Early Autism Support  Through Routines Based Early Intervention</vt:lpstr>
      <vt:lpstr>Follow-Up Coaching</vt:lpstr>
      <vt:lpstr>RBEI Coaching Definitions</vt:lpstr>
      <vt:lpstr> Sue Bainter - State Coach</vt:lpstr>
      <vt:lpstr>PowerPoint Presentation</vt:lpstr>
      <vt:lpstr>What did we learn?</vt:lpstr>
      <vt:lpstr> </vt:lpstr>
      <vt:lpstr>PowerPoint Presentation</vt:lpstr>
      <vt:lpstr>PowerPoint Presentation</vt:lpstr>
      <vt:lpstr>PowerPoint Presentation</vt:lpstr>
      <vt:lpstr>Internal Coach - Provider</vt:lpstr>
      <vt:lpstr>Internal Coach - Services Coordinator</vt:lpstr>
      <vt:lpstr> </vt:lpstr>
      <vt:lpstr>PowerPoint Presentation</vt:lpstr>
      <vt:lpstr>PowerPoint Presentation</vt:lpstr>
      <vt:lpstr>Follow-Up Coach</vt:lpstr>
      <vt:lpstr> </vt:lpstr>
      <vt:lpstr>PowerPoint Presentation</vt:lpstr>
      <vt:lpstr>PowerPoint Presentation</vt:lpstr>
      <vt:lpstr>PRT Leadership</vt:lpstr>
      <vt:lpstr> </vt:lpstr>
      <vt:lpstr>Supports that helped coaches…..</vt:lpstr>
      <vt:lpstr>Challenges and barriers reported…..</vt:lpstr>
      <vt:lpstr> </vt:lpstr>
      <vt:lpstr>What will be the impact of the enhanced coaching process on your region's fidelity process and/or on child and family outcomes? </vt:lpstr>
      <vt:lpstr>PowerPoint Presentation</vt:lpstr>
      <vt:lpstr>PowerPoint Presentation</vt:lpstr>
      <vt:lpstr>PowerPoint Presentation</vt:lpstr>
      <vt:lpstr>PowerPoint Presentation</vt:lpstr>
      <vt:lpstr>PowerPoint Presentation</vt:lpstr>
      <vt:lpstr>2 Minute Pause for Reflection</vt:lpstr>
      <vt:lpstr>Annual IFSP Outcome Analysis</vt:lpstr>
      <vt:lpstr>PowerPoint Presentation</vt:lpstr>
      <vt:lpstr>PowerPoint Presentation</vt:lpstr>
      <vt:lpstr>PowerPoint Presentation</vt:lpstr>
      <vt:lpstr>Trends from 2026</vt:lpstr>
      <vt:lpstr>2 Minute Pause for Reflection</vt:lpstr>
      <vt:lpstr>Questions</vt:lpstr>
      <vt:lpstr>Thank You</vt:lpstr>
      <vt:lpstr>EDN Co-Lead Updates</vt:lpstr>
      <vt:lpstr>IDEA Part C Annual Performance Report (APR)</vt:lpstr>
      <vt:lpstr>Federal Determination</vt:lpstr>
      <vt:lpstr>Federal Determination</vt:lpstr>
      <vt:lpstr>Federal Determination</vt:lpstr>
      <vt:lpstr>Federal Determination</vt:lpstr>
      <vt:lpstr>Federal Determination</vt:lpstr>
      <vt:lpstr>Child and Family Outcomes</vt:lpstr>
      <vt:lpstr>Family Outcomes</vt:lpstr>
      <vt:lpstr>2026 Part C/EDN Family Survey Statewide Return Rate</vt:lpstr>
      <vt:lpstr>PowerPoint Presentation</vt:lpstr>
      <vt:lpstr>Child Outcomes </vt:lpstr>
      <vt:lpstr>Child Outcomes </vt:lpstr>
      <vt:lpstr>2025-26 Part C Child Outcomes Data</vt:lpstr>
      <vt:lpstr>Frequency/Intensity of EI services </vt:lpstr>
      <vt:lpstr>Child Find </vt:lpstr>
      <vt:lpstr>Child Find </vt:lpstr>
      <vt:lpstr>Child Find </vt:lpstr>
      <vt:lpstr>PowerPoint Presentation</vt:lpstr>
      <vt:lpstr>Discussion </vt:lpstr>
      <vt:lpstr> Settings/Location Data </vt:lpstr>
      <vt:lpstr> Impact on EI Child Outcomes </vt:lpstr>
      <vt:lpstr>Differentiated Monitoring  and Support </vt:lpstr>
      <vt:lpstr> Differentiated Monitoring and Support DMS 2.0 </vt:lpstr>
      <vt:lpstr>DMS 2.0 Finding</vt:lpstr>
      <vt:lpstr>DMS 2.0 Finding - Nebraska’s Response </vt:lpstr>
      <vt:lpstr>DMS 2.0 Finding </vt:lpstr>
      <vt:lpstr>DMS 2.0 Findings- Fiscal </vt:lpstr>
      <vt:lpstr>DMS 2.0 Findings- Fiscal </vt:lpstr>
      <vt:lpstr>DMS 2.0 Findings - Fiscal </vt:lpstr>
      <vt:lpstr>DMS 2.0 Findings - Fiscal </vt:lpstr>
      <vt:lpstr>DMS 2.0 Findings </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jcalahan</dc:creator>
  <cp:lastModifiedBy>Johnson, Cole</cp:lastModifiedBy>
  <cp:revision>1</cp:revision>
  <dcterms:created xsi:type="dcterms:W3CDTF">2012-08-14T18:01:38Z</dcterms:created>
  <dcterms:modified xsi:type="dcterms:W3CDTF">2026-10-19T20:29:40Z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aff96f3-febb-4d97-abce-da8759adbf29_Enabled">
    <vt:lpwstr>true</vt:lpwstr>
  </property>
  <property fmtid="{D5CDD505-2E9C-101B-9397-08002B2CF9AE}" pid="3" name="MSIP_Label_7aff96f3-febb-4d97-abce-da8759adbf29_SetDate">
    <vt:lpwstr>2026-10-19T20:29:39Z</vt:lpwstr>
  </property>
  <property fmtid="{D5CDD505-2E9C-101B-9397-08002B2CF9AE}" pid="4" name="MSIP_Label_7aff96f3-febb-4d97-abce-da8759adbf29_Method">
    <vt:lpwstr>Standard</vt:lpwstr>
  </property>
  <property fmtid="{D5CDD505-2E9C-101B-9397-08002B2CF9AE}" pid="5" name="MSIP_Label_7aff96f3-febb-4d97-abce-da8759adbf29_Name">
    <vt:lpwstr>Confidential</vt:lpwstr>
  </property>
  <property fmtid="{D5CDD505-2E9C-101B-9397-08002B2CF9AE}" pid="6" name="MSIP_Label_7aff96f3-febb-4d97-abce-da8759adbf29_SiteId">
    <vt:lpwstr>9981678a-3c4d-40f7-9624-f41a08565121</vt:lpwstr>
  </property>
  <property fmtid="{D5CDD505-2E9C-101B-9397-08002B2CF9AE}" pid="7" name="MSIP_Label_7aff96f3-febb-4d97-abce-da8759adbf29_ActionId">
    <vt:lpwstr>d6dca2c3-01bb-42c6-bdea-db93e61fba72</vt:lpwstr>
  </property>
  <property fmtid="{D5CDD505-2E9C-101B-9397-08002B2CF9AE}" pid="8" name="MSIP_Label_7aff96f3-febb-4d97-abce-da8759adbf29_ContentBits">
    <vt:lpwstr>0</vt:lpwstr>
  </property>
  <property fmtid="{D5CDD505-2E9C-101B-9397-08002B2CF9AE}" pid="9" name="MSIP_Label_7aff96f3-febb-4d97-abce-da8759adbf29_Tag">
    <vt:lpwstr>10, 3, 0, 1</vt:lpwstr>
  </property>
</Properties>
</file>