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7" r:id="rId1"/>
  </p:sldMasterIdLst>
  <p:notesMasterIdLst>
    <p:notesMasterId r:id="rId62"/>
  </p:notesMasterIdLst>
  <p:handoutMasterIdLst>
    <p:handoutMasterId r:id="rId63"/>
  </p:handoutMasterIdLst>
  <p:sldIdLst>
    <p:sldId id="257" r:id="rId2"/>
    <p:sldId id="258" r:id="rId3"/>
    <p:sldId id="310" r:id="rId4"/>
    <p:sldId id="328" r:id="rId5"/>
    <p:sldId id="329" r:id="rId6"/>
    <p:sldId id="407" r:id="rId7"/>
    <p:sldId id="262" r:id="rId8"/>
    <p:sldId id="263" r:id="rId9"/>
    <p:sldId id="264" r:id="rId10"/>
    <p:sldId id="259" r:id="rId11"/>
    <p:sldId id="265" r:id="rId12"/>
    <p:sldId id="266" r:id="rId13"/>
    <p:sldId id="267" r:id="rId14"/>
    <p:sldId id="268" r:id="rId15"/>
    <p:sldId id="408" r:id="rId16"/>
    <p:sldId id="279" r:id="rId17"/>
    <p:sldId id="280" r:id="rId18"/>
    <p:sldId id="330" r:id="rId19"/>
    <p:sldId id="331" r:id="rId20"/>
    <p:sldId id="332" r:id="rId21"/>
    <p:sldId id="333" r:id="rId22"/>
    <p:sldId id="409" r:id="rId23"/>
    <p:sldId id="323" r:id="rId24"/>
    <p:sldId id="324" r:id="rId25"/>
    <p:sldId id="325" r:id="rId26"/>
    <p:sldId id="410" r:id="rId27"/>
    <p:sldId id="326" r:id="rId28"/>
    <p:sldId id="327" r:id="rId29"/>
    <p:sldId id="281" r:id="rId30"/>
    <p:sldId id="400" r:id="rId31"/>
    <p:sldId id="282" r:id="rId32"/>
    <p:sldId id="401" r:id="rId33"/>
    <p:sldId id="269" r:id="rId34"/>
    <p:sldId id="271" r:id="rId35"/>
    <p:sldId id="402" r:id="rId36"/>
    <p:sldId id="292" r:id="rId37"/>
    <p:sldId id="406" r:id="rId38"/>
    <p:sldId id="283" r:id="rId39"/>
    <p:sldId id="293" r:id="rId40"/>
    <p:sldId id="294" r:id="rId41"/>
    <p:sldId id="295" r:id="rId42"/>
    <p:sldId id="296" r:id="rId43"/>
    <p:sldId id="297" r:id="rId44"/>
    <p:sldId id="411" r:id="rId45"/>
    <p:sldId id="299" r:id="rId46"/>
    <p:sldId id="300" r:id="rId47"/>
    <p:sldId id="413" r:id="rId48"/>
    <p:sldId id="301" r:id="rId49"/>
    <p:sldId id="302" r:id="rId50"/>
    <p:sldId id="391" r:id="rId51"/>
    <p:sldId id="304" r:id="rId52"/>
    <p:sldId id="412" r:id="rId53"/>
    <p:sldId id="305" r:id="rId54"/>
    <p:sldId id="311" r:id="rId55"/>
    <p:sldId id="312" r:id="rId56"/>
    <p:sldId id="313" r:id="rId57"/>
    <p:sldId id="315" r:id="rId58"/>
    <p:sldId id="316" r:id="rId59"/>
    <p:sldId id="318" r:id="rId60"/>
    <p:sldId id="31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14"/>
    <p:restoredTop sz="74148"/>
  </p:normalViewPr>
  <p:slideViewPr>
    <p:cSldViewPr snapToGrid="0" snapToObjects="1">
      <p:cViewPr varScale="1">
        <p:scale>
          <a:sx n="91" d="100"/>
          <a:sy n="91" d="100"/>
        </p:scale>
        <p:origin x="184" y="4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31684-ACAD-496C-BF7F-87102B0397B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A8F59620-B709-46EF-AFBD-1F3063F113AB}">
      <dgm:prSet/>
      <dgm:spPr/>
      <dgm:t>
        <a:bodyPr/>
        <a:lstStyle/>
        <a:p>
          <a:r>
            <a:rPr lang="en-US" b="1" i="0"/>
            <a:t>Being:</a:t>
          </a:r>
          <a:r>
            <a:rPr lang="en-US" i="0"/>
            <a:t>  </a:t>
          </a:r>
        </a:p>
      </dgm:t>
    </dgm:pt>
    <dgm:pt modelId="{8D3DEC13-864F-4AAD-BB16-8A02924A1658}" type="parTrans" cxnId="{66D3F783-3F13-4938-93E0-93526C2FA6BF}">
      <dgm:prSet/>
      <dgm:spPr/>
      <dgm:t>
        <a:bodyPr/>
        <a:lstStyle/>
        <a:p>
          <a:endParaRPr lang="en-US"/>
        </a:p>
      </dgm:t>
    </dgm:pt>
    <dgm:pt modelId="{2EE69456-6ADB-48DD-938D-A4722FD16A30}" type="sibTrans" cxnId="{66D3F783-3F13-4938-93E0-93526C2FA6BF}">
      <dgm:prSet/>
      <dgm:spPr/>
      <dgm:t>
        <a:bodyPr/>
        <a:lstStyle/>
        <a:p>
          <a:endParaRPr lang="en-US"/>
        </a:p>
      </dgm:t>
    </dgm:pt>
    <dgm:pt modelId="{9B51395C-DA8E-4CC6-BF11-949BB719D388}">
      <dgm:prSet/>
      <dgm:spPr/>
      <dgm:t>
        <a:bodyPr/>
        <a:lstStyle/>
        <a:p>
          <a:r>
            <a:rPr lang="en-US" i="0"/>
            <a:t>What is this situation calling me to </a:t>
          </a:r>
          <a:r>
            <a:rPr lang="en-US" b="1" i="0"/>
            <a:t>Be</a:t>
          </a:r>
          <a:r>
            <a:rPr lang="en-US" i="0"/>
            <a:t> as I engage?</a:t>
          </a:r>
        </a:p>
      </dgm:t>
    </dgm:pt>
    <dgm:pt modelId="{E43C9950-E31F-4F59-9C28-E99B22B1C52F}" type="parTrans" cxnId="{6E834446-8647-4660-9F95-1628E083FB00}">
      <dgm:prSet/>
      <dgm:spPr/>
      <dgm:t>
        <a:bodyPr/>
        <a:lstStyle/>
        <a:p>
          <a:endParaRPr lang="en-US"/>
        </a:p>
      </dgm:t>
    </dgm:pt>
    <dgm:pt modelId="{0BD4757F-F01F-40A4-BB92-5300091E413F}" type="sibTrans" cxnId="{6E834446-8647-4660-9F95-1628E083FB00}">
      <dgm:prSet/>
      <dgm:spPr/>
      <dgm:t>
        <a:bodyPr/>
        <a:lstStyle/>
        <a:p>
          <a:endParaRPr lang="en-US"/>
        </a:p>
      </dgm:t>
    </dgm:pt>
    <dgm:pt modelId="{FA47C381-85DD-42C7-AE5D-2B62ADC1CCA8}">
      <dgm:prSet/>
      <dgm:spPr/>
      <dgm:t>
        <a:bodyPr/>
        <a:lstStyle/>
        <a:p>
          <a:r>
            <a:rPr lang="en-US" i="0" dirty="0"/>
            <a:t>Who am I committed to </a:t>
          </a:r>
          <a:r>
            <a:rPr lang="en-US" b="1" i="0" dirty="0"/>
            <a:t>Be</a:t>
          </a:r>
          <a:r>
            <a:rPr lang="en-US" i="0" dirty="0"/>
            <a:t> in this situation?</a:t>
          </a:r>
        </a:p>
      </dgm:t>
    </dgm:pt>
    <dgm:pt modelId="{9540D7F6-BDF8-4DB8-AB42-47A9CCCFED29}" type="parTrans" cxnId="{9D254E10-6333-4252-85BF-D8E707734925}">
      <dgm:prSet/>
      <dgm:spPr/>
      <dgm:t>
        <a:bodyPr/>
        <a:lstStyle/>
        <a:p>
          <a:endParaRPr lang="en-US"/>
        </a:p>
      </dgm:t>
    </dgm:pt>
    <dgm:pt modelId="{0D722CEF-8167-4755-B02C-74938B8D6DC7}" type="sibTrans" cxnId="{9D254E10-6333-4252-85BF-D8E707734925}">
      <dgm:prSet/>
      <dgm:spPr/>
      <dgm:t>
        <a:bodyPr/>
        <a:lstStyle/>
        <a:p>
          <a:endParaRPr lang="en-US"/>
        </a:p>
      </dgm:t>
    </dgm:pt>
    <dgm:pt modelId="{EC8E9451-7AEF-4FF5-9C14-5973C0ED87EB}">
      <dgm:prSet/>
      <dgm:spPr/>
      <dgm:t>
        <a:bodyPr/>
        <a:lstStyle/>
        <a:p>
          <a:r>
            <a:rPr lang="en-US" b="1"/>
            <a:t>Doing: </a:t>
          </a:r>
          <a:endParaRPr lang="en-US"/>
        </a:p>
      </dgm:t>
    </dgm:pt>
    <dgm:pt modelId="{8C81E752-C942-4312-9343-F08E6A5EB54C}" type="parTrans" cxnId="{C16BB0CB-D7B7-4B41-8569-F6CB3AB7E5FE}">
      <dgm:prSet/>
      <dgm:spPr/>
      <dgm:t>
        <a:bodyPr/>
        <a:lstStyle/>
        <a:p>
          <a:endParaRPr lang="en-US"/>
        </a:p>
      </dgm:t>
    </dgm:pt>
    <dgm:pt modelId="{67E48AE4-F409-464E-AB70-DF3F836B6E63}" type="sibTrans" cxnId="{C16BB0CB-D7B7-4B41-8569-F6CB3AB7E5FE}">
      <dgm:prSet/>
      <dgm:spPr/>
      <dgm:t>
        <a:bodyPr/>
        <a:lstStyle/>
        <a:p>
          <a:endParaRPr lang="en-US"/>
        </a:p>
      </dgm:t>
    </dgm:pt>
    <dgm:pt modelId="{31EBA683-0898-439C-A4A2-B571ECB142DA}">
      <dgm:prSet/>
      <dgm:spPr/>
      <dgm:t>
        <a:bodyPr/>
        <a:lstStyle/>
        <a:p>
          <a:r>
            <a:rPr lang="en-US" i="0"/>
            <a:t>What will I choose to </a:t>
          </a:r>
          <a:r>
            <a:rPr lang="en-US" b="1" i="0"/>
            <a:t>Do</a:t>
          </a:r>
          <a:r>
            <a:rPr lang="en-US" i="0"/>
            <a:t> in this situation that will keep me in alignment with my commitment(s)?</a:t>
          </a:r>
        </a:p>
      </dgm:t>
    </dgm:pt>
    <dgm:pt modelId="{A14D312D-B789-433C-B4CB-FAFDF19766CE}" type="parTrans" cxnId="{D7CD88A2-D76D-4308-A646-6E6DFDC95E10}">
      <dgm:prSet/>
      <dgm:spPr/>
      <dgm:t>
        <a:bodyPr/>
        <a:lstStyle/>
        <a:p>
          <a:endParaRPr lang="en-US"/>
        </a:p>
      </dgm:t>
    </dgm:pt>
    <dgm:pt modelId="{DA034FEA-7244-4FD6-AD53-23F873739DC9}" type="sibTrans" cxnId="{D7CD88A2-D76D-4308-A646-6E6DFDC95E10}">
      <dgm:prSet/>
      <dgm:spPr/>
      <dgm:t>
        <a:bodyPr/>
        <a:lstStyle/>
        <a:p>
          <a:endParaRPr lang="en-US"/>
        </a:p>
      </dgm:t>
    </dgm:pt>
    <dgm:pt modelId="{B2227384-2FA9-4149-8ABB-5008680EDC7D}">
      <dgm:prSet/>
      <dgm:spPr/>
      <dgm:t>
        <a:bodyPr/>
        <a:lstStyle/>
        <a:p>
          <a:pPr>
            <a:buNone/>
          </a:pPr>
          <a:r>
            <a:rPr lang="en-US" i="0"/>
            <a:t>		and</a:t>
          </a:r>
        </a:p>
      </dgm:t>
    </dgm:pt>
    <dgm:pt modelId="{96B4BE85-FDF4-C345-A710-72CFAAF5ED89}" type="parTrans" cxnId="{4FFE4E58-DE90-5348-ADDA-09EEE26941B7}">
      <dgm:prSet/>
      <dgm:spPr/>
      <dgm:t>
        <a:bodyPr/>
        <a:lstStyle/>
        <a:p>
          <a:endParaRPr lang="en-US"/>
        </a:p>
      </dgm:t>
    </dgm:pt>
    <dgm:pt modelId="{1D3CEE70-8410-7847-8D6B-2F6BF905374C}" type="sibTrans" cxnId="{4FFE4E58-DE90-5348-ADDA-09EEE26941B7}">
      <dgm:prSet/>
      <dgm:spPr/>
      <dgm:t>
        <a:bodyPr/>
        <a:lstStyle/>
        <a:p>
          <a:endParaRPr lang="en-US"/>
        </a:p>
      </dgm:t>
    </dgm:pt>
    <dgm:pt modelId="{5DD70DA0-D9FE-374D-92A4-83FA0DBE55C9}" type="pres">
      <dgm:prSet presAssocID="{5CA31684-ACAD-496C-BF7F-87102B0397BD}" presName="linear" presStyleCnt="0">
        <dgm:presLayoutVars>
          <dgm:animLvl val="lvl"/>
          <dgm:resizeHandles val="exact"/>
        </dgm:presLayoutVars>
      </dgm:prSet>
      <dgm:spPr/>
    </dgm:pt>
    <dgm:pt modelId="{484465D8-7F9D-0840-87D2-76318050D56F}" type="pres">
      <dgm:prSet presAssocID="{A8F59620-B709-46EF-AFBD-1F3063F113AB}" presName="parentText" presStyleLbl="node1" presStyleIdx="0" presStyleCnt="2">
        <dgm:presLayoutVars>
          <dgm:chMax val="0"/>
          <dgm:bulletEnabled val="1"/>
        </dgm:presLayoutVars>
      </dgm:prSet>
      <dgm:spPr/>
    </dgm:pt>
    <dgm:pt modelId="{8414601E-2C6F-0942-B476-9CBBD447DC1F}" type="pres">
      <dgm:prSet presAssocID="{A8F59620-B709-46EF-AFBD-1F3063F113AB}" presName="childText" presStyleLbl="revTx" presStyleIdx="0" presStyleCnt="2">
        <dgm:presLayoutVars>
          <dgm:bulletEnabled val="1"/>
        </dgm:presLayoutVars>
      </dgm:prSet>
      <dgm:spPr/>
    </dgm:pt>
    <dgm:pt modelId="{F6F17B76-A7DF-8D45-B012-8D0C9E6C1271}" type="pres">
      <dgm:prSet presAssocID="{EC8E9451-7AEF-4FF5-9C14-5973C0ED87EB}" presName="parentText" presStyleLbl="node1" presStyleIdx="1" presStyleCnt="2">
        <dgm:presLayoutVars>
          <dgm:chMax val="0"/>
          <dgm:bulletEnabled val="1"/>
        </dgm:presLayoutVars>
      </dgm:prSet>
      <dgm:spPr/>
    </dgm:pt>
    <dgm:pt modelId="{3EA6695E-3CB2-5C42-9554-EE1CAD03825E}" type="pres">
      <dgm:prSet presAssocID="{EC8E9451-7AEF-4FF5-9C14-5973C0ED87EB}" presName="childText" presStyleLbl="revTx" presStyleIdx="1" presStyleCnt="2">
        <dgm:presLayoutVars>
          <dgm:bulletEnabled val="1"/>
        </dgm:presLayoutVars>
      </dgm:prSet>
      <dgm:spPr/>
    </dgm:pt>
  </dgm:ptLst>
  <dgm:cxnLst>
    <dgm:cxn modelId="{9D254E10-6333-4252-85BF-D8E707734925}" srcId="{A8F59620-B709-46EF-AFBD-1F3063F113AB}" destId="{FA47C381-85DD-42C7-AE5D-2B62ADC1CCA8}" srcOrd="1" destOrd="0" parTransId="{9540D7F6-BDF8-4DB8-AB42-47A9CCCFED29}" sibTransId="{0D722CEF-8167-4755-B02C-74938B8D6DC7}"/>
    <dgm:cxn modelId="{51AB0134-BE99-5A41-8EAF-B5509058BD1C}" type="presOf" srcId="{B2227384-2FA9-4149-8ABB-5008680EDC7D}" destId="{8414601E-2C6F-0942-B476-9CBBD447DC1F}" srcOrd="0" destOrd="1" presId="urn:microsoft.com/office/officeart/2005/8/layout/vList2"/>
    <dgm:cxn modelId="{7F8D713B-7BE7-3C4C-9DF2-36A0DACDA3FA}" type="presOf" srcId="{EC8E9451-7AEF-4FF5-9C14-5973C0ED87EB}" destId="{F6F17B76-A7DF-8D45-B012-8D0C9E6C1271}" srcOrd="0" destOrd="0" presId="urn:microsoft.com/office/officeart/2005/8/layout/vList2"/>
    <dgm:cxn modelId="{6E834446-8647-4660-9F95-1628E083FB00}" srcId="{A8F59620-B709-46EF-AFBD-1F3063F113AB}" destId="{9B51395C-DA8E-4CC6-BF11-949BB719D388}" srcOrd="0" destOrd="0" parTransId="{E43C9950-E31F-4F59-9C28-E99B22B1C52F}" sibTransId="{0BD4757F-F01F-40A4-BB92-5300091E413F}"/>
    <dgm:cxn modelId="{4FFE4E58-DE90-5348-ADDA-09EEE26941B7}" srcId="{9B51395C-DA8E-4CC6-BF11-949BB719D388}" destId="{B2227384-2FA9-4149-8ABB-5008680EDC7D}" srcOrd="0" destOrd="0" parTransId="{96B4BE85-FDF4-C345-A710-72CFAAF5ED89}" sibTransId="{1D3CEE70-8410-7847-8D6B-2F6BF905374C}"/>
    <dgm:cxn modelId="{7B305881-0A06-C049-9011-E7AB0F29868F}" type="presOf" srcId="{9B51395C-DA8E-4CC6-BF11-949BB719D388}" destId="{8414601E-2C6F-0942-B476-9CBBD447DC1F}" srcOrd="0" destOrd="0" presId="urn:microsoft.com/office/officeart/2005/8/layout/vList2"/>
    <dgm:cxn modelId="{66D3F783-3F13-4938-93E0-93526C2FA6BF}" srcId="{5CA31684-ACAD-496C-BF7F-87102B0397BD}" destId="{A8F59620-B709-46EF-AFBD-1F3063F113AB}" srcOrd="0" destOrd="0" parTransId="{8D3DEC13-864F-4AAD-BB16-8A02924A1658}" sibTransId="{2EE69456-6ADB-48DD-938D-A4722FD16A30}"/>
    <dgm:cxn modelId="{FAAC3D9C-E852-A448-89D2-F88C82FDC9B7}" type="presOf" srcId="{31EBA683-0898-439C-A4A2-B571ECB142DA}" destId="{3EA6695E-3CB2-5C42-9554-EE1CAD03825E}" srcOrd="0" destOrd="0" presId="urn:microsoft.com/office/officeart/2005/8/layout/vList2"/>
    <dgm:cxn modelId="{D7CD88A2-D76D-4308-A646-6E6DFDC95E10}" srcId="{EC8E9451-7AEF-4FF5-9C14-5973C0ED87EB}" destId="{31EBA683-0898-439C-A4A2-B571ECB142DA}" srcOrd="0" destOrd="0" parTransId="{A14D312D-B789-433C-B4CB-FAFDF19766CE}" sibTransId="{DA034FEA-7244-4FD6-AD53-23F873739DC9}"/>
    <dgm:cxn modelId="{C16BB0CB-D7B7-4B41-8569-F6CB3AB7E5FE}" srcId="{5CA31684-ACAD-496C-BF7F-87102B0397BD}" destId="{EC8E9451-7AEF-4FF5-9C14-5973C0ED87EB}" srcOrd="1" destOrd="0" parTransId="{8C81E752-C942-4312-9343-F08E6A5EB54C}" sibTransId="{67E48AE4-F409-464E-AB70-DF3F836B6E63}"/>
    <dgm:cxn modelId="{7FB666CF-7A81-954E-85E1-878F6C8A6F4C}" type="presOf" srcId="{5CA31684-ACAD-496C-BF7F-87102B0397BD}" destId="{5DD70DA0-D9FE-374D-92A4-83FA0DBE55C9}" srcOrd="0" destOrd="0" presId="urn:microsoft.com/office/officeart/2005/8/layout/vList2"/>
    <dgm:cxn modelId="{CB2F78F4-A709-DD44-B3F9-C852D3FD958D}" type="presOf" srcId="{FA47C381-85DD-42C7-AE5D-2B62ADC1CCA8}" destId="{8414601E-2C6F-0942-B476-9CBBD447DC1F}" srcOrd="0" destOrd="2" presId="urn:microsoft.com/office/officeart/2005/8/layout/vList2"/>
    <dgm:cxn modelId="{BCA0D0F7-B199-874A-8E3D-B2979C528B71}" type="presOf" srcId="{A8F59620-B709-46EF-AFBD-1F3063F113AB}" destId="{484465D8-7F9D-0840-87D2-76318050D56F}" srcOrd="0" destOrd="0" presId="urn:microsoft.com/office/officeart/2005/8/layout/vList2"/>
    <dgm:cxn modelId="{591C6350-B52E-4248-B44A-5F9060FB06FE}" type="presParOf" srcId="{5DD70DA0-D9FE-374D-92A4-83FA0DBE55C9}" destId="{484465D8-7F9D-0840-87D2-76318050D56F}" srcOrd="0" destOrd="0" presId="urn:microsoft.com/office/officeart/2005/8/layout/vList2"/>
    <dgm:cxn modelId="{87AC72B1-C116-B547-A727-9B6C6E89F6C0}" type="presParOf" srcId="{5DD70DA0-D9FE-374D-92A4-83FA0DBE55C9}" destId="{8414601E-2C6F-0942-B476-9CBBD447DC1F}" srcOrd="1" destOrd="0" presId="urn:microsoft.com/office/officeart/2005/8/layout/vList2"/>
    <dgm:cxn modelId="{21BA0F7F-907B-0B46-B95D-1EDE213C2F12}" type="presParOf" srcId="{5DD70DA0-D9FE-374D-92A4-83FA0DBE55C9}" destId="{F6F17B76-A7DF-8D45-B012-8D0C9E6C1271}" srcOrd="2" destOrd="0" presId="urn:microsoft.com/office/officeart/2005/8/layout/vList2"/>
    <dgm:cxn modelId="{4B2AADA9-03FB-2844-8706-64E5DE6DF022}" type="presParOf" srcId="{5DD70DA0-D9FE-374D-92A4-83FA0DBE55C9}" destId="{3EA6695E-3CB2-5C42-9554-EE1CAD03825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9D63DD-5896-40D6-9A14-B8FDDD8871C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9FC9849-FE98-4870-8816-B11D521E4553}">
      <dgm:prSet custT="1"/>
      <dgm:spPr/>
      <dgm:t>
        <a:bodyPr/>
        <a:lstStyle/>
        <a:p>
          <a:r>
            <a:rPr lang="en-US" sz="2800" b="1" dirty="0"/>
            <a:t>Partner</a:t>
          </a:r>
          <a:r>
            <a:rPr lang="en-US" sz="2800" dirty="0"/>
            <a:t> – how do I effectively balance Advocacy with Inquiry?</a:t>
          </a:r>
        </a:p>
      </dgm:t>
    </dgm:pt>
    <dgm:pt modelId="{12B563C2-AE69-4F1B-A992-484CFDBB926E}" type="parTrans" cxnId="{7212A72F-31E6-4FC5-A7F6-045E16310EA1}">
      <dgm:prSet/>
      <dgm:spPr/>
      <dgm:t>
        <a:bodyPr/>
        <a:lstStyle/>
        <a:p>
          <a:endParaRPr lang="en-US"/>
        </a:p>
      </dgm:t>
    </dgm:pt>
    <dgm:pt modelId="{16485F1B-FE6A-49C5-8CBA-D8D3588893F7}" type="sibTrans" cxnId="{7212A72F-31E6-4FC5-A7F6-045E16310EA1}">
      <dgm:prSet/>
      <dgm:spPr/>
      <dgm:t>
        <a:bodyPr/>
        <a:lstStyle/>
        <a:p>
          <a:endParaRPr lang="en-US"/>
        </a:p>
      </dgm:t>
    </dgm:pt>
    <dgm:pt modelId="{9293083C-692F-41C9-8F6D-7D43DF3C9ED8}">
      <dgm:prSet custT="1"/>
      <dgm:spPr/>
      <dgm:t>
        <a:bodyPr/>
        <a:lstStyle/>
        <a:p>
          <a:r>
            <a:rPr lang="en-US" sz="2800" b="1" dirty="0"/>
            <a:t>Facilitator</a:t>
          </a:r>
          <a:r>
            <a:rPr lang="en-US" sz="2800" dirty="0"/>
            <a:t> – how do I facilitate a conversation in service of adaptive work?</a:t>
          </a:r>
        </a:p>
      </dgm:t>
    </dgm:pt>
    <dgm:pt modelId="{B7BEE8EF-C9B2-4DD3-9681-C431340F1D10}" type="parTrans" cxnId="{4E62608B-5553-43BE-806F-229A2640488E}">
      <dgm:prSet/>
      <dgm:spPr/>
      <dgm:t>
        <a:bodyPr/>
        <a:lstStyle/>
        <a:p>
          <a:endParaRPr lang="en-US"/>
        </a:p>
      </dgm:t>
    </dgm:pt>
    <dgm:pt modelId="{B48C8BA0-F2FE-4806-9737-994BF3B73381}" type="sibTrans" cxnId="{4E62608B-5553-43BE-806F-229A2640488E}">
      <dgm:prSet/>
      <dgm:spPr/>
      <dgm:t>
        <a:bodyPr/>
        <a:lstStyle/>
        <a:p>
          <a:endParaRPr lang="en-US"/>
        </a:p>
      </dgm:t>
    </dgm:pt>
    <dgm:pt modelId="{C85B1590-65B4-422D-96B9-9E256B8F5B33}">
      <dgm:prSet custT="1"/>
      <dgm:spPr/>
      <dgm:t>
        <a:bodyPr/>
        <a:lstStyle/>
        <a:p>
          <a:r>
            <a:rPr lang="en-US" sz="2800" b="1" dirty="0"/>
            <a:t>Arbiter</a:t>
          </a:r>
          <a:r>
            <a:rPr lang="en-US" sz="2800" dirty="0"/>
            <a:t> – How open am I to input at this point in my decision-making process?</a:t>
          </a:r>
        </a:p>
      </dgm:t>
    </dgm:pt>
    <dgm:pt modelId="{56C10D41-A573-4881-A47D-8DEDF7255288}" type="parTrans" cxnId="{3DA2AD02-9D0D-4FA6-94F7-B1E1409B8B09}">
      <dgm:prSet/>
      <dgm:spPr/>
      <dgm:t>
        <a:bodyPr/>
        <a:lstStyle/>
        <a:p>
          <a:endParaRPr lang="en-US"/>
        </a:p>
      </dgm:t>
    </dgm:pt>
    <dgm:pt modelId="{813CE624-67C9-4109-87A2-E23350D698D2}" type="sibTrans" cxnId="{3DA2AD02-9D0D-4FA6-94F7-B1E1409B8B09}">
      <dgm:prSet/>
      <dgm:spPr/>
      <dgm:t>
        <a:bodyPr/>
        <a:lstStyle/>
        <a:p>
          <a:endParaRPr lang="en-US"/>
        </a:p>
      </dgm:t>
    </dgm:pt>
    <dgm:pt modelId="{D2256FF4-DEAF-7947-A987-13963A269448}" type="pres">
      <dgm:prSet presAssocID="{A69D63DD-5896-40D6-9A14-B8FDDD8871C7}" presName="vert0" presStyleCnt="0">
        <dgm:presLayoutVars>
          <dgm:dir/>
          <dgm:animOne val="branch"/>
          <dgm:animLvl val="lvl"/>
        </dgm:presLayoutVars>
      </dgm:prSet>
      <dgm:spPr/>
    </dgm:pt>
    <dgm:pt modelId="{E846292A-0379-B249-8FED-9A67E9637B14}" type="pres">
      <dgm:prSet presAssocID="{F9FC9849-FE98-4870-8816-B11D521E4553}" presName="thickLine" presStyleLbl="alignNode1" presStyleIdx="0" presStyleCnt="3"/>
      <dgm:spPr/>
    </dgm:pt>
    <dgm:pt modelId="{B60BB0A6-24C6-AA45-A0B9-53DF04F0A513}" type="pres">
      <dgm:prSet presAssocID="{F9FC9849-FE98-4870-8816-B11D521E4553}" presName="horz1" presStyleCnt="0"/>
      <dgm:spPr/>
    </dgm:pt>
    <dgm:pt modelId="{86FFCDCA-65FF-8E41-8465-BA547EF18294}" type="pres">
      <dgm:prSet presAssocID="{F9FC9849-FE98-4870-8816-B11D521E4553}" presName="tx1" presStyleLbl="revTx" presStyleIdx="0" presStyleCnt="3"/>
      <dgm:spPr/>
    </dgm:pt>
    <dgm:pt modelId="{9D28C686-DD34-EF4F-BF89-BD06916F6E85}" type="pres">
      <dgm:prSet presAssocID="{F9FC9849-FE98-4870-8816-B11D521E4553}" presName="vert1" presStyleCnt="0"/>
      <dgm:spPr/>
    </dgm:pt>
    <dgm:pt modelId="{9B3413D2-2A4B-2145-AF09-BF3EDF752996}" type="pres">
      <dgm:prSet presAssocID="{9293083C-692F-41C9-8F6D-7D43DF3C9ED8}" presName="thickLine" presStyleLbl="alignNode1" presStyleIdx="1" presStyleCnt="3"/>
      <dgm:spPr/>
    </dgm:pt>
    <dgm:pt modelId="{735B17F4-346D-7842-A839-54145311A05B}" type="pres">
      <dgm:prSet presAssocID="{9293083C-692F-41C9-8F6D-7D43DF3C9ED8}" presName="horz1" presStyleCnt="0"/>
      <dgm:spPr/>
    </dgm:pt>
    <dgm:pt modelId="{570D9F6C-77CB-5D46-8DF1-8B3B4AC4B6A3}" type="pres">
      <dgm:prSet presAssocID="{9293083C-692F-41C9-8F6D-7D43DF3C9ED8}" presName="tx1" presStyleLbl="revTx" presStyleIdx="1" presStyleCnt="3"/>
      <dgm:spPr/>
    </dgm:pt>
    <dgm:pt modelId="{22BD6441-E636-6D4A-B8FD-CF18A350528E}" type="pres">
      <dgm:prSet presAssocID="{9293083C-692F-41C9-8F6D-7D43DF3C9ED8}" presName="vert1" presStyleCnt="0"/>
      <dgm:spPr/>
    </dgm:pt>
    <dgm:pt modelId="{D562AF80-857E-5D41-8C09-D4B8F05F8AFA}" type="pres">
      <dgm:prSet presAssocID="{C85B1590-65B4-422D-96B9-9E256B8F5B33}" presName="thickLine" presStyleLbl="alignNode1" presStyleIdx="2" presStyleCnt="3"/>
      <dgm:spPr/>
    </dgm:pt>
    <dgm:pt modelId="{A2AB9CDF-A016-144F-A5C5-DF3B6CB781EC}" type="pres">
      <dgm:prSet presAssocID="{C85B1590-65B4-422D-96B9-9E256B8F5B33}" presName="horz1" presStyleCnt="0"/>
      <dgm:spPr/>
    </dgm:pt>
    <dgm:pt modelId="{D13417D3-5FE5-094A-BEFE-2109EA9C552B}" type="pres">
      <dgm:prSet presAssocID="{C85B1590-65B4-422D-96B9-9E256B8F5B33}" presName="tx1" presStyleLbl="revTx" presStyleIdx="2" presStyleCnt="3"/>
      <dgm:spPr/>
    </dgm:pt>
    <dgm:pt modelId="{4FF856BA-E7B9-774F-B36B-A09B168F69A5}" type="pres">
      <dgm:prSet presAssocID="{C85B1590-65B4-422D-96B9-9E256B8F5B33}" presName="vert1" presStyleCnt="0"/>
      <dgm:spPr/>
    </dgm:pt>
  </dgm:ptLst>
  <dgm:cxnLst>
    <dgm:cxn modelId="{3DA2AD02-9D0D-4FA6-94F7-B1E1409B8B09}" srcId="{A69D63DD-5896-40D6-9A14-B8FDDD8871C7}" destId="{C85B1590-65B4-422D-96B9-9E256B8F5B33}" srcOrd="2" destOrd="0" parTransId="{56C10D41-A573-4881-A47D-8DEDF7255288}" sibTransId="{813CE624-67C9-4109-87A2-E23350D698D2}"/>
    <dgm:cxn modelId="{7212A72F-31E6-4FC5-A7F6-045E16310EA1}" srcId="{A69D63DD-5896-40D6-9A14-B8FDDD8871C7}" destId="{F9FC9849-FE98-4870-8816-B11D521E4553}" srcOrd="0" destOrd="0" parTransId="{12B563C2-AE69-4F1B-A992-484CFDBB926E}" sibTransId="{16485F1B-FE6A-49C5-8CBA-D8D3588893F7}"/>
    <dgm:cxn modelId="{7DA63B5B-F7F8-E046-AC24-810E83DB315A}" type="presOf" srcId="{9293083C-692F-41C9-8F6D-7D43DF3C9ED8}" destId="{570D9F6C-77CB-5D46-8DF1-8B3B4AC4B6A3}" srcOrd="0" destOrd="0" presId="urn:microsoft.com/office/officeart/2008/layout/LinedList"/>
    <dgm:cxn modelId="{85D1AB6E-4DF9-8149-AF4A-67B679B4A547}" type="presOf" srcId="{C85B1590-65B4-422D-96B9-9E256B8F5B33}" destId="{D13417D3-5FE5-094A-BEFE-2109EA9C552B}" srcOrd="0" destOrd="0" presId="urn:microsoft.com/office/officeart/2008/layout/LinedList"/>
    <dgm:cxn modelId="{4E62608B-5553-43BE-806F-229A2640488E}" srcId="{A69D63DD-5896-40D6-9A14-B8FDDD8871C7}" destId="{9293083C-692F-41C9-8F6D-7D43DF3C9ED8}" srcOrd="1" destOrd="0" parTransId="{B7BEE8EF-C9B2-4DD3-9681-C431340F1D10}" sibTransId="{B48C8BA0-F2FE-4806-9737-994BF3B73381}"/>
    <dgm:cxn modelId="{BA13D2CA-D391-4F46-87D5-BAA146CBDFA9}" type="presOf" srcId="{A69D63DD-5896-40D6-9A14-B8FDDD8871C7}" destId="{D2256FF4-DEAF-7947-A987-13963A269448}" srcOrd="0" destOrd="0" presId="urn:microsoft.com/office/officeart/2008/layout/LinedList"/>
    <dgm:cxn modelId="{4C887CDD-E68D-5840-B752-B9B0EB747C53}" type="presOf" srcId="{F9FC9849-FE98-4870-8816-B11D521E4553}" destId="{86FFCDCA-65FF-8E41-8465-BA547EF18294}" srcOrd="0" destOrd="0" presId="urn:microsoft.com/office/officeart/2008/layout/LinedList"/>
    <dgm:cxn modelId="{3557B7F5-1725-5E4D-BB24-06525FA14359}" type="presParOf" srcId="{D2256FF4-DEAF-7947-A987-13963A269448}" destId="{E846292A-0379-B249-8FED-9A67E9637B14}" srcOrd="0" destOrd="0" presId="urn:microsoft.com/office/officeart/2008/layout/LinedList"/>
    <dgm:cxn modelId="{74483D0C-60DE-EC42-BEB4-50CAE51AFF39}" type="presParOf" srcId="{D2256FF4-DEAF-7947-A987-13963A269448}" destId="{B60BB0A6-24C6-AA45-A0B9-53DF04F0A513}" srcOrd="1" destOrd="0" presId="urn:microsoft.com/office/officeart/2008/layout/LinedList"/>
    <dgm:cxn modelId="{7A05EB72-34D8-A541-9259-A6547E9C73EC}" type="presParOf" srcId="{B60BB0A6-24C6-AA45-A0B9-53DF04F0A513}" destId="{86FFCDCA-65FF-8E41-8465-BA547EF18294}" srcOrd="0" destOrd="0" presId="urn:microsoft.com/office/officeart/2008/layout/LinedList"/>
    <dgm:cxn modelId="{62277F63-B60D-864D-922F-30ED0A4F2E0E}" type="presParOf" srcId="{B60BB0A6-24C6-AA45-A0B9-53DF04F0A513}" destId="{9D28C686-DD34-EF4F-BF89-BD06916F6E85}" srcOrd="1" destOrd="0" presId="urn:microsoft.com/office/officeart/2008/layout/LinedList"/>
    <dgm:cxn modelId="{F314CD5B-F0D5-D746-B51E-928A4C6AA51E}" type="presParOf" srcId="{D2256FF4-DEAF-7947-A987-13963A269448}" destId="{9B3413D2-2A4B-2145-AF09-BF3EDF752996}" srcOrd="2" destOrd="0" presId="urn:microsoft.com/office/officeart/2008/layout/LinedList"/>
    <dgm:cxn modelId="{B01837E6-0668-C74B-8890-097EBA5351DE}" type="presParOf" srcId="{D2256FF4-DEAF-7947-A987-13963A269448}" destId="{735B17F4-346D-7842-A839-54145311A05B}" srcOrd="3" destOrd="0" presId="urn:microsoft.com/office/officeart/2008/layout/LinedList"/>
    <dgm:cxn modelId="{1A31B3DC-5DB8-F942-8961-471AAFBF88D5}" type="presParOf" srcId="{735B17F4-346D-7842-A839-54145311A05B}" destId="{570D9F6C-77CB-5D46-8DF1-8B3B4AC4B6A3}" srcOrd="0" destOrd="0" presId="urn:microsoft.com/office/officeart/2008/layout/LinedList"/>
    <dgm:cxn modelId="{A94B5789-44A2-A349-96EF-3609911486E3}" type="presParOf" srcId="{735B17F4-346D-7842-A839-54145311A05B}" destId="{22BD6441-E636-6D4A-B8FD-CF18A350528E}" srcOrd="1" destOrd="0" presId="urn:microsoft.com/office/officeart/2008/layout/LinedList"/>
    <dgm:cxn modelId="{F88B1AE6-9A57-FF4A-819E-C852C8628F7C}" type="presParOf" srcId="{D2256FF4-DEAF-7947-A987-13963A269448}" destId="{D562AF80-857E-5D41-8C09-D4B8F05F8AFA}" srcOrd="4" destOrd="0" presId="urn:microsoft.com/office/officeart/2008/layout/LinedList"/>
    <dgm:cxn modelId="{147EA9A0-2457-5E4B-AE88-4FB1F046D8FF}" type="presParOf" srcId="{D2256FF4-DEAF-7947-A987-13963A269448}" destId="{A2AB9CDF-A016-144F-A5C5-DF3B6CB781EC}" srcOrd="5" destOrd="0" presId="urn:microsoft.com/office/officeart/2008/layout/LinedList"/>
    <dgm:cxn modelId="{C1E2E8E8-1AEF-E643-BA64-8A6B91F28986}" type="presParOf" srcId="{A2AB9CDF-A016-144F-A5C5-DF3B6CB781EC}" destId="{D13417D3-5FE5-094A-BEFE-2109EA9C552B}" srcOrd="0" destOrd="0" presId="urn:microsoft.com/office/officeart/2008/layout/LinedList"/>
    <dgm:cxn modelId="{5C8B9072-4D07-CF4C-96F3-825F5F13F33B}" type="presParOf" srcId="{A2AB9CDF-A016-144F-A5C5-DF3B6CB781EC}" destId="{4FF856BA-E7B9-774F-B36B-A09B168F69A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2A7530-9711-4801-9563-70B9E274B46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3B1DD34-709C-4F7A-9E31-49CEADC8A178}">
      <dgm:prSet/>
      <dgm:spPr/>
      <dgm:t>
        <a:bodyPr/>
        <a:lstStyle/>
        <a:p>
          <a:r>
            <a:rPr lang="en-US" b="1"/>
            <a:t>Partner</a:t>
          </a:r>
          <a:r>
            <a:rPr lang="en-US"/>
            <a:t> – how will forward movement continue in the work and in the relationships beyond the conversation?</a:t>
          </a:r>
        </a:p>
      </dgm:t>
    </dgm:pt>
    <dgm:pt modelId="{5E0D2E95-FD27-4545-83BC-A06EDC0F49FF}" type="parTrans" cxnId="{9837528F-3B15-42B5-831E-1AA1FBD889C3}">
      <dgm:prSet/>
      <dgm:spPr/>
      <dgm:t>
        <a:bodyPr/>
        <a:lstStyle/>
        <a:p>
          <a:endParaRPr lang="en-US"/>
        </a:p>
      </dgm:t>
    </dgm:pt>
    <dgm:pt modelId="{0C52FD7F-33D1-409B-9145-C46A7683C7B6}" type="sibTrans" cxnId="{9837528F-3B15-42B5-831E-1AA1FBD889C3}">
      <dgm:prSet/>
      <dgm:spPr/>
      <dgm:t>
        <a:bodyPr/>
        <a:lstStyle/>
        <a:p>
          <a:endParaRPr lang="en-US"/>
        </a:p>
      </dgm:t>
    </dgm:pt>
    <dgm:pt modelId="{B15C4CBD-A1B3-4D6C-B249-CEAC6C7A2C0A}">
      <dgm:prSet/>
      <dgm:spPr/>
      <dgm:t>
        <a:bodyPr/>
        <a:lstStyle/>
        <a:p>
          <a:r>
            <a:rPr lang="en-US" b="1"/>
            <a:t>Facilitator</a:t>
          </a:r>
          <a:r>
            <a:rPr lang="en-US"/>
            <a:t> – how will the outcome of dialogue be communicated beyond the participants to increase engagement, creativity and innovation?</a:t>
          </a:r>
        </a:p>
      </dgm:t>
    </dgm:pt>
    <dgm:pt modelId="{2D877FED-4652-4931-A490-0AAEA605FEE3}" type="parTrans" cxnId="{1C1C5A3D-ACCB-4E15-AF82-75FFCB3F8D7B}">
      <dgm:prSet/>
      <dgm:spPr/>
      <dgm:t>
        <a:bodyPr/>
        <a:lstStyle/>
        <a:p>
          <a:endParaRPr lang="en-US"/>
        </a:p>
      </dgm:t>
    </dgm:pt>
    <dgm:pt modelId="{1C3807D4-D0B2-485A-8C23-AB37C39DFE25}" type="sibTrans" cxnId="{1C1C5A3D-ACCB-4E15-AF82-75FFCB3F8D7B}">
      <dgm:prSet/>
      <dgm:spPr/>
      <dgm:t>
        <a:bodyPr/>
        <a:lstStyle/>
        <a:p>
          <a:endParaRPr lang="en-US"/>
        </a:p>
      </dgm:t>
    </dgm:pt>
    <dgm:pt modelId="{60F376EC-3E97-411D-BF14-9AFF7EACDB96}">
      <dgm:prSet/>
      <dgm:spPr/>
      <dgm:t>
        <a:bodyPr/>
        <a:lstStyle/>
        <a:p>
          <a:r>
            <a:rPr lang="en-US" b="1"/>
            <a:t>Arbiter</a:t>
          </a:r>
          <a:r>
            <a:rPr lang="en-US"/>
            <a:t> – how will others be engaged in implementation and accountability?</a:t>
          </a:r>
        </a:p>
      </dgm:t>
    </dgm:pt>
    <dgm:pt modelId="{5A94546C-5A3A-4519-A9AB-EAA21A70908A}" type="parTrans" cxnId="{B285AE71-FDE0-4B58-ACD2-21C08E8A8A19}">
      <dgm:prSet/>
      <dgm:spPr/>
      <dgm:t>
        <a:bodyPr/>
        <a:lstStyle/>
        <a:p>
          <a:endParaRPr lang="en-US"/>
        </a:p>
      </dgm:t>
    </dgm:pt>
    <dgm:pt modelId="{C170C3A6-BF44-4421-95B5-C73AD4981023}" type="sibTrans" cxnId="{B285AE71-FDE0-4B58-ACD2-21C08E8A8A19}">
      <dgm:prSet/>
      <dgm:spPr/>
      <dgm:t>
        <a:bodyPr/>
        <a:lstStyle/>
        <a:p>
          <a:endParaRPr lang="en-US"/>
        </a:p>
      </dgm:t>
    </dgm:pt>
    <dgm:pt modelId="{FF4EA29F-F7EE-2640-BFED-E1E21E8AECAF}" type="pres">
      <dgm:prSet presAssocID="{CC2A7530-9711-4801-9563-70B9E274B463}" presName="vert0" presStyleCnt="0">
        <dgm:presLayoutVars>
          <dgm:dir/>
          <dgm:animOne val="branch"/>
          <dgm:animLvl val="lvl"/>
        </dgm:presLayoutVars>
      </dgm:prSet>
      <dgm:spPr/>
    </dgm:pt>
    <dgm:pt modelId="{DFBDB80D-E6DC-584E-BD6D-6FB0B5B0CC17}" type="pres">
      <dgm:prSet presAssocID="{C3B1DD34-709C-4F7A-9E31-49CEADC8A178}" presName="thickLine" presStyleLbl="alignNode1" presStyleIdx="0" presStyleCnt="3"/>
      <dgm:spPr/>
    </dgm:pt>
    <dgm:pt modelId="{DED7C497-7EED-0B4B-A9A6-E77BB716EF04}" type="pres">
      <dgm:prSet presAssocID="{C3B1DD34-709C-4F7A-9E31-49CEADC8A178}" presName="horz1" presStyleCnt="0"/>
      <dgm:spPr/>
    </dgm:pt>
    <dgm:pt modelId="{DC2ADACE-C110-1048-96A3-493BC8843F3E}" type="pres">
      <dgm:prSet presAssocID="{C3B1DD34-709C-4F7A-9E31-49CEADC8A178}" presName="tx1" presStyleLbl="revTx" presStyleIdx="0" presStyleCnt="3"/>
      <dgm:spPr/>
    </dgm:pt>
    <dgm:pt modelId="{E8F91DFE-B4B0-A64A-B657-29C3776B1AB2}" type="pres">
      <dgm:prSet presAssocID="{C3B1DD34-709C-4F7A-9E31-49CEADC8A178}" presName="vert1" presStyleCnt="0"/>
      <dgm:spPr/>
    </dgm:pt>
    <dgm:pt modelId="{E905E1A0-6013-994E-9908-AC011841B97B}" type="pres">
      <dgm:prSet presAssocID="{B15C4CBD-A1B3-4D6C-B249-CEAC6C7A2C0A}" presName="thickLine" presStyleLbl="alignNode1" presStyleIdx="1" presStyleCnt="3"/>
      <dgm:spPr/>
    </dgm:pt>
    <dgm:pt modelId="{F62391B6-D068-6147-93CD-5E49CBD6909B}" type="pres">
      <dgm:prSet presAssocID="{B15C4CBD-A1B3-4D6C-B249-CEAC6C7A2C0A}" presName="horz1" presStyleCnt="0"/>
      <dgm:spPr/>
    </dgm:pt>
    <dgm:pt modelId="{1DD4563A-67C8-1945-9687-D66F8C3FCDB4}" type="pres">
      <dgm:prSet presAssocID="{B15C4CBD-A1B3-4D6C-B249-CEAC6C7A2C0A}" presName="tx1" presStyleLbl="revTx" presStyleIdx="1" presStyleCnt="3"/>
      <dgm:spPr/>
    </dgm:pt>
    <dgm:pt modelId="{F9C64F5D-FEF5-8940-88AB-55B1B482B927}" type="pres">
      <dgm:prSet presAssocID="{B15C4CBD-A1B3-4D6C-B249-CEAC6C7A2C0A}" presName="vert1" presStyleCnt="0"/>
      <dgm:spPr/>
    </dgm:pt>
    <dgm:pt modelId="{87987D3F-C15F-AB45-844B-1B7B150E1BF4}" type="pres">
      <dgm:prSet presAssocID="{60F376EC-3E97-411D-BF14-9AFF7EACDB96}" presName="thickLine" presStyleLbl="alignNode1" presStyleIdx="2" presStyleCnt="3"/>
      <dgm:spPr/>
    </dgm:pt>
    <dgm:pt modelId="{0C620D7F-0645-8D45-B144-B1641EAB57DF}" type="pres">
      <dgm:prSet presAssocID="{60F376EC-3E97-411D-BF14-9AFF7EACDB96}" presName="horz1" presStyleCnt="0"/>
      <dgm:spPr/>
    </dgm:pt>
    <dgm:pt modelId="{AA87AB35-F200-C54D-A1FA-CA76505D101E}" type="pres">
      <dgm:prSet presAssocID="{60F376EC-3E97-411D-BF14-9AFF7EACDB96}" presName="tx1" presStyleLbl="revTx" presStyleIdx="2" presStyleCnt="3"/>
      <dgm:spPr/>
    </dgm:pt>
    <dgm:pt modelId="{B7A7A2D0-CBCD-9D42-B5F0-CA31CEB6DA39}" type="pres">
      <dgm:prSet presAssocID="{60F376EC-3E97-411D-BF14-9AFF7EACDB96}" presName="vert1" presStyleCnt="0"/>
      <dgm:spPr/>
    </dgm:pt>
  </dgm:ptLst>
  <dgm:cxnLst>
    <dgm:cxn modelId="{1C1C5A3D-ACCB-4E15-AF82-75FFCB3F8D7B}" srcId="{CC2A7530-9711-4801-9563-70B9E274B463}" destId="{B15C4CBD-A1B3-4D6C-B249-CEAC6C7A2C0A}" srcOrd="1" destOrd="0" parTransId="{2D877FED-4652-4931-A490-0AAEA605FEE3}" sibTransId="{1C3807D4-D0B2-485A-8C23-AB37C39DFE25}"/>
    <dgm:cxn modelId="{FFADDA44-1CE2-1044-930D-CC6069B83DEF}" type="presOf" srcId="{CC2A7530-9711-4801-9563-70B9E274B463}" destId="{FF4EA29F-F7EE-2640-BFED-E1E21E8AECAF}" srcOrd="0" destOrd="0" presId="urn:microsoft.com/office/officeart/2008/layout/LinedList"/>
    <dgm:cxn modelId="{B285AE71-FDE0-4B58-ACD2-21C08E8A8A19}" srcId="{CC2A7530-9711-4801-9563-70B9E274B463}" destId="{60F376EC-3E97-411D-BF14-9AFF7EACDB96}" srcOrd="2" destOrd="0" parTransId="{5A94546C-5A3A-4519-A9AB-EAA21A70908A}" sibTransId="{C170C3A6-BF44-4421-95B5-C73AD4981023}"/>
    <dgm:cxn modelId="{1B08BE8A-40DE-DB4F-AAD4-2A04FCE29BE4}" type="presOf" srcId="{C3B1DD34-709C-4F7A-9E31-49CEADC8A178}" destId="{DC2ADACE-C110-1048-96A3-493BC8843F3E}" srcOrd="0" destOrd="0" presId="urn:microsoft.com/office/officeart/2008/layout/LinedList"/>
    <dgm:cxn modelId="{2936CF8C-0F16-184E-96AC-8374CDE61A00}" type="presOf" srcId="{B15C4CBD-A1B3-4D6C-B249-CEAC6C7A2C0A}" destId="{1DD4563A-67C8-1945-9687-D66F8C3FCDB4}" srcOrd="0" destOrd="0" presId="urn:microsoft.com/office/officeart/2008/layout/LinedList"/>
    <dgm:cxn modelId="{9837528F-3B15-42B5-831E-1AA1FBD889C3}" srcId="{CC2A7530-9711-4801-9563-70B9E274B463}" destId="{C3B1DD34-709C-4F7A-9E31-49CEADC8A178}" srcOrd="0" destOrd="0" parTransId="{5E0D2E95-FD27-4545-83BC-A06EDC0F49FF}" sibTransId="{0C52FD7F-33D1-409B-9145-C46A7683C7B6}"/>
    <dgm:cxn modelId="{827D15F6-E160-6343-B9E0-D8A060E3C782}" type="presOf" srcId="{60F376EC-3E97-411D-BF14-9AFF7EACDB96}" destId="{AA87AB35-F200-C54D-A1FA-CA76505D101E}" srcOrd="0" destOrd="0" presId="urn:microsoft.com/office/officeart/2008/layout/LinedList"/>
    <dgm:cxn modelId="{7E96DDB8-232E-E844-8EDA-1A9DA84859A9}" type="presParOf" srcId="{FF4EA29F-F7EE-2640-BFED-E1E21E8AECAF}" destId="{DFBDB80D-E6DC-584E-BD6D-6FB0B5B0CC17}" srcOrd="0" destOrd="0" presId="urn:microsoft.com/office/officeart/2008/layout/LinedList"/>
    <dgm:cxn modelId="{2A47A889-AFF0-8742-9C28-7B4C17EB1716}" type="presParOf" srcId="{FF4EA29F-F7EE-2640-BFED-E1E21E8AECAF}" destId="{DED7C497-7EED-0B4B-A9A6-E77BB716EF04}" srcOrd="1" destOrd="0" presId="urn:microsoft.com/office/officeart/2008/layout/LinedList"/>
    <dgm:cxn modelId="{DE608F83-7FAD-0F42-9E92-F8C791B2B7E4}" type="presParOf" srcId="{DED7C497-7EED-0B4B-A9A6-E77BB716EF04}" destId="{DC2ADACE-C110-1048-96A3-493BC8843F3E}" srcOrd="0" destOrd="0" presId="urn:microsoft.com/office/officeart/2008/layout/LinedList"/>
    <dgm:cxn modelId="{6B102534-B00C-A240-B3A4-9278D626FBD0}" type="presParOf" srcId="{DED7C497-7EED-0B4B-A9A6-E77BB716EF04}" destId="{E8F91DFE-B4B0-A64A-B657-29C3776B1AB2}" srcOrd="1" destOrd="0" presId="urn:microsoft.com/office/officeart/2008/layout/LinedList"/>
    <dgm:cxn modelId="{42F219BE-6AD5-894A-A379-A867E91BED26}" type="presParOf" srcId="{FF4EA29F-F7EE-2640-BFED-E1E21E8AECAF}" destId="{E905E1A0-6013-994E-9908-AC011841B97B}" srcOrd="2" destOrd="0" presId="urn:microsoft.com/office/officeart/2008/layout/LinedList"/>
    <dgm:cxn modelId="{9A64D205-C5EB-BC4F-AF18-15097D69ACE4}" type="presParOf" srcId="{FF4EA29F-F7EE-2640-BFED-E1E21E8AECAF}" destId="{F62391B6-D068-6147-93CD-5E49CBD6909B}" srcOrd="3" destOrd="0" presId="urn:microsoft.com/office/officeart/2008/layout/LinedList"/>
    <dgm:cxn modelId="{5FFD39DA-6808-9642-B9E7-DD845D5DB65C}" type="presParOf" srcId="{F62391B6-D068-6147-93CD-5E49CBD6909B}" destId="{1DD4563A-67C8-1945-9687-D66F8C3FCDB4}" srcOrd="0" destOrd="0" presId="urn:microsoft.com/office/officeart/2008/layout/LinedList"/>
    <dgm:cxn modelId="{14F257F6-9673-2841-A72C-A8ADA9EE7D30}" type="presParOf" srcId="{F62391B6-D068-6147-93CD-5E49CBD6909B}" destId="{F9C64F5D-FEF5-8940-88AB-55B1B482B927}" srcOrd="1" destOrd="0" presId="urn:microsoft.com/office/officeart/2008/layout/LinedList"/>
    <dgm:cxn modelId="{A705504F-98B1-814E-9964-4FB8EAED2C37}" type="presParOf" srcId="{FF4EA29F-F7EE-2640-BFED-E1E21E8AECAF}" destId="{87987D3F-C15F-AB45-844B-1B7B150E1BF4}" srcOrd="4" destOrd="0" presId="urn:microsoft.com/office/officeart/2008/layout/LinedList"/>
    <dgm:cxn modelId="{961C5A51-E513-F34E-8444-42857525C003}" type="presParOf" srcId="{FF4EA29F-F7EE-2640-BFED-E1E21E8AECAF}" destId="{0C620D7F-0645-8D45-B144-B1641EAB57DF}" srcOrd="5" destOrd="0" presId="urn:microsoft.com/office/officeart/2008/layout/LinedList"/>
    <dgm:cxn modelId="{2C4BB192-E216-784C-81F9-6874BE2ED511}" type="presParOf" srcId="{0C620D7F-0645-8D45-B144-B1641EAB57DF}" destId="{AA87AB35-F200-C54D-A1FA-CA76505D101E}" srcOrd="0" destOrd="0" presId="urn:microsoft.com/office/officeart/2008/layout/LinedList"/>
    <dgm:cxn modelId="{7E5670FE-C9FF-9043-8EAD-6D6892259FB1}" type="presParOf" srcId="{0C620D7F-0645-8D45-B144-B1641EAB57DF}" destId="{B7A7A2D0-CBCD-9D42-B5F0-CA31CEB6DA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126CF-BE74-4953-925A-DFA61095DD2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CE7FB29-56C8-42C7-BBF5-2E77B59D1655}">
      <dgm:prSet/>
      <dgm:spPr/>
      <dgm:t>
        <a:bodyPr/>
        <a:lstStyle/>
        <a:p>
          <a:r>
            <a:rPr lang="en-US"/>
            <a:t>Every conversation has a structure that invites certain kinds of responses and inhibits other kinds of responses.</a:t>
          </a:r>
        </a:p>
      </dgm:t>
    </dgm:pt>
    <dgm:pt modelId="{7CA577D0-93E5-466B-824C-41A6FC9328BE}" type="parTrans" cxnId="{BC2A0AD5-BDD7-4FFC-B8AB-E2A1C988EF60}">
      <dgm:prSet/>
      <dgm:spPr/>
      <dgm:t>
        <a:bodyPr/>
        <a:lstStyle/>
        <a:p>
          <a:endParaRPr lang="en-US"/>
        </a:p>
      </dgm:t>
    </dgm:pt>
    <dgm:pt modelId="{C790C7DE-7525-4C28-AE0D-8650FDACC392}" type="sibTrans" cxnId="{BC2A0AD5-BDD7-4FFC-B8AB-E2A1C988EF60}">
      <dgm:prSet/>
      <dgm:spPr/>
      <dgm:t>
        <a:bodyPr/>
        <a:lstStyle/>
        <a:p>
          <a:endParaRPr lang="en-US"/>
        </a:p>
      </dgm:t>
    </dgm:pt>
    <dgm:pt modelId="{36900D5D-7BB5-4991-8747-FFB009D4A161}">
      <dgm:prSet/>
      <dgm:spPr/>
      <dgm:t>
        <a:bodyPr/>
        <a:lstStyle/>
        <a:p>
          <a:r>
            <a:rPr lang="en-US"/>
            <a:t>We approach most difficult situations prepared to tell the other person something that is important to us.</a:t>
          </a:r>
        </a:p>
      </dgm:t>
    </dgm:pt>
    <dgm:pt modelId="{B05D67F8-8283-4347-9505-BED430167382}" type="parTrans" cxnId="{E2E561EA-F230-4760-80C2-8DABA031E1B0}">
      <dgm:prSet/>
      <dgm:spPr/>
      <dgm:t>
        <a:bodyPr/>
        <a:lstStyle/>
        <a:p>
          <a:endParaRPr lang="en-US"/>
        </a:p>
      </dgm:t>
    </dgm:pt>
    <dgm:pt modelId="{10EB88A7-8E8C-4794-9203-121908DC36CA}" type="sibTrans" cxnId="{E2E561EA-F230-4760-80C2-8DABA031E1B0}">
      <dgm:prSet/>
      <dgm:spPr/>
      <dgm:t>
        <a:bodyPr/>
        <a:lstStyle/>
        <a:p>
          <a:endParaRPr lang="en-US"/>
        </a:p>
      </dgm:t>
    </dgm:pt>
    <dgm:pt modelId="{7DB4E6B3-54F8-4778-8D7C-1B3029BA305A}">
      <dgm:prSet/>
      <dgm:spPr/>
      <dgm:t>
        <a:bodyPr/>
        <a:lstStyle/>
        <a:p>
          <a:r>
            <a:rPr lang="en-US"/>
            <a:t>Our preparation involves how we can tell the other person in a way that will be effective.</a:t>
          </a:r>
        </a:p>
      </dgm:t>
    </dgm:pt>
    <dgm:pt modelId="{D8AFF367-BBFD-4252-B9BD-22B8D463C7DD}" type="parTrans" cxnId="{45E144AF-C740-4051-A874-899A52DFD9B2}">
      <dgm:prSet/>
      <dgm:spPr/>
      <dgm:t>
        <a:bodyPr/>
        <a:lstStyle/>
        <a:p>
          <a:endParaRPr lang="en-US"/>
        </a:p>
      </dgm:t>
    </dgm:pt>
    <dgm:pt modelId="{58EB47E9-B18F-4950-B673-1938B7CBAFB6}" type="sibTrans" cxnId="{45E144AF-C740-4051-A874-899A52DFD9B2}">
      <dgm:prSet/>
      <dgm:spPr/>
      <dgm:t>
        <a:bodyPr/>
        <a:lstStyle/>
        <a:p>
          <a:endParaRPr lang="en-US"/>
        </a:p>
      </dgm:t>
    </dgm:pt>
    <dgm:pt modelId="{419B632B-F71E-4896-9848-1E62CF3F531E}">
      <dgm:prSet/>
      <dgm:spPr/>
      <dgm:t>
        <a:bodyPr/>
        <a:lstStyle/>
        <a:p>
          <a:r>
            <a:rPr lang="en-US"/>
            <a:t>Choose your conversation or it will choose you.</a:t>
          </a:r>
        </a:p>
      </dgm:t>
    </dgm:pt>
    <dgm:pt modelId="{A35FB043-FA17-4C48-86B7-BCF40239A481}" type="parTrans" cxnId="{1F079981-1251-4B32-A7F5-121EC5B8AC3E}">
      <dgm:prSet/>
      <dgm:spPr/>
      <dgm:t>
        <a:bodyPr/>
        <a:lstStyle/>
        <a:p>
          <a:endParaRPr lang="en-US"/>
        </a:p>
      </dgm:t>
    </dgm:pt>
    <dgm:pt modelId="{2751573E-3BA9-479E-B963-60F217C96C7A}" type="sibTrans" cxnId="{1F079981-1251-4B32-A7F5-121EC5B8AC3E}">
      <dgm:prSet/>
      <dgm:spPr/>
      <dgm:t>
        <a:bodyPr/>
        <a:lstStyle/>
        <a:p>
          <a:endParaRPr lang="en-US"/>
        </a:p>
      </dgm:t>
    </dgm:pt>
    <dgm:pt modelId="{3FC0F50F-3733-6F44-859C-805CBA1F9FC3}" type="pres">
      <dgm:prSet presAssocID="{4AA126CF-BE74-4953-925A-DFA61095DD2B}" presName="vert0" presStyleCnt="0">
        <dgm:presLayoutVars>
          <dgm:dir/>
          <dgm:animOne val="branch"/>
          <dgm:animLvl val="lvl"/>
        </dgm:presLayoutVars>
      </dgm:prSet>
      <dgm:spPr/>
    </dgm:pt>
    <dgm:pt modelId="{1FAA0B1D-9F30-1A42-8413-5EAB1F397657}" type="pres">
      <dgm:prSet presAssocID="{CCE7FB29-56C8-42C7-BBF5-2E77B59D1655}" presName="thickLine" presStyleLbl="alignNode1" presStyleIdx="0" presStyleCnt="4"/>
      <dgm:spPr/>
    </dgm:pt>
    <dgm:pt modelId="{0B0AE2EB-D8CF-F74B-9205-89A084458CEB}" type="pres">
      <dgm:prSet presAssocID="{CCE7FB29-56C8-42C7-BBF5-2E77B59D1655}" presName="horz1" presStyleCnt="0"/>
      <dgm:spPr/>
    </dgm:pt>
    <dgm:pt modelId="{BA6085FE-7244-3943-8A3F-80268E7D7391}" type="pres">
      <dgm:prSet presAssocID="{CCE7FB29-56C8-42C7-BBF5-2E77B59D1655}" presName="tx1" presStyleLbl="revTx" presStyleIdx="0" presStyleCnt="4"/>
      <dgm:spPr/>
    </dgm:pt>
    <dgm:pt modelId="{6E9A7216-1D32-7540-8574-BC97E5C4C879}" type="pres">
      <dgm:prSet presAssocID="{CCE7FB29-56C8-42C7-BBF5-2E77B59D1655}" presName="vert1" presStyleCnt="0"/>
      <dgm:spPr/>
    </dgm:pt>
    <dgm:pt modelId="{302EA2F5-B7E7-EF48-94A0-3C9C54B9EDA8}" type="pres">
      <dgm:prSet presAssocID="{36900D5D-7BB5-4991-8747-FFB009D4A161}" presName="thickLine" presStyleLbl="alignNode1" presStyleIdx="1" presStyleCnt="4"/>
      <dgm:spPr/>
    </dgm:pt>
    <dgm:pt modelId="{54814883-1E94-6940-986D-9E1E5D1FB82C}" type="pres">
      <dgm:prSet presAssocID="{36900D5D-7BB5-4991-8747-FFB009D4A161}" presName="horz1" presStyleCnt="0"/>
      <dgm:spPr/>
    </dgm:pt>
    <dgm:pt modelId="{27054215-F461-DE4F-825B-D796A3DBB3AC}" type="pres">
      <dgm:prSet presAssocID="{36900D5D-7BB5-4991-8747-FFB009D4A161}" presName="tx1" presStyleLbl="revTx" presStyleIdx="1" presStyleCnt="4"/>
      <dgm:spPr/>
    </dgm:pt>
    <dgm:pt modelId="{1A638C71-01EB-1446-9BB1-CD48C89DE4A4}" type="pres">
      <dgm:prSet presAssocID="{36900D5D-7BB5-4991-8747-FFB009D4A161}" presName="vert1" presStyleCnt="0"/>
      <dgm:spPr/>
    </dgm:pt>
    <dgm:pt modelId="{A24A2F16-1ED3-AF45-9413-8E6691DA9284}" type="pres">
      <dgm:prSet presAssocID="{7DB4E6B3-54F8-4778-8D7C-1B3029BA305A}" presName="thickLine" presStyleLbl="alignNode1" presStyleIdx="2" presStyleCnt="4"/>
      <dgm:spPr/>
    </dgm:pt>
    <dgm:pt modelId="{25010A13-DDB0-5F4A-93CE-DEB05374CA9C}" type="pres">
      <dgm:prSet presAssocID="{7DB4E6B3-54F8-4778-8D7C-1B3029BA305A}" presName="horz1" presStyleCnt="0"/>
      <dgm:spPr/>
    </dgm:pt>
    <dgm:pt modelId="{F840DEA4-626E-2F45-A5A9-561C711C5D14}" type="pres">
      <dgm:prSet presAssocID="{7DB4E6B3-54F8-4778-8D7C-1B3029BA305A}" presName="tx1" presStyleLbl="revTx" presStyleIdx="2" presStyleCnt="4"/>
      <dgm:spPr/>
    </dgm:pt>
    <dgm:pt modelId="{2CEB3165-28D6-774E-9213-BF6BBFE2DE53}" type="pres">
      <dgm:prSet presAssocID="{7DB4E6B3-54F8-4778-8D7C-1B3029BA305A}" presName="vert1" presStyleCnt="0"/>
      <dgm:spPr/>
    </dgm:pt>
    <dgm:pt modelId="{90604389-5FF4-3844-9D1D-F5126194BB03}" type="pres">
      <dgm:prSet presAssocID="{419B632B-F71E-4896-9848-1E62CF3F531E}" presName="thickLine" presStyleLbl="alignNode1" presStyleIdx="3" presStyleCnt="4"/>
      <dgm:spPr/>
    </dgm:pt>
    <dgm:pt modelId="{26CD8372-E283-2E40-BCA3-D9945EA71838}" type="pres">
      <dgm:prSet presAssocID="{419B632B-F71E-4896-9848-1E62CF3F531E}" presName="horz1" presStyleCnt="0"/>
      <dgm:spPr/>
    </dgm:pt>
    <dgm:pt modelId="{3A5DD2F2-3D51-E548-A455-EEF3770DBE63}" type="pres">
      <dgm:prSet presAssocID="{419B632B-F71E-4896-9848-1E62CF3F531E}" presName="tx1" presStyleLbl="revTx" presStyleIdx="3" presStyleCnt="4"/>
      <dgm:spPr/>
    </dgm:pt>
    <dgm:pt modelId="{A1F03439-A42E-ED48-A062-63DE9C41E22F}" type="pres">
      <dgm:prSet presAssocID="{419B632B-F71E-4896-9848-1E62CF3F531E}" presName="vert1" presStyleCnt="0"/>
      <dgm:spPr/>
    </dgm:pt>
  </dgm:ptLst>
  <dgm:cxnLst>
    <dgm:cxn modelId="{A2AB1408-9142-C449-84DE-3153F37AF5A4}" type="presOf" srcId="{419B632B-F71E-4896-9848-1E62CF3F531E}" destId="{3A5DD2F2-3D51-E548-A455-EEF3770DBE63}" srcOrd="0" destOrd="0" presId="urn:microsoft.com/office/officeart/2008/layout/LinedList"/>
    <dgm:cxn modelId="{6FC1161C-E763-024C-9A34-10D078A0CE1F}" type="presOf" srcId="{36900D5D-7BB5-4991-8747-FFB009D4A161}" destId="{27054215-F461-DE4F-825B-D796A3DBB3AC}" srcOrd="0" destOrd="0" presId="urn:microsoft.com/office/officeart/2008/layout/LinedList"/>
    <dgm:cxn modelId="{C46E3726-F0C4-1945-9BD6-944438A738C4}" type="presOf" srcId="{CCE7FB29-56C8-42C7-BBF5-2E77B59D1655}" destId="{BA6085FE-7244-3943-8A3F-80268E7D7391}" srcOrd="0" destOrd="0" presId="urn:microsoft.com/office/officeart/2008/layout/LinedList"/>
    <dgm:cxn modelId="{1F079981-1251-4B32-A7F5-121EC5B8AC3E}" srcId="{4AA126CF-BE74-4953-925A-DFA61095DD2B}" destId="{419B632B-F71E-4896-9848-1E62CF3F531E}" srcOrd="3" destOrd="0" parTransId="{A35FB043-FA17-4C48-86B7-BCF40239A481}" sibTransId="{2751573E-3BA9-479E-B963-60F217C96C7A}"/>
    <dgm:cxn modelId="{8BA49BA6-DEB5-E34A-A883-199676E08DDD}" type="presOf" srcId="{4AA126CF-BE74-4953-925A-DFA61095DD2B}" destId="{3FC0F50F-3733-6F44-859C-805CBA1F9FC3}" srcOrd="0" destOrd="0" presId="urn:microsoft.com/office/officeart/2008/layout/LinedList"/>
    <dgm:cxn modelId="{45E144AF-C740-4051-A874-899A52DFD9B2}" srcId="{4AA126CF-BE74-4953-925A-DFA61095DD2B}" destId="{7DB4E6B3-54F8-4778-8D7C-1B3029BA305A}" srcOrd="2" destOrd="0" parTransId="{D8AFF367-BBFD-4252-B9BD-22B8D463C7DD}" sibTransId="{58EB47E9-B18F-4950-B673-1938B7CBAFB6}"/>
    <dgm:cxn modelId="{BC2A0AD5-BDD7-4FFC-B8AB-E2A1C988EF60}" srcId="{4AA126CF-BE74-4953-925A-DFA61095DD2B}" destId="{CCE7FB29-56C8-42C7-BBF5-2E77B59D1655}" srcOrd="0" destOrd="0" parTransId="{7CA577D0-93E5-466B-824C-41A6FC9328BE}" sibTransId="{C790C7DE-7525-4C28-AE0D-8650FDACC392}"/>
    <dgm:cxn modelId="{C6CD7ED5-23E1-7B4D-9BC0-33FF95F8E281}" type="presOf" srcId="{7DB4E6B3-54F8-4778-8D7C-1B3029BA305A}" destId="{F840DEA4-626E-2F45-A5A9-561C711C5D14}" srcOrd="0" destOrd="0" presId="urn:microsoft.com/office/officeart/2008/layout/LinedList"/>
    <dgm:cxn modelId="{E2E561EA-F230-4760-80C2-8DABA031E1B0}" srcId="{4AA126CF-BE74-4953-925A-DFA61095DD2B}" destId="{36900D5D-7BB5-4991-8747-FFB009D4A161}" srcOrd="1" destOrd="0" parTransId="{B05D67F8-8283-4347-9505-BED430167382}" sibTransId="{10EB88A7-8E8C-4794-9203-121908DC36CA}"/>
    <dgm:cxn modelId="{C2B8625B-3F11-F242-ADDB-D0AA14D44A5F}" type="presParOf" srcId="{3FC0F50F-3733-6F44-859C-805CBA1F9FC3}" destId="{1FAA0B1D-9F30-1A42-8413-5EAB1F397657}" srcOrd="0" destOrd="0" presId="urn:microsoft.com/office/officeart/2008/layout/LinedList"/>
    <dgm:cxn modelId="{D1B9F1C3-BC08-7243-AEEA-C67C1BC09504}" type="presParOf" srcId="{3FC0F50F-3733-6F44-859C-805CBA1F9FC3}" destId="{0B0AE2EB-D8CF-F74B-9205-89A084458CEB}" srcOrd="1" destOrd="0" presId="urn:microsoft.com/office/officeart/2008/layout/LinedList"/>
    <dgm:cxn modelId="{C70FB8E6-72AB-CF42-841E-F2E84F3C6623}" type="presParOf" srcId="{0B0AE2EB-D8CF-F74B-9205-89A084458CEB}" destId="{BA6085FE-7244-3943-8A3F-80268E7D7391}" srcOrd="0" destOrd="0" presId="urn:microsoft.com/office/officeart/2008/layout/LinedList"/>
    <dgm:cxn modelId="{8C343FF2-1D23-E345-9DC7-F97582F0F3E5}" type="presParOf" srcId="{0B0AE2EB-D8CF-F74B-9205-89A084458CEB}" destId="{6E9A7216-1D32-7540-8574-BC97E5C4C879}" srcOrd="1" destOrd="0" presId="urn:microsoft.com/office/officeart/2008/layout/LinedList"/>
    <dgm:cxn modelId="{693EDF49-F6D7-D145-B62D-F844B00A250C}" type="presParOf" srcId="{3FC0F50F-3733-6F44-859C-805CBA1F9FC3}" destId="{302EA2F5-B7E7-EF48-94A0-3C9C54B9EDA8}" srcOrd="2" destOrd="0" presId="urn:microsoft.com/office/officeart/2008/layout/LinedList"/>
    <dgm:cxn modelId="{BE3333E0-1D4F-1B40-B9B6-5C952AF802F1}" type="presParOf" srcId="{3FC0F50F-3733-6F44-859C-805CBA1F9FC3}" destId="{54814883-1E94-6940-986D-9E1E5D1FB82C}" srcOrd="3" destOrd="0" presId="urn:microsoft.com/office/officeart/2008/layout/LinedList"/>
    <dgm:cxn modelId="{12B50D3D-48DB-5042-B2A1-BDC510FD9A9C}" type="presParOf" srcId="{54814883-1E94-6940-986D-9E1E5D1FB82C}" destId="{27054215-F461-DE4F-825B-D796A3DBB3AC}" srcOrd="0" destOrd="0" presId="urn:microsoft.com/office/officeart/2008/layout/LinedList"/>
    <dgm:cxn modelId="{1BA5BB95-8B5F-6D47-97CF-A65559D7C8FD}" type="presParOf" srcId="{54814883-1E94-6940-986D-9E1E5D1FB82C}" destId="{1A638C71-01EB-1446-9BB1-CD48C89DE4A4}" srcOrd="1" destOrd="0" presId="urn:microsoft.com/office/officeart/2008/layout/LinedList"/>
    <dgm:cxn modelId="{76F906CF-2C74-F04E-AFDD-E38E484E68EE}" type="presParOf" srcId="{3FC0F50F-3733-6F44-859C-805CBA1F9FC3}" destId="{A24A2F16-1ED3-AF45-9413-8E6691DA9284}" srcOrd="4" destOrd="0" presId="urn:microsoft.com/office/officeart/2008/layout/LinedList"/>
    <dgm:cxn modelId="{C615E146-ACB3-DF4A-96D9-DBE066EA601A}" type="presParOf" srcId="{3FC0F50F-3733-6F44-859C-805CBA1F9FC3}" destId="{25010A13-DDB0-5F4A-93CE-DEB05374CA9C}" srcOrd="5" destOrd="0" presId="urn:microsoft.com/office/officeart/2008/layout/LinedList"/>
    <dgm:cxn modelId="{764C9FF9-F0F2-F548-B8B2-4578C02943E1}" type="presParOf" srcId="{25010A13-DDB0-5F4A-93CE-DEB05374CA9C}" destId="{F840DEA4-626E-2F45-A5A9-561C711C5D14}" srcOrd="0" destOrd="0" presId="urn:microsoft.com/office/officeart/2008/layout/LinedList"/>
    <dgm:cxn modelId="{74FBADF7-8136-234A-9730-A2F2EEBC8902}" type="presParOf" srcId="{25010A13-DDB0-5F4A-93CE-DEB05374CA9C}" destId="{2CEB3165-28D6-774E-9213-BF6BBFE2DE53}" srcOrd="1" destOrd="0" presId="urn:microsoft.com/office/officeart/2008/layout/LinedList"/>
    <dgm:cxn modelId="{E1D526CE-45C4-B34D-B096-B02772E89897}" type="presParOf" srcId="{3FC0F50F-3733-6F44-859C-805CBA1F9FC3}" destId="{90604389-5FF4-3844-9D1D-F5126194BB03}" srcOrd="6" destOrd="0" presId="urn:microsoft.com/office/officeart/2008/layout/LinedList"/>
    <dgm:cxn modelId="{8421E915-6C0B-CD4E-AE2E-DCC75948EB08}" type="presParOf" srcId="{3FC0F50F-3733-6F44-859C-805CBA1F9FC3}" destId="{26CD8372-E283-2E40-BCA3-D9945EA71838}" srcOrd="7" destOrd="0" presId="urn:microsoft.com/office/officeart/2008/layout/LinedList"/>
    <dgm:cxn modelId="{8B815C0C-86FF-E34F-9E38-C9CE37F54A7C}" type="presParOf" srcId="{26CD8372-E283-2E40-BCA3-D9945EA71838}" destId="{3A5DD2F2-3D51-E548-A455-EEF3770DBE63}" srcOrd="0" destOrd="0" presId="urn:microsoft.com/office/officeart/2008/layout/LinedList"/>
    <dgm:cxn modelId="{687FB84D-7DDA-3146-A04B-A3C2E0F309B9}" type="presParOf" srcId="{26CD8372-E283-2E40-BCA3-D9945EA71838}" destId="{A1F03439-A42E-ED48-A062-63DE9C41E2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F10C2-110D-4EC6-A1C1-6D7DE01190C4}"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16519582-2816-4635-9A45-94DB5007535D}">
      <dgm:prSet custT="1"/>
      <dgm:spPr/>
      <dgm:t>
        <a:bodyPr/>
        <a:lstStyle/>
        <a:p>
          <a:r>
            <a:rPr lang="en-US" sz="2400" dirty="0"/>
            <a:t>“</a:t>
          </a:r>
          <a:r>
            <a:rPr lang="en-US" sz="2400" i="1" dirty="0"/>
            <a:t>Individually intelligent people can collectively make stupid decisions from shallow pools of understanding.”</a:t>
          </a:r>
        </a:p>
      </dgm:t>
    </dgm:pt>
    <dgm:pt modelId="{C1F6F813-5EB9-4C76-A8DD-E085B9833D74}" type="parTrans" cxnId="{98F62B1D-B997-423E-811E-8B8DC67A050D}">
      <dgm:prSet/>
      <dgm:spPr/>
      <dgm:t>
        <a:bodyPr/>
        <a:lstStyle/>
        <a:p>
          <a:endParaRPr lang="en-US"/>
        </a:p>
      </dgm:t>
    </dgm:pt>
    <dgm:pt modelId="{46691C57-42A3-4625-B28A-B5D59BC29E23}" type="sibTrans" cxnId="{98F62B1D-B997-423E-811E-8B8DC67A050D}">
      <dgm:prSet/>
      <dgm:spPr/>
      <dgm:t>
        <a:bodyPr/>
        <a:lstStyle/>
        <a:p>
          <a:endParaRPr lang="en-US"/>
        </a:p>
      </dgm:t>
    </dgm:pt>
    <dgm:pt modelId="{3BFC6E10-B361-4DA1-ADBA-7A0499CD6DB5}">
      <dgm:prSet custT="1"/>
      <dgm:spPr/>
      <dgm:t>
        <a:bodyPr/>
        <a:lstStyle/>
        <a:p>
          <a:r>
            <a:rPr lang="en-US" sz="2400" dirty="0"/>
            <a:t>“</a:t>
          </a:r>
          <a:r>
            <a:rPr lang="en-US" sz="2400" i="1" dirty="0"/>
            <a:t>One measure of a group’s intelligence is the depth of its shared pool of understanding.”</a:t>
          </a:r>
        </a:p>
      </dgm:t>
    </dgm:pt>
    <dgm:pt modelId="{7E1D0CBE-C731-41BF-BB6A-3B2EE7C49C03}" type="parTrans" cxnId="{3896AAD9-747D-4A38-9716-BC1128399F8F}">
      <dgm:prSet/>
      <dgm:spPr/>
      <dgm:t>
        <a:bodyPr/>
        <a:lstStyle/>
        <a:p>
          <a:endParaRPr lang="en-US"/>
        </a:p>
      </dgm:t>
    </dgm:pt>
    <dgm:pt modelId="{EDBDF891-0AFC-4947-92C8-EB24809C82F6}" type="sibTrans" cxnId="{3896AAD9-747D-4A38-9716-BC1128399F8F}">
      <dgm:prSet/>
      <dgm:spPr/>
      <dgm:t>
        <a:bodyPr/>
        <a:lstStyle/>
        <a:p>
          <a:endParaRPr lang="en-US"/>
        </a:p>
      </dgm:t>
    </dgm:pt>
    <dgm:pt modelId="{85944884-8A89-3445-A852-FB1CE33544B4}" type="pres">
      <dgm:prSet presAssocID="{CACF10C2-110D-4EC6-A1C1-6D7DE01190C4}" presName="hierChild1" presStyleCnt="0">
        <dgm:presLayoutVars>
          <dgm:chPref val="1"/>
          <dgm:dir/>
          <dgm:animOne val="branch"/>
          <dgm:animLvl val="lvl"/>
          <dgm:resizeHandles/>
        </dgm:presLayoutVars>
      </dgm:prSet>
      <dgm:spPr/>
    </dgm:pt>
    <dgm:pt modelId="{D038A087-FCFA-BE40-84F0-ECBE7D54A023}" type="pres">
      <dgm:prSet presAssocID="{16519582-2816-4635-9A45-94DB5007535D}" presName="hierRoot1" presStyleCnt="0"/>
      <dgm:spPr/>
    </dgm:pt>
    <dgm:pt modelId="{011AB0B4-9ED4-2D4F-BC76-13538DD48AD8}" type="pres">
      <dgm:prSet presAssocID="{16519582-2816-4635-9A45-94DB5007535D}" presName="composite" presStyleCnt="0"/>
      <dgm:spPr/>
    </dgm:pt>
    <dgm:pt modelId="{4EAC2242-31B8-1740-BEFF-4F2B6F6F129D}" type="pres">
      <dgm:prSet presAssocID="{16519582-2816-4635-9A45-94DB5007535D}" presName="background" presStyleLbl="node0" presStyleIdx="0" presStyleCnt="2"/>
      <dgm:spPr>
        <a:solidFill>
          <a:schemeClr val="accent2"/>
        </a:solidFill>
      </dgm:spPr>
    </dgm:pt>
    <dgm:pt modelId="{C5498134-2E2F-2341-AC91-EE7EAA66D622}" type="pres">
      <dgm:prSet presAssocID="{16519582-2816-4635-9A45-94DB5007535D}" presName="text" presStyleLbl="fgAcc0" presStyleIdx="0" presStyleCnt="2">
        <dgm:presLayoutVars>
          <dgm:chPref val="3"/>
        </dgm:presLayoutVars>
      </dgm:prSet>
      <dgm:spPr/>
    </dgm:pt>
    <dgm:pt modelId="{239383AE-2269-0B4F-80EC-17F21F6636C9}" type="pres">
      <dgm:prSet presAssocID="{16519582-2816-4635-9A45-94DB5007535D}" presName="hierChild2" presStyleCnt="0"/>
      <dgm:spPr/>
    </dgm:pt>
    <dgm:pt modelId="{CC59F00E-3394-6C47-94B1-A3E3E25C1491}" type="pres">
      <dgm:prSet presAssocID="{3BFC6E10-B361-4DA1-ADBA-7A0499CD6DB5}" presName="hierRoot1" presStyleCnt="0"/>
      <dgm:spPr/>
    </dgm:pt>
    <dgm:pt modelId="{8B4F675D-12E0-C343-B6A4-B25778252565}" type="pres">
      <dgm:prSet presAssocID="{3BFC6E10-B361-4DA1-ADBA-7A0499CD6DB5}" presName="composite" presStyleCnt="0"/>
      <dgm:spPr/>
    </dgm:pt>
    <dgm:pt modelId="{AF7E0B47-018A-9F44-9764-B31B0869901A}" type="pres">
      <dgm:prSet presAssocID="{3BFC6E10-B361-4DA1-ADBA-7A0499CD6DB5}" presName="background" presStyleLbl="node0" presStyleIdx="1" presStyleCnt="2"/>
      <dgm:spPr>
        <a:solidFill>
          <a:schemeClr val="accent2"/>
        </a:solidFill>
      </dgm:spPr>
    </dgm:pt>
    <dgm:pt modelId="{786017DB-AF32-2442-A9E2-44419FBCC62F}" type="pres">
      <dgm:prSet presAssocID="{3BFC6E10-B361-4DA1-ADBA-7A0499CD6DB5}" presName="text" presStyleLbl="fgAcc0" presStyleIdx="1" presStyleCnt="2">
        <dgm:presLayoutVars>
          <dgm:chPref val="3"/>
        </dgm:presLayoutVars>
      </dgm:prSet>
      <dgm:spPr/>
    </dgm:pt>
    <dgm:pt modelId="{B3FAEAC6-8F21-B545-8D14-CEADAD2464D4}" type="pres">
      <dgm:prSet presAssocID="{3BFC6E10-B361-4DA1-ADBA-7A0499CD6DB5}" presName="hierChild2" presStyleCnt="0"/>
      <dgm:spPr/>
    </dgm:pt>
  </dgm:ptLst>
  <dgm:cxnLst>
    <dgm:cxn modelId="{2609F107-CA9E-244D-98FD-7FC87818E0BF}" type="presOf" srcId="{3BFC6E10-B361-4DA1-ADBA-7A0499CD6DB5}" destId="{786017DB-AF32-2442-A9E2-44419FBCC62F}" srcOrd="0" destOrd="0" presId="urn:microsoft.com/office/officeart/2005/8/layout/hierarchy1"/>
    <dgm:cxn modelId="{0109780E-A702-F54B-A38D-A9FE8B302234}" type="presOf" srcId="{16519582-2816-4635-9A45-94DB5007535D}" destId="{C5498134-2E2F-2341-AC91-EE7EAA66D622}" srcOrd="0" destOrd="0" presId="urn:microsoft.com/office/officeart/2005/8/layout/hierarchy1"/>
    <dgm:cxn modelId="{98F62B1D-B997-423E-811E-8B8DC67A050D}" srcId="{CACF10C2-110D-4EC6-A1C1-6D7DE01190C4}" destId="{16519582-2816-4635-9A45-94DB5007535D}" srcOrd="0" destOrd="0" parTransId="{C1F6F813-5EB9-4C76-A8DD-E085B9833D74}" sibTransId="{46691C57-42A3-4625-B28A-B5D59BC29E23}"/>
    <dgm:cxn modelId="{8FCDF39E-E551-9448-8118-0E1602E1525D}" type="presOf" srcId="{CACF10C2-110D-4EC6-A1C1-6D7DE01190C4}" destId="{85944884-8A89-3445-A852-FB1CE33544B4}" srcOrd="0" destOrd="0" presId="urn:microsoft.com/office/officeart/2005/8/layout/hierarchy1"/>
    <dgm:cxn modelId="{3896AAD9-747D-4A38-9716-BC1128399F8F}" srcId="{CACF10C2-110D-4EC6-A1C1-6D7DE01190C4}" destId="{3BFC6E10-B361-4DA1-ADBA-7A0499CD6DB5}" srcOrd="1" destOrd="0" parTransId="{7E1D0CBE-C731-41BF-BB6A-3B2EE7C49C03}" sibTransId="{EDBDF891-0AFC-4947-92C8-EB24809C82F6}"/>
    <dgm:cxn modelId="{05153813-CED1-B840-80E3-304BB59340E6}" type="presParOf" srcId="{85944884-8A89-3445-A852-FB1CE33544B4}" destId="{D038A087-FCFA-BE40-84F0-ECBE7D54A023}" srcOrd="0" destOrd="0" presId="urn:microsoft.com/office/officeart/2005/8/layout/hierarchy1"/>
    <dgm:cxn modelId="{A71CF91E-3B5F-4549-B598-DCC42D14397D}" type="presParOf" srcId="{D038A087-FCFA-BE40-84F0-ECBE7D54A023}" destId="{011AB0B4-9ED4-2D4F-BC76-13538DD48AD8}" srcOrd="0" destOrd="0" presId="urn:microsoft.com/office/officeart/2005/8/layout/hierarchy1"/>
    <dgm:cxn modelId="{49BAA95A-D3FC-0E49-A530-052D972DB1BE}" type="presParOf" srcId="{011AB0B4-9ED4-2D4F-BC76-13538DD48AD8}" destId="{4EAC2242-31B8-1740-BEFF-4F2B6F6F129D}" srcOrd="0" destOrd="0" presId="urn:microsoft.com/office/officeart/2005/8/layout/hierarchy1"/>
    <dgm:cxn modelId="{AAFB1491-0F28-7E44-923B-38D7042AAEF7}" type="presParOf" srcId="{011AB0B4-9ED4-2D4F-BC76-13538DD48AD8}" destId="{C5498134-2E2F-2341-AC91-EE7EAA66D622}" srcOrd="1" destOrd="0" presId="urn:microsoft.com/office/officeart/2005/8/layout/hierarchy1"/>
    <dgm:cxn modelId="{4E5BECE7-CF58-F54A-9B31-0EA09D423AE3}" type="presParOf" srcId="{D038A087-FCFA-BE40-84F0-ECBE7D54A023}" destId="{239383AE-2269-0B4F-80EC-17F21F6636C9}" srcOrd="1" destOrd="0" presId="urn:microsoft.com/office/officeart/2005/8/layout/hierarchy1"/>
    <dgm:cxn modelId="{87313FA2-E4D0-3C4B-BEF2-D2872F7CF64D}" type="presParOf" srcId="{85944884-8A89-3445-A852-FB1CE33544B4}" destId="{CC59F00E-3394-6C47-94B1-A3E3E25C1491}" srcOrd="1" destOrd="0" presId="urn:microsoft.com/office/officeart/2005/8/layout/hierarchy1"/>
    <dgm:cxn modelId="{5720E2BC-2ABA-4943-9563-C9533B4167D3}" type="presParOf" srcId="{CC59F00E-3394-6C47-94B1-A3E3E25C1491}" destId="{8B4F675D-12E0-C343-B6A4-B25778252565}" srcOrd="0" destOrd="0" presId="urn:microsoft.com/office/officeart/2005/8/layout/hierarchy1"/>
    <dgm:cxn modelId="{FF9BE989-DB2C-A54F-B67F-C23266C443AC}" type="presParOf" srcId="{8B4F675D-12E0-C343-B6A4-B25778252565}" destId="{AF7E0B47-018A-9F44-9764-B31B0869901A}" srcOrd="0" destOrd="0" presId="urn:microsoft.com/office/officeart/2005/8/layout/hierarchy1"/>
    <dgm:cxn modelId="{19D8F2B6-2B96-614E-A824-5D8FF64404A6}" type="presParOf" srcId="{8B4F675D-12E0-C343-B6A4-B25778252565}" destId="{786017DB-AF32-2442-A9E2-44419FBCC62F}" srcOrd="1" destOrd="0" presId="urn:microsoft.com/office/officeart/2005/8/layout/hierarchy1"/>
    <dgm:cxn modelId="{6FEF7371-A535-8940-B6CC-830E888C1EF2}" type="presParOf" srcId="{CC59F00E-3394-6C47-94B1-A3E3E25C1491}" destId="{B3FAEAC6-8F21-B545-8D14-CEADAD2464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4752C-1323-41B2-BDF8-F54C7CB4F2C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0B8930A3-CECA-417F-9CAE-19511A6CD8E6}">
      <dgm:prSet/>
      <dgm:spPr/>
      <dgm:t>
        <a:bodyPr/>
        <a:lstStyle/>
        <a:p>
          <a:r>
            <a:rPr lang="en-US"/>
            <a:t>Become</a:t>
          </a:r>
        </a:p>
      </dgm:t>
    </dgm:pt>
    <dgm:pt modelId="{5623A908-CE04-479B-A381-2258AE869B90}" type="parTrans" cxnId="{57E0B6BA-82DD-42F7-A809-46B0502DC036}">
      <dgm:prSet/>
      <dgm:spPr/>
      <dgm:t>
        <a:bodyPr/>
        <a:lstStyle/>
        <a:p>
          <a:endParaRPr lang="en-US"/>
        </a:p>
      </dgm:t>
    </dgm:pt>
    <dgm:pt modelId="{A5EE72ED-C875-46AC-AEB8-C820B3DE0478}" type="sibTrans" cxnId="{57E0B6BA-82DD-42F7-A809-46B0502DC036}">
      <dgm:prSet phldrT="1"/>
      <dgm:spPr/>
      <dgm:t>
        <a:bodyPr/>
        <a:lstStyle/>
        <a:p>
          <a:endParaRPr lang="en-US"/>
        </a:p>
      </dgm:t>
    </dgm:pt>
    <dgm:pt modelId="{8E8B5DD1-9188-4B36-ACF9-639E21359C36}">
      <dgm:prSet/>
      <dgm:spPr/>
      <dgm:t>
        <a:bodyPr/>
        <a:lstStyle/>
        <a:p>
          <a:r>
            <a:rPr lang="en-US" dirty="0"/>
            <a:t>Become intentional as to your role in leading through conflict.</a:t>
          </a:r>
        </a:p>
      </dgm:t>
    </dgm:pt>
    <dgm:pt modelId="{FDC13263-7937-46D0-B6B6-60BAB85A5E57}" type="parTrans" cxnId="{E7C64F69-4F3B-46BB-B9DF-8F8A079FD05D}">
      <dgm:prSet/>
      <dgm:spPr/>
      <dgm:t>
        <a:bodyPr/>
        <a:lstStyle/>
        <a:p>
          <a:endParaRPr lang="en-US"/>
        </a:p>
      </dgm:t>
    </dgm:pt>
    <dgm:pt modelId="{AA495B89-BBC8-42DC-83FF-C0C14558A13D}" type="sibTrans" cxnId="{E7C64F69-4F3B-46BB-B9DF-8F8A079FD05D}">
      <dgm:prSet/>
      <dgm:spPr/>
      <dgm:t>
        <a:bodyPr/>
        <a:lstStyle/>
        <a:p>
          <a:endParaRPr lang="en-US"/>
        </a:p>
      </dgm:t>
    </dgm:pt>
    <dgm:pt modelId="{968DADDE-6196-48DE-9106-393F98BCEF1F}">
      <dgm:prSet/>
      <dgm:spPr/>
      <dgm:t>
        <a:bodyPr/>
        <a:lstStyle/>
        <a:p>
          <a:r>
            <a:rPr lang="en-US"/>
            <a:t>Identify</a:t>
          </a:r>
        </a:p>
      </dgm:t>
    </dgm:pt>
    <dgm:pt modelId="{89887DD9-C37D-4160-96E6-F6419C8BC2BD}" type="parTrans" cxnId="{5C1E8671-6019-4D96-8240-C8659D6B17A6}">
      <dgm:prSet/>
      <dgm:spPr/>
      <dgm:t>
        <a:bodyPr/>
        <a:lstStyle/>
        <a:p>
          <a:endParaRPr lang="en-US"/>
        </a:p>
      </dgm:t>
    </dgm:pt>
    <dgm:pt modelId="{74DF4541-C621-473C-92C5-7A65344BF5D0}" type="sibTrans" cxnId="{5C1E8671-6019-4D96-8240-C8659D6B17A6}">
      <dgm:prSet phldrT="2"/>
      <dgm:spPr/>
      <dgm:t>
        <a:bodyPr/>
        <a:lstStyle/>
        <a:p>
          <a:endParaRPr lang="en-US"/>
        </a:p>
      </dgm:t>
    </dgm:pt>
    <dgm:pt modelId="{47F0694F-8848-443A-9152-E4E30D882DE7}">
      <dgm:prSet/>
      <dgm:spPr/>
      <dgm:t>
        <a:bodyPr/>
        <a:lstStyle/>
        <a:p>
          <a:r>
            <a:rPr lang="en-US"/>
            <a:t>Identify a strategic approach for preparing to effectively lead in the engagement of conflict.</a:t>
          </a:r>
        </a:p>
      </dgm:t>
    </dgm:pt>
    <dgm:pt modelId="{DF6C2BCA-FE08-4F8C-BA32-2245B36D8496}" type="parTrans" cxnId="{C537D23D-2ECD-4D9E-A2D1-6CFE7CD051B9}">
      <dgm:prSet/>
      <dgm:spPr/>
      <dgm:t>
        <a:bodyPr/>
        <a:lstStyle/>
        <a:p>
          <a:endParaRPr lang="en-US"/>
        </a:p>
      </dgm:t>
    </dgm:pt>
    <dgm:pt modelId="{E696851D-D4FA-4A9E-AC89-D0AEFF63C641}" type="sibTrans" cxnId="{C537D23D-2ECD-4D9E-A2D1-6CFE7CD051B9}">
      <dgm:prSet/>
      <dgm:spPr/>
      <dgm:t>
        <a:bodyPr/>
        <a:lstStyle/>
        <a:p>
          <a:endParaRPr lang="en-US"/>
        </a:p>
      </dgm:t>
    </dgm:pt>
    <dgm:pt modelId="{AC4C04EB-702C-4856-9AC0-B31D3C199225}">
      <dgm:prSet/>
      <dgm:spPr/>
      <dgm:t>
        <a:bodyPr/>
        <a:lstStyle/>
        <a:p>
          <a:r>
            <a:rPr lang="en-US" dirty="0"/>
            <a:t>Develop</a:t>
          </a:r>
        </a:p>
      </dgm:t>
    </dgm:pt>
    <dgm:pt modelId="{CBEA7723-48CE-404C-A13A-15AC610545FA}" type="parTrans" cxnId="{05859A5D-90D1-4C78-A71E-C10C43548E90}">
      <dgm:prSet/>
      <dgm:spPr/>
      <dgm:t>
        <a:bodyPr/>
        <a:lstStyle/>
        <a:p>
          <a:endParaRPr lang="en-US"/>
        </a:p>
      </dgm:t>
    </dgm:pt>
    <dgm:pt modelId="{939EA0BB-F98F-4A06-8863-F35A21055DB3}" type="sibTrans" cxnId="{05859A5D-90D1-4C78-A71E-C10C43548E90}">
      <dgm:prSet phldrT="3"/>
      <dgm:spPr/>
      <dgm:t>
        <a:bodyPr/>
        <a:lstStyle/>
        <a:p>
          <a:endParaRPr lang="en-US"/>
        </a:p>
      </dgm:t>
    </dgm:pt>
    <dgm:pt modelId="{A89F2CB7-6891-46A7-8C26-95E9E90753BC}">
      <dgm:prSet/>
      <dgm:spPr/>
      <dgm:t>
        <a:bodyPr/>
        <a:lstStyle/>
        <a:p>
          <a:r>
            <a:rPr lang="en-US"/>
            <a:t>Develop strategies for preparing others to effectively engage in conflict.</a:t>
          </a:r>
        </a:p>
      </dgm:t>
    </dgm:pt>
    <dgm:pt modelId="{EB67055D-DC52-45A0-A0E6-4777188F7463}" type="parTrans" cxnId="{77A6F79B-549C-4959-8F19-C6F082B3872D}">
      <dgm:prSet/>
      <dgm:spPr/>
      <dgm:t>
        <a:bodyPr/>
        <a:lstStyle/>
        <a:p>
          <a:endParaRPr lang="en-US"/>
        </a:p>
      </dgm:t>
    </dgm:pt>
    <dgm:pt modelId="{139ECB8D-FD9B-4972-8B09-103AE571E36A}" type="sibTrans" cxnId="{77A6F79B-549C-4959-8F19-C6F082B3872D}">
      <dgm:prSet/>
      <dgm:spPr/>
      <dgm:t>
        <a:bodyPr/>
        <a:lstStyle/>
        <a:p>
          <a:endParaRPr lang="en-US"/>
        </a:p>
      </dgm:t>
    </dgm:pt>
    <dgm:pt modelId="{503FC7CE-8581-A847-8D4A-87FA8DA115C7}" type="pres">
      <dgm:prSet presAssocID="{56F4752C-1323-41B2-BDF8-F54C7CB4F2CB}" presName="linearFlow" presStyleCnt="0">
        <dgm:presLayoutVars>
          <dgm:dir/>
          <dgm:animLvl val="lvl"/>
          <dgm:resizeHandles val="exact"/>
        </dgm:presLayoutVars>
      </dgm:prSet>
      <dgm:spPr/>
    </dgm:pt>
    <dgm:pt modelId="{952FC75D-1BF1-404D-BC78-F9974D11C689}" type="pres">
      <dgm:prSet presAssocID="{0B8930A3-CECA-417F-9CAE-19511A6CD8E6}" presName="composite" presStyleCnt="0"/>
      <dgm:spPr/>
    </dgm:pt>
    <dgm:pt modelId="{3EE97856-BCC2-BE4A-853C-470200806639}" type="pres">
      <dgm:prSet presAssocID="{0B8930A3-CECA-417F-9CAE-19511A6CD8E6}" presName="parentText" presStyleLbl="alignNode1" presStyleIdx="0" presStyleCnt="3">
        <dgm:presLayoutVars>
          <dgm:chMax val="1"/>
          <dgm:bulletEnabled val="1"/>
        </dgm:presLayoutVars>
      </dgm:prSet>
      <dgm:spPr/>
    </dgm:pt>
    <dgm:pt modelId="{4AF39DF1-D3E3-7240-B4B5-D2CB982703C6}" type="pres">
      <dgm:prSet presAssocID="{0B8930A3-CECA-417F-9CAE-19511A6CD8E6}" presName="descendantText" presStyleLbl="alignAcc1" presStyleIdx="0" presStyleCnt="3">
        <dgm:presLayoutVars>
          <dgm:bulletEnabled val="1"/>
        </dgm:presLayoutVars>
      </dgm:prSet>
      <dgm:spPr/>
    </dgm:pt>
    <dgm:pt modelId="{3D06FE8A-3C39-6D45-A44C-C100D8A0AF15}" type="pres">
      <dgm:prSet presAssocID="{A5EE72ED-C875-46AC-AEB8-C820B3DE0478}" presName="sp" presStyleCnt="0"/>
      <dgm:spPr/>
    </dgm:pt>
    <dgm:pt modelId="{88C376AE-1EA0-394B-9B22-645596F2379F}" type="pres">
      <dgm:prSet presAssocID="{968DADDE-6196-48DE-9106-393F98BCEF1F}" presName="composite" presStyleCnt="0"/>
      <dgm:spPr/>
    </dgm:pt>
    <dgm:pt modelId="{20E81D86-E973-384A-BE41-B080D630BFF3}" type="pres">
      <dgm:prSet presAssocID="{968DADDE-6196-48DE-9106-393F98BCEF1F}" presName="parentText" presStyleLbl="alignNode1" presStyleIdx="1" presStyleCnt="3">
        <dgm:presLayoutVars>
          <dgm:chMax val="1"/>
          <dgm:bulletEnabled val="1"/>
        </dgm:presLayoutVars>
      </dgm:prSet>
      <dgm:spPr/>
    </dgm:pt>
    <dgm:pt modelId="{BCBEBF22-D612-AB41-9740-C58CBE6865C2}" type="pres">
      <dgm:prSet presAssocID="{968DADDE-6196-48DE-9106-393F98BCEF1F}" presName="descendantText" presStyleLbl="alignAcc1" presStyleIdx="1" presStyleCnt="3">
        <dgm:presLayoutVars>
          <dgm:bulletEnabled val="1"/>
        </dgm:presLayoutVars>
      </dgm:prSet>
      <dgm:spPr/>
    </dgm:pt>
    <dgm:pt modelId="{54441794-164D-654A-B4CA-4B5B70471969}" type="pres">
      <dgm:prSet presAssocID="{74DF4541-C621-473C-92C5-7A65344BF5D0}" presName="sp" presStyleCnt="0"/>
      <dgm:spPr/>
    </dgm:pt>
    <dgm:pt modelId="{9E31A547-5DCC-D647-83B0-7E9F416E6457}" type="pres">
      <dgm:prSet presAssocID="{AC4C04EB-702C-4856-9AC0-B31D3C199225}" presName="composite" presStyleCnt="0"/>
      <dgm:spPr/>
    </dgm:pt>
    <dgm:pt modelId="{513F9DE7-CC23-DA43-A763-92C456C58C72}" type="pres">
      <dgm:prSet presAssocID="{AC4C04EB-702C-4856-9AC0-B31D3C199225}" presName="parentText" presStyleLbl="alignNode1" presStyleIdx="2" presStyleCnt="3">
        <dgm:presLayoutVars>
          <dgm:chMax val="1"/>
          <dgm:bulletEnabled val="1"/>
        </dgm:presLayoutVars>
      </dgm:prSet>
      <dgm:spPr/>
    </dgm:pt>
    <dgm:pt modelId="{DA8A0AEE-E41D-B944-8A35-A15E29CD3863}" type="pres">
      <dgm:prSet presAssocID="{AC4C04EB-702C-4856-9AC0-B31D3C199225}" presName="descendantText" presStyleLbl="alignAcc1" presStyleIdx="2" presStyleCnt="3">
        <dgm:presLayoutVars>
          <dgm:bulletEnabled val="1"/>
        </dgm:presLayoutVars>
      </dgm:prSet>
      <dgm:spPr/>
    </dgm:pt>
  </dgm:ptLst>
  <dgm:cxnLst>
    <dgm:cxn modelId="{D89E3915-1B6E-9F40-91E5-536094295254}" type="presOf" srcId="{AC4C04EB-702C-4856-9AC0-B31D3C199225}" destId="{513F9DE7-CC23-DA43-A763-92C456C58C72}" srcOrd="0" destOrd="0" presId="urn:microsoft.com/office/officeart/2005/8/layout/chevron2"/>
    <dgm:cxn modelId="{C537D23D-2ECD-4D9E-A2D1-6CFE7CD051B9}" srcId="{968DADDE-6196-48DE-9106-393F98BCEF1F}" destId="{47F0694F-8848-443A-9152-E4E30D882DE7}" srcOrd="0" destOrd="0" parTransId="{DF6C2BCA-FE08-4F8C-BA32-2245B36D8496}" sibTransId="{E696851D-D4FA-4A9E-AC89-D0AEFF63C641}"/>
    <dgm:cxn modelId="{50AF0B3E-D501-A146-811C-005D8DCA83C5}" type="presOf" srcId="{0B8930A3-CECA-417F-9CAE-19511A6CD8E6}" destId="{3EE97856-BCC2-BE4A-853C-470200806639}" srcOrd="0" destOrd="0" presId="urn:microsoft.com/office/officeart/2005/8/layout/chevron2"/>
    <dgm:cxn modelId="{05859A5D-90D1-4C78-A71E-C10C43548E90}" srcId="{56F4752C-1323-41B2-BDF8-F54C7CB4F2CB}" destId="{AC4C04EB-702C-4856-9AC0-B31D3C199225}" srcOrd="2" destOrd="0" parTransId="{CBEA7723-48CE-404C-A13A-15AC610545FA}" sibTransId="{939EA0BB-F98F-4A06-8863-F35A21055DB3}"/>
    <dgm:cxn modelId="{F6E2D268-A4C2-D244-9AD4-171C04833F79}" type="presOf" srcId="{56F4752C-1323-41B2-BDF8-F54C7CB4F2CB}" destId="{503FC7CE-8581-A847-8D4A-87FA8DA115C7}" srcOrd="0" destOrd="0" presId="urn:microsoft.com/office/officeart/2005/8/layout/chevron2"/>
    <dgm:cxn modelId="{E7C64F69-4F3B-46BB-B9DF-8F8A079FD05D}" srcId="{0B8930A3-CECA-417F-9CAE-19511A6CD8E6}" destId="{8E8B5DD1-9188-4B36-ACF9-639E21359C36}" srcOrd="0" destOrd="0" parTransId="{FDC13263-7937-46D0-B6B6-60BAB85A5E57}" sibTransId="{AA495B89-BBC8-42DC-83FF-C0C14558A13D}"/>
    <dgm:cxn modelId="{5C1E8671-6019-4D96-8240-C8659D6B17A6}" srcId="{56F4752C-1323-41B2-BDF8-F54C7CB4F2CB}" destId="{968DADDE-6196-48DE-9106-393F98BCEF1F}" srcOrd="1" destOrd="0" parTransId="{89887DD9-C37D-4160-96E6-F6419C8BC2BD}" sibTransId="{74DF4541-C621-473C-92C5-7A65344BF5D0}"/>
    <dgm:cxn modelId="{06294378-9897-BA47-B47B-6BE07CC0E797}" type="presOf" srcId="{968DADDE-6196-48DE-9106-393F98BCEF1F}" destId="{20E81D86-E973-384A-BE41-B080D630BFF3}" srcOrd="0" destOrd="0" presId="urn:microsoft.com/office/officeart/2005/8/layout/chevron2"/>
    <dgm:cxn modelId="{D6075C8C-D609-F14E-8297-8DBA63C711C0}" type="presOf" srcId="{47F0694F-8848-443A-9152-E4E30D882DE7}" destId="{BCBEBF22-D612-AB41-9740-C58CBE6865C2}" srcOrd="0" destOrd="0" presId="urn:microsoft.com/office/officeart/2005/8/layout/chevron2"/>
    <dgm:cxn modelId="{77A6F79B-549C-4959-8F19-C6F082B3872D}" srcId="{AC4C04EB-702C-4856-9AC0-B31D3C199225}" destId="{A89F2CB7-6891-46A7-8C26-95E9E90753BC}" srcOrd="0" destOrd="0" parTransId="{EB67055D-DC52-45A0-A0E6-4777188F7463}" sibTransId="{139ECB8D-FD9B-4972-8B09-103AE571E36A}"/>
    <dgm:cxn modelId="{57E0B6BA-82DD-42F7-A809-46B0502DC036}" srcId="{56F4752C-1323-41B2-BDF8-F54C7CB4F2CB}" destId="{0B8930A3-CECA-417F-9CAE-19511A6CD8E6}" srcOrd="0" destOrd="0" parTransId="{5623A908-CE04-479B-A381-2258AE869B90}" sibTransId="{A5EE72ED-C875-46AC-AEB8-C820B3DE0478}"/>
    <dgm:cxn modelId="{3456C3BF-0038-1846-81B2-9FA57BA0F2B1}" type="presOf" srcId="{8E8B5DD1-9188-4B36-ACF9-639E21359C36}" destId="{4AF39DF1-D3E3-7240-B4B5-D2CB982703C6}" srcOrd="0" destOrd="0" presId="urn:microsoft.com/office/officeart/2005/8/layout/chevron2"/>
    <dgm:cxn modelId="{89D30BF6-3007-C44D-B062-F2759DD7F05E}" type="presOf" srcId="{A89F2CB7-6891-46A7-8C26-95E9E90753BC}" destId="{DA8A0AEE-E41D-B944-8A35-A15E29CD3863}" srcOrd="0" destOrd="0" presId="urn:microsoft.com/office/officeart/2005/8/layout/chevron2"/>
    <dgm:cxn modelId="{8579B8EB-9F8B-A746-BB53-7FAE7F2C33B3}" type="presParOf" srcId="{503FC7CE-8581-A847-8D4A-87FA8DA115C7}" destId="{952FC75D-1BF1-404D-BC78-F9974D11C689}" srcOrd="0" destOrd="0" presId="urn:microsoft.com/office/officeart/2005/8/layout/chevron2"/>
    <dgm:cxn modelId="{0AFE5A02-50FC-A147-8E38-47F5369033D5}" type="presParOf" srcId="{952FC75D-1BF1-404D-BC78-F9974D11C689}" destId="{3EE97856-BCC2-BE4A-853C-470200806639}" srcOrd="0" destOrd="0" presId="urn:microsoft.com/office/officeart/2005/8/layout/chevron2"/>
    <dgm:cxn modelId="{CB901ED5-841E-414F-B101-F11A38FA86E6}" type="presParOf" srcId="{952FC75D-1BF1-404D-BC78-F9974D11C689}" destId="{4AF39DF1-D3E3-7240-B4B5-D2CB982703C6}" srcOrd="1" destOrd="0" presId="urn:microsoft.com/office/officeart/2005/8/layout/chevron2"/>
    <dgm:cxn modelId="{9F0D8342-3620-EF4F-A8F7-653DCBD8FC37}" type="presParOf" srcId="{503FC7CE-8581-A847-8D4A-87FA8DA115C7}" destId="{3D06FE8A-3C39-6D45-A44C-C100D8A0AF15}" srcOrd="1" destOrd="0" presId="urn:microsoft.com/office/officeart/2005/8/layout/chevron2"/>
    <dgm:cxn modelId="{F2F150B8-5749-7E4F-847D-51E0300DC990}" type="presParOf" srcId="{503FC7CE-8581-A847-8D4A-87FA8DA115C7}" destId="{88C376AE-1EA0-394B-9B22-645596F2379F}" srcOrd="2" destOrd="0" presId="urn:microsoft.com/office/officeart/2005/8/layout/chevron2"/>
    <dgm:cxn modelId="{3EA1F45B-89B4-E44E-9C1E-C0BCCECBE27C}" type="presParOf" srcId="{88C376AE-1EA0-394B-9B22-645596F2379F}" destId="{20E81D86-E973-384A-BE41-B080D630BFF3}" srcOrd="0" destOrd="0" presId="urn:microsoft.com/office/officeart/2005/8/layout/chevron2"/>
    <dgm:cxn modelId="{874DC1A2-6975-0F45-B6C0-5F00EB1DB3F9}" type="presParOf" srcId="{88C376AE-1EA0-394B-9B22-645596F2379F}" destId="{BCBEBF22-D612-AB41-9740-C58CBE6865C2}" srcOrd="1" destOrd="0" presId="urn:microsoft.com/office/officeart/2005/8/layout/chevron2"/>
    <dgm:cxn modelId="{4D96FD62-2349-9C48-956A-96F759721F3D}" type="presParOf" srcId="{503FC7CE-8581-A847-8D4A-87FA8DA115C7}" destId="{54441794-164D-654A-B4CA-4B5B70471969}" srcOrd="3" destOrd="0" presId="urn:microsoft.com/office/officeart/2005/8/layout/chevron2"/>
    <dgm:cxn modelId="{C3603749-BB26-204C-AD79-38EEB8231CDA}" type="presParOf" srcId="{503FC7CE-8581-A847-8D4A-87FA8DA115C7}" destId="{9E31A547-5DCC-D647-83B0-7E9F416E6457}" srcOrd="4" destOrd="0" presId="urn:microsoft.com/office/officeart/2005/8/layout/chevron2"/>
    <dgm:cxn modelId="{1C06A483-145F-1641-A8EA-2140EE77FF30}" type="presParOf" srcId="{9E31A547-5DCC-D647-83B0-7E9F416E6457}" destId="{513F9DE7-CC23-DA43-A763-92C456C58C72}" srcOrd="0" destOrd="0" presId="urn:microsoft.com/office/officeart/2005/8/layout/chevron2"/>
    <dgm:cxn modelId="{EFA75D0E-3139-1840-AA3D-B5AF9A9B8A2C}" type="presParOf" srcId="{9E31A547-5DCC-D647-83B0-7E9F416E6457}" destId="{DA8A0AEE-E41D-B944-8A35-A15E29CD386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B77C8-6FC2-4A75-A77D-13AADE5A330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3798F41-2DE1-40BF-9DE6-1FD228C4B2D0}">
      <dgm:prSet/>
      <dgm:spPr/>
      <dgm:t>
        <a:bodyPr/>
        <a:lstStyle/>
        <a:p>
          <a:r>
            <a:rPr lang="en-US" b="1"/>
            <a:t>Partner</a:t>
          </a:r>
          <a:r>
            <a:rPr lang="en-US"/>
            <a:t> – How do I structure a conversation among “equals” and address potential power imbalances?</a:t>
          </a:r>
        </a:p>
      </dgm:t>
    </dgm:pt>
    <dgm:pt modelId="{96DAA2C5-0FF4-4FA1-8D02-55FC44B2E450}" type="parTrans" cxnId="{01DDCA81-C284-4F57-8D3E-1E8EBB0A59C2}">
      <dgm:prSet/>
      <dgm:spPr/>
      <dgm:t>
        <a:bodyPr/>
        <a:lstStyle/>
        <a:p>
          <a:endParaRPr lang="en-US"/>
        </a:p>
      </dgm:t>
    </dgm:pt>
    <dgm:pt modelId="{0FD1BB92-FCE9-4C53-96C8-E91ACBB16A31}" type="sibTrans" cxnId="{01DDCA81-C284-4F57-8D3E-1E8EBB0A59C2}">
      <dgm:prSet/>
      <dgm:spPr/>
      <dgm:t>
        <a:bodyPr/>
        <a:lstStyle/>
        <a:p>
          <a:endParaRPr lang="en-US"/>
        </a:p>
      </dgm:t>
    </dgm:pt>
    <dgm:pt modelId="{9D7A9769-280C-4E78-AAC6-AB5753E29069}">
      <dgm:prSet/>
      <dgm:spPr/>
      <dgm:t>
        <a:bodyPr/>
        <a:lstStyle/>
        <a:p>
          <a:r>
            <a:rPr lang="en-US" b="1"/>
            <a:t>Facilitator</a:t>
          </a:r>
          <a:r>
            <a:rPr lang="en-US"/>
            <a:t> – How do I balance my role as facilitator with my role as participant when I have a stake in the outcome?</a:t>
          </a:r>
        </a:p>
      </dgm:t>
    </dgm:pt>
    <dgm:pt modelId="{A0232437-7E71-47B0-B327-B7556A256ECB}" type="parTrans" cxnId="{FEEA86A7-40DE-4EA4-99B5-77540D843F88}">
      <dgm:prSet/>
      <dgm:spPr/>
      <dgm:t>
        <a:bodyPr/>
        <a:lstStyle/>
        <a:p>
          <a:endParaRPr lang="en-US"/>
        </a:p>
      </dgm:t>
    </dgm:pt>
    <dgm:pt modelId="{C84029E7-3978-4A30-BDFC-CBB679B23A8C}" type="sibTrans" cxnId="{FEEA86A7-40DE-4EA4-99B5-77540D843F88}">
      <dgm:prSet/>
      <dgm:spPr/>
      <dgm:t>
        <a:bodyPr/>
        <a:lstStyle/>
        <a:p>
          <a:endParaRPr lang="en-US"/>
        </a:p>
      </dgm:t>
    </dgm:pt>
    <dgm:pt modelId="{76A15C2C-A879-4264-B0C5-B30728FB8814}">
      <dgm:prSet/>
      <dgm:spPr/>
      <dgm:t>
        <a:bodyPr/>
        <a:lstStyle/>
        <a:p>
          <a:r>
            <a:rPr lang="en-US" b="1"/>
            <a:t>Arbiter</a:t>
          </a:r>
          <a:r>
            <a:rPr lang="en-US"/>
            <a:t> – How do I prepare myself to lead courageously in service of mutual purpose?</a:t>
          </a:r>
        </a:p>
      </dgm:t>
    </dgm:pt>
    <dgm:pt modelId="{85996282-3BE4-46BB-AB48-02F13CE6EB50}" type="parTrans" cxnId="{721F49F4-48C8-4C86-AE4B-F8A243C74E04}">
      <dgm:prSet/>
      <dgm:spPr/>
      <dgm:t>
        <a:bodyPr/>
        <a:lstStyle/>
        <a:p>
          <a:endParaRPr lang="en-US"/>
        </a:p>
      </dgm:t>
    </dgm:pt>
    <dgm:pt modelId="{C9CA00C6-3B64-480B-815E-7852BD1C13AC}" type="sibTrans" cxnId="{721F49F4-48C8-4C86-AE4B-F8A243C74E04}">
      <dgm:prSet/>
      <dgm:spPr/>
      <dgm:t>
        <a:bodyPr/>
        <a:lstStyle/>
        <a:p>
          <a:endParaRPr lang="en-US"/>
        </a:p>
      </dgm:t>
    </dgm:pt>
    <dgm:pt modelId="{1AFA4882-07BF-494D-B7C3-095212F2F222}" type="pres">
      <dgm:prSet presAssocID="{F1CB77C8-6FC2-4A75-A77D-13AADE5A330F}" presName="vert0" presStyleCnt="0">
        <dgm:presLayoutVars>
          <dgm:dir/>
          <dgm:animOne val="branch"/>
          <dgm:animLvl val="lvl"/>
        </dgm:presLayoutVars>
      </dgm:prSet>
      <dgm:spPr/>
    </dgm:pt>
    <dgm:pt modelId="{1CD482AF-A75A-4043-944C-D60E025B89B5}" type="pres">
      <dgm:prSet presAssocID="{63798F41-2DE1-40BF-9DE6-1FD228C4B2D0}" presName="thickLine" presStyleLbl="alignNode1" presStyleIdx="0" presStyleCnt="3"/>
      <dgm:spPr/>
    </dgm:pt>
    <dgm:pt modelId="{B0A271D0-A132-6F4E-88E5-ECBEAEB01E45}" type="pres">
      <dgm:prSet presAssocID="{63798F41-2DE1-40BF-9DE6-1FD228C4B2D0}" presName="horz1" presStyleCnt="0"/>
      <dgm:spPr/>
    </dgm:pt>
    <dgm:pt modelId="{7C8468CC-13B9-7B4A-9EB8-A61E1BE685E6}" type="pres">
      <dgm:prSet presAssocID="{63798F41-2DE1-40BF-9DE6-1FD228C4B2D0}" presName="tx1" presStyleLbl="revTx" presStyleIdx="0" presStyleCnt="3"/>
      <dgm:spPr/>
    </dgm:pt>
    <dgm:pt modelId="{CE98A0ED-CDE0-BB4C-BFF9-11F8731547D5}" type="pres">
      <dgm:prSet presAssocID="{63798F41-2DE1-40BF-9DE6-1FD228C4B2D0}" presName="vert1" presStyleCnt="0"/>
      <dgm:spPr/>
    </dgm:pt>
    <dgm:pt modelId="{A98188C4-CD69-B147-A86A-E6CD828864B8}" type="pres">
      <dgm:prSet presAssocID="{9D7A9769-280C-4E78-AAC6-AB5753E29069}" presName="thickLine" presStyleLbl="alignNode1" presStyleIdx="1" presStyleCnt="3"/>
      <dgm:spPr/>
    </dgm:pt>
    <dgm:pt modelId="{8BD52C7C-2A78-A345-A9B5-90E1557FCE60}" type="pres">
      <dgm:prSet presAssocID="{9D7A9769-280C-4E78-AAC6-AB5753E29069}" presName="horz1" presStyleCnt="0"/>
      <dgm:spPr/>
    </dgm:pt>
    <dgm:pt modelId="{67062159-8AAB-5049-BF3A-4A9548483E43}" type="pres">
      <dgm:prSet presAssocID="{9D7A9769-280C-4E78-AAC6-AB5753E29069}" presName="tx1" presStyleLbl="revTx" presStyleIdx="1" presStyleCnt="3"/>
      <dgm:spPr/>
    </dgm:pt>
    <dgm:pt modelId="{6DEACF02-F082-6040-A444-A08A15C7F413}" type="pres">
      <dgm:prSet presAssocID="{9D7A9769-280C-4E78-AAC6-AB5753E29069}" presName="vert1" presStyleCnt="0"/>
      <dgm:spPr/>
    </dgm:pt>
    <dgm:pt modelId="{C5FFB4FF-C3E1-D145-9CA2-1E39BDF7B6FB}" type="pres">
      <dgm:prSet presAssocID="{76A15C2C-A879-4264-B0C5-B30728FB8814}" presName="thickLine" presStyleLbl="alignNode1" presStyleIdx="2" presStyleCnt="3"/>
      <dgm:spPr/>
    </dgm:pt>
    <dgm:pt modelId="{FA698C80-8E7D-184F-AB07-DB8A08B969D6}" type="pres">
      <dgm:prSet presAssocID="{76A15C2C-A879-4264-B0C5-B30728FB8814}" presName="horz1" presStyleCnt="0"/>
      <dgm:spPr/>
    </dgm:pt>
    <dgm:pt modelId="{15EC0793-D243-2F41-9D3C-60B7C2536FCC}" type="pres">
      <dgm:prSet presAssocID="{76A15C2C-A879-4264-B0C5-B30728FB8814}" presName="tx1" presStyleLbl="revTx" presStyleIdx="2" presStyleCnt="3"/>
      <dgm:spPr/>
    </dgm:pt>
    <dgm:pt modelId="{6775E039-169C-CE49-851C-9AFA2E0BF1DC}" type="pres">
      <dgm:prSet presAssocID="{76A15C2C-A879-4264-B0C5-B30728FB8814}" presName="vert1" presStyleCnt="0"/>
      <dgm:spPr/>
    </dgm:pt>
  </dgm:ptLst>
  <dgm:cxnLst>
    <dgm:cxn modelId="{6C3EBE3E-FA0A-7248-85B5-4239A8991FC8}" type="presOf" srcId="{63798F41-2DE1-40BF-9DE6-1FD228C4B2D0}" destId="{7C8468CC-13B9-7B4A-9EB8-A61E1BE685E6}" srcOrd="0" destOrd="0" presId="urn:microsoft.com/office/officeart/2008/layout/LinedList"/>
    <dgm:cxn modelId="{9DEBCD80-849D-214D-B9BA-9907F5B47563}" type="presOf" srcId="{F1CB77C8-6FC2-4A75-A77D-13AADE5A330F}" destId="{1AFA4882-07BF-494D-B7C3-095212F2F222}" srcOrd="0" destOrd="0" presId="urn:microsoft.com/office/officeart/2008/layout/LinedList"/>
    <dgm:cxn modelId="{01DDCA81-C284-4F57-8D3E-1E8EBB0A59C2}" srcId="{F1CB77C8-6FC2-4A75-A77D-13AADE5A330F}" destId="{63798F41-2DE1-40BF-9DE6-1FD228C4B2D0}" srcOrd="0" destOrd="0" parTransId="{96DAA2C5-0FF4-4FA1-8D02-55FC44B2E450}" sibTransId="{0FD1BB92-FCE9-4C53-96C8-E91ACBB16A31}"/>
    <dgm:cxn modelId="{8CECED82-8B70-DF4B-BFA7-618BC6CB9B7D}" type="presOf" srcId="{76A15C2C-A879-4264-B0C5-B30728FB8814}" destId="{15EC0793-D243-2F41-9D3C-60B7C2536FCC}" srcOrd="0" destOrd="0" presId="urn:microsoft.com/office/officeart/2008/layout/LinedList"/>
    <dgm:cxn modelId="{FEEA86A7-40DE-4EA4-99B5-77540D843F88}" srcId="{F1CB77C8-6FC2-4A75-A77D-13AADE5A330F}" destId="{9D7A9769-280C-4E78-AAC6-AB5753E29069}" srcOrd="1" destOrd="0" parTransId="{A0232437-7E71-47B0-B327-B7556A256ECB}" sibTransId="{C84029E7-3978-4A30-BDFC-CBB679B23A8C}"/>
    <dgm:cxn modelId="{CA83B4BA-1886-4142-BCD1-576CB2B56B29}" type="presOf" srcId="{9D7A9769-280C-4E78-AAC6-AB5753E29069}" destId="{67062159-8AAB-5049-BF3A-4A9548483E43}" srcOrd="0" destOrd="0" presId="urn:microsoft.com/office/officeart/2008/layout/LinedList"/>
    <dgm:cxn modelId="{721F49F4-48C8-4C86-AE4B-F8A243C74E04}" srcId="{F1CB77C8-6FC2-4A75-A77D-13AADE5A330F}" destId="{76A15C2C-A879-4264-B0C5-B30728FB8814}" srcOrd="2" destOrd="0" parTransId="{85996282-3BE4-46BB-AB48-02F13CE6EB50}" sibTransId="{C9CA00C6-3B64-480B-815E-7852BD1C13AC}"/>
    <dgm:cxn modelId="{F1445CF8-06E6-6047-A43B-74A0EE012129}" type="presParOf" srcId="{1AFA4882-07BF-494D-B7C3-095212F2F222}" destId="{1CD482AF-A75A-4043-944C-D60E025B89B5}" srcOrd="0" destOrd="0" presId="urn:microsoft.com/office/officeart/2008/layout/LinedList"/>
    <dgm:cxn modelId="{EC514B6A-1DC4-BD45-8922-1B38776FAFBE}" type="presParOf" srcId="{1AFA4882-07BF-494D-B7C3-095212F2F222}" destId="{B0A271D0-A132-6F4E-88E5-ECBEAEB01E45}" srcOrd="1" destOrd="0" presId="urn:microsoft.com/office/officeart/2008/layout/LinedList"/>
    <dgm:cxn modelId="{8B47189D-450A-CC45-AEA6-266203ABAC9F}" type="presParOf" srcId="{B0A271D0-A132-6F4E-88E5-ECBEAEB01E45}" destId="{7C8468CC-13B9-7B4A-9EB8-A61E1BE685E6}" srcOrd="0" destOrd="0" presId="urn:microsoft.com/office/officeart/2008/layout/LinedList"/>
    <dgm:cxn modelId="{36C232A9-92DA-AD4D-8ED0-22B4543748A1}" type="presParOf" srcId="{B0A271D0-A132-6F4E-88E5-ECBEAEB01E45}" destId="{CE98A0ED-CDE0-BB4C-BFF9-11F8731547D5}" srcOrd="1" destOrd="0" presId="urn:microsoft.com/office/officeart/2008/layout/LinedList"/>
    <dgm:cxn modelId="{7B31BC5E-1B60-094A-80D1-CF2FC825985F}" type="presParOf" srcId="{1AFA4882-07BF-494D-B7C3-095212F2F222}" destId="{A98188C4-CD69-B147-A86A-E6CD828864B8}" srcOrd="2" destOrd="0" presId="urn:microsoft.com/office/officeart/2008/layout/LinedList"/>
    <dgm:cxn modelId="{AC9DE33C-0762-4D47-8258-56E385CAD2C8}" type="presParOf" srcId="{1AFA4882-07BF-494D-B7C3-095212F2F222}" destId="{8BD52C7C-2A78-A345-A9B5-90E1557FCE60}" srcOrd="3" destOrd="0" presId="urn:microsoft.com/office/officeart/2008/layout/LinedList"/>
    <dgm:cxn modelId="{7F1E1B0D-6A62-D846-8731-2CC8225C56BA}" type="presParOf" srcId="{8BD52C7C-2A78-A345-A9B5-90E1557FCE60}" destId="{67062159-8AAB-5049-BF3A-4A9548483E43}" srcOrd="0" destOrd="0" presId="urn:microsoft.com/office/officeart/2008/layout/LinedList"/>
    <dgm:cxn modelId="{A40B4DB3-7296-3640-8A36-F4D50FE67BD6}" type="presParOf" srcId="{8BD52C7C-2A78-A345-A9B5-90E1557FCE60}" destId="{6DEACF02-F082-6040-A444-A08A15C7F413}" srcOrd="1" destOrd="0" presId="urn:microsoft.com/office/officeart/2008/layout/LinedList"/>
    <dgm:cxn modelId="{A2B162D5-D4A9-F842-9280-C15099A4526B}" type="presParOf" srcId="{1AFA4882-07BF-494D-B7C3-095212F2F222}" destId="{C5FFB4FF-C3E1-D145-9CA2-1E39BDF7B6FB}" srcOrd="4" destOrd="0" presId="urn:microsoft.com/office/officeart/2008/layout/LinedList"/>
    <dgm:cxn modelId="{DE6A336F-3DFA-2B4F-8FA8-5D5ABB7191CA}" type="presParOf" srcId="{1AFA4882-07BF-494D-B7C3-095212F2F222}" destId="{FA698C80-8E7D-184F-AB07-DB8A08B969D6}" srcOrd="5" destOrd="0" presId="urn:microsoft.com/office/officeart/2008/layout/LinedList"/>
    <dgm:cxn modelId="{3354DBCD-D3D0-4441-BC8A-17B7F6EC4676}" type="presParOf" srcId="{FA698C80-8E7D-184F-AB07-DB8A08B969D6}" destId="{15EC0793-D243-2F41-9D3C-60B7C2536FCC}" srcOrd="0" destOrd="0" presId="urn:microsoft.com/office/officeart/2008/layout/LinedList"/>
    <dgm:cxn modelId="{040CE1A2-83F5-2142-A071-4D225BF24F49}" type="presParOf" srcId="{FA698C80-8E7D-184F-AB07-DB8A08B969D6}" destId="{6775E039-169C-CE49-851C-9AFA2E0BF1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44C950-374D-40CB-8BBE-17C047850DC6}" type="doc">
      <dgm:prSet loTypeId="urn:microsoft.com/office/officeart/2016/7/layout/VerticalDownArrowProcess" loCatId="process" qsTypeId="urn:microsoft.com/office/officeart/2005/8/quickstyle/simple4" qsCatId="simple" csTypeId="urn:microsoft.com/office/officeart/2005/8/colors/colorful1" csCatId="colorful" phldr="1"/>
      <dgm:spPr/>
      <dgm:t>
        <a:bodyPr/>
        <a:lstStyle/>
        <a:p>
          <a:endParaRPr lang="en-US"/>
        </a:p>
      </dgm:t>
    </dgm:pt>
    <dgm:pt modelId="{193E1CFA-C1CC-466A-ACD1-6BE799ACDCB1}">
      <dgm:prSet/>
      <dgm:spPr/>
      <dgm:t>
        <a:bodyPr/>
        <a:lstStyle/>
        <a:p>
          <a:r>
            <a:rPr lang="en-US"/>
            <a:t>Create</a:t>
          </a:r>
        </a:p>
      </dgm:t>
    </dgm:pt>
    <dgm:pt modelId="{9FB7CDC3-11B7-45E0-9148-A2F42F077548}" type="parTrans" cxnId="{2EEA84D9-DC0E-4937-8986-D815703C6715}">
      <dgm:prSet/>
      <dgm:spPr/>
      <dgm:t>
        <a:bodyPr/>
        <a:lstStyle/>
        <a:p>
          <a:endParaRPr lang="en-US"/>
        </a:p>
      </dgm:t>
    </dgm:pt>
    <dgm:pt modelId="{A36454D5-9B71-48AF-AFCB-4F257C1D9009}" type="sibTrans" cxnId="{2EEA84D9-DC0E-4937-8986-D815703C6715}">
      <dgm:prSet/>
      <dgm:spPr/>
      <dgm:t>
        <a:bodyPr/>
        <a:lstStyle/>
        <a:p>
          <a:endParaRPr lang="en-US"/>
        </a:p>
      </dgm:t>
    </dgm:pt>
    <dgm:pt modelId="{012B9307-A489-4E23-8EBB-43A43EBC138C}">
      <dgm:prSet/>
      <dgm:spPr/>
      <dgm:t>
        <a:bodyPr/>
        <a:lstStyle/>
        <a:p>
          <a:r>
            <a:rPr lang="en-US" dirty="0"/>
            <a:t>Create a “safe” space for dialogue</a:t>
          </a:r>
        </a:p>
      </dgm:t>
    </dgm:pt>
    <dgm:pt modelId="{E0ACC829-6800-40D6-8940-9FDC88EB3A73}" type="parTrans" cxnId="{B5A13D1F-DB15-4298-BD81-9D495F513BC3}">
      <dgm:prSet/>
      <dgm:spPr/>
      <dgm:t>
        <a:bodyPr/>
        <a:lstStyle/>
        <a:p>
          <a:endParaRPr lang="en-US"/>
        </a:p>
      </dgm:t>
    </dgm:pt>
    <dgm:pt modelId="{B406DB03-E538-4BBB-BEDB-2D826123230A}" type="sibTrans" cxnId="{B5A13D1F-DB15-4298-BD81-9D495F513BC3}">
      <dgm:prSet/>
      <dgm:spPr/>
      <dgm:t>
        <a:bodyPr/>
        <a:lstStyle/>
        <a:p>
          <a:endParaRPr lang="en-US"/>
        </a:p>
      </dgm:t>
    </dgm:pt>
    <dgm:pt modelId="{338E3339-9AFB-4BFD-AE72-F5CBD137F4E2}">
      <dgm:prSet/>
      <dgm:spPr/>
      <dgm:t>
        <a:bodyPr/>
        <a:lstStyle/>
        <a:p>
          <a:r>
            <a:rPr lang="en-US"/>
            <a:t>Establish</a:t>
          </a:r>
        </a:p>
      </dgm:t>
    </dgm:pt>
    <dgm:pt modelId="{A94A40F6-2DD5-4EA5-B122-2903E94994B1}" type="parTrans" cxnId="{BFBD7227-5A05-4494-97FB-EB4F9D29770A}">
      <dgm:prSet/>
      <dgm:spPr/>
      <dgm:t>
        <a:bodyPr/>
        <a:lstStyle/>
        <a:p>
          <a:endParaRPr lang="en-US"/>
        </a:p>
      </dgm:t>
    </dgm:pt>
    <dgm:pt modelId="{79E28260-9CAD-4B08-B847-2B586DF7828B}" type="sibTrans" cxnId="{BFBD7227-5A05-4494-97FB-EB4F9D29770A}">
      <dgm:prSet/>
      <dgm:spPr/>
      <dgm:t>
        <a:bodyPr/>
        <a:lstStyle/>
        <a:p>
          <a:endParaRPr lang="en-US"/>
        </a:p>
      </dgm:t>
    </dgm:pt>
    <dgm:pt modelId="{BBD8BDE7-B8B7-4AE1-AF9B-EFD06F89AB80}">
      <dgm:prSet/>
      <dgm:spPr/>
      <dgm:t>
        <a:bodyPr/>
        <a:lstStyle/>
        <a:p>
          <a:r>
            <a:rPr lang="en-US"/>
            <a:t>Establish a commitment to Mutual Purpose</a:t>
          </a:r>
        </a:p>
      </dgm:t>
    </dgm:pt>
    <dgm:pt modelId="{B1693C66-B86D-46B9-8C68-FA9EDF09AB60}" type="parTrans" cxnId="{7B3F8D9F-A1ED-4A26-BEEB-BFBC1BA1ADF9}">
      <dgm:prSet/>
      <dgm:spPr/>
      <dgm:t>
        <a:bodyPr/>
        <a:lstStyle/>
        <a:p>
          <a:endParaRPr lang="en-US"/>
        </a:p>
      </dgm:t>
    </dgm:pt>
    <dgm:pt modelId="{8D800533-6BFC-42BA-809B-09A8E0CB12A2}" type="sibTrans" cxnId="{7B3F8D9F-A1ED-4A26-BEEB-BFBC1BA1ADF9}">
      <dgm:prSet/>
      <dgm:spPr/>
      <dgm:t>
        <a:bodyPr/>
        <a:lstStyle/>
        <a:p>
          <a:endParaRPr lang="en-US"/>
        </a:p>
      </dgm:t>
    </dgm:pt>
    <dgm:pt modelId="{48EC0B9C-72D7-4260-8AD5-F4BFEF683176}">
      <dgm:prSet/>
      <dgm:spPr/>
      <dgm:t>
        <a:bodyPr/>
        <a:lstStyle/>
        <a:p>
          <a:r>
            <a:rPr lang="en-US"/>
            <a:t>Clarify and establish</a:t>
          </a:r>
        </a:p>
      </dgm:t>
    </dgm:pt>
    <dgm:pt modelId="{CD391D83-C9A6-4B05-92D1-8B32632F32D9}" type="parTrans" cxnId="{06626887-33EF-488A-8E18-2C7E0870649B}">
      <dgm:prSet/>
      <dgm:spPr/>
      <dgm:t>
        <a:bodyPr/>
        <a:lstStyle/>
        <a:p>
          <a:endParaRPr lang="en-US"/>
        </a:p>
      </dgm:t>
    </dgm:pt>
    <dgm:pt modelId="{6F6B51A0-65BA-469D-86EB-599DA4B20635}" type="sibTrans" cxnId="{06626887-33EF-488A-8E18-2C7E0870649B}">
      <dgm:prSet/>
      <dgm:spPr/>
      <dgm:t>
        <a:bodyPr/>
        <a:lstStyle/>
        <a:p>
          <a:endParaRPr lang="en-US"/>
        </a:p>
      </dgm:t>
    </dgm:pt>
    <dgm:pt modelId="{238A8F41-2839-47BB-B783-FC6B1F17FE5C}">
      <dgm:prSet/>
      <dgm:spPr/>
      <dgm:t>
        <a:bodyPr/>
        <a:lstStyle/>
        <a:p>
          <a:r>
            <a:rPr lang="en-US"/>
            <a:t>Clarify and establish Shared Expectations.</a:t>
          </a:r>
        </a:p>
      </dgm:t>
    </dgm:pt>
    <dgm:pt modelId="{3BBF0BB2-D079-41AE-B5A9-F2D6107D08AB}" type="parTrans" cxnId="{1D78B795-FE24-4369-AA58-6BA55D1AFC70}">
      <dgm:prSet/>
      <dgm:spPr/>
      <dgm:t>
        <a:bodyPr/>
        <a:lstStyle/>
        <a:p>
          <a:endParaRPr lang="en-US"/>
        </a:p>
      </dgm:t>
    </dgm:pt>
    <dgm:pt modelId="{4EA823B8-7A8A-4199-8C37-B57FCBD3EC7C}" type="sibTrans" cxnId="{1D78B795-FE24-4369-AA58-6BA55D1AFC70}">
      <dgm:prSet/>
      <dgm:spPr/>
      <dgm:t>
        <a:bodyPr/>
        <a:lstStyle/>
        <a:p>
          <a:endParaRPr lang="en-US"/>
        </a:p>
      </dgm:t>
    </dgm:pt>
    <dgm:pt modelId="{9EBD53E1-F36C-0F44-8F4D-75E5F0F2B069}" type="pres">
      <dgm:prSet presAssocID="{9944C950-374D-40CB-8BBE-17C047850DC6}" presName="Name0" presStyleCnt="0">
        <dgm:presLayoutVars>
          <dgm:dir/>
          <dgm:animLvl val="lvl"/>
          <dgm:resizeHandles val="exact"/>
        </dgm:presLayoutVars>
      </dgm:prSet>
      <dgm:spPr/>
    </dgm:pt>
    <dgm:pt modelId="{42A9B7C6-2971-264E-B5E0-92D8C732CADE}" type="pres">
      <dgm:prSet presAssocID="{48EC0B9C-72D7-4260-8AD5-F4BFEF683176}" presName="boxAndChildren" presStyleCnt="0"/>
      <dgm:spPr/>
    </dgm:pt>
    <dgm:pt modelId="{2ABCE78D-24DE-334C-9EE5-10D6EF20FE3D}" type="pres">
      <dgm:prSet presAssocID="{48EC0B9C-72D7-4260-8AD5-F4BFEF683176}" presName="parentTextBox" presStyleLbl="alignNode1" presStyleIdx="0" presStyleCnt="3"/>
      <dgm:spPr/>
    </dgm:pt>
    <dgm:pt modelId="{95A1BE5A-E644-2C48-A807-608FA702A6E6}" type="pres">
      <dgm:prSet presAssocID="{48EC0B9C-72D7-4260-8AD5-F4BFEF683176}" presName="descendantBox" presStyleLbl="bgAccFollowNode1" presStyleIdx="0" presStyleCnt="3"/>
      <dgm:spPr/>
    </dgm:pt>
    <dgm:pt modelId="{1ACF817D-B24F-2340-83A9-B150BE991893}" type="pres">
      <dgm:prSet presAssocID="{79E28260-9CAD-4B08-B847-2B586DF7828B}" presName="sp" presStyleCnt="0"/>
      <dgm:spPr/>
    </dgm:pt>
    <dgm:pt modelId="{53B33AEE-4E29-6643-B925-57F1646308D3}" type="pres">
      <dgm:prSet presAssocID="{338E3339-9AFB-4BFD-AE72-F5CBD137F4E2}" presName="arrowAndChildren" presStyleCnt="0"/>
      <dgm:spPr/>
    </dgm:pt>
    <dgm:pt modelId="{338E855E-2771-A541-8B47-32C83E65A657}" type="pres">
      <dgm:prSet presAssocID="{338E3339-9AFB-4BFD-AE72-F5CBD137F4E2}" presName="parentTextArrow" presStyleLbl="node1" presStyleIdx="0" presStyleCnt="0"/>
      <dgm:spPr/>
    </dgm:pt>
    <dgm:pt modelId="{B03A1944-0C68-154A-BB47-0EF07236FFEC}" type="pres">
      <dgm:prSet presAssocID="{338E3339-9AFB-4BFD-AE72-F5CBD137F4E2}" presName="arrow" presStyleLbl="alignNode1" presStyleIdx="1" presStyleCnt="3"/>
      <dgm:spPr/>
    </dgm:pt>
    <dgm:pt modelId="{6315602F-85C1-D041-9866-E9D057B468D6}" type="pres">
      <dgm:prSet presAssocID="{338E3339-9AFB-4BFD-AE72-F5CBD137F4E2}" presName="descendantArrow" presStyleLbl="bgAccFollowNode1" presStyleIdx="1" presStyleCnt="3"/>
      <dgm:spPr/>
    </dgm:pt>
    <dgm:pt modelId="{0D621F13-6E14-834A-8328-1EF12FF6F2B3}" type="pres">
      <dgm:prSet presAssocID="{A36454D5-9B71-48AF-AFCB-4F257C1D9009}" presName="sp" presStyleCnt="0"/>
      <dgm:spPr/>
    </dgm:pt>
    <dgm:pt modelId="{8DD8799C-1676-9B46-A01C-D1EC905861C3}" type="pres">
      <dgm:prSet presAssocID="{193E1CFA-C1CC-466A-ACD1-6BE799ACDCB1}" presName="arrowAndChildren" presStyleCnt="0"/>
      <dgm:spPr/>
    </dgm:pt>
    <dgm:pt modelId="{8F5CDFCB-EF9D-4B41-B510-1707306DCAB0}" type="pres">
      <dgm:prSet presAssocID="{193E1CFA-C1CC-466A-ACD1-6BE799ACDCB1}" presName="parentTextArrow" presStyleLbl="node1" presStyleIdx="0" presStyleCnt="0"/>
      <dgm:spPr/>
    </dgm:pt>
    <dgm:pt modelId="{33E356AB-E0A5-DB47-8341-5A7852CEFBA2}" type="pres">
      <dgm:prSet presAssocID="{193E1CFA-C1CC-466A-ACD1-6BE799ACDCB1}" presName="arrow" presStyleLbl="alignNode1" presStyleIdx="2" presStyleCnt="3"/>
      <dgm:spPr/>
    </dgm:pt>
    <dgm:pt modelId="{67DDE6E6-1A56-234D-8B55-7833AD670A2B}" type="pres">
      <dgm:prSet presAssocID="{193E1CFA-C1CC-466A-ACD1-6BE799ACDCB1}" presName="descendantArrow" presStyleLbl="bgAccFollowNode1" presStyleIdx="2" presStyleCnt="3"/>
      <dgm:spPr/>
    </dgm:pt>
  </dgm:ptLst>
  <dgm:cxnLst>
    <dgm:cxn modelId="{0232240B-9E54-3144-A89C-FACE0A9B002E}" type="presOf" srcId="{193E1CFA-C1CC-466A-ACD1-6BE799ACDCB1}" destId="{33E356AB-E0A5-DB47-8341-5A7852CEFBA2}" srcOrd="1" destOrd="0" presId="urn:microsoft.com/office/officeart/2016/7/layout/VerticalDownArrowProcess"/>
    <dgm:cxn modelId="{B5A13D1F-DB15-4298-BD81-9D495F513BC3}" srcId="{193E1CFA-C1CC-466A-ACD1-6BE799ACDCB1}" destId="{012B9307-A489-4E23-8EBB-43A43EBC138C}" srcOrd="0" destOrd="0" parTransId="{E0ACC829-6800-40D6-8940-9FDC88EB3A73}" sibTransId="{B406DB03-E538-4BBB-BEDB-2D826123230A}"/>
    <dgm:cxn modelId="{45B65A22-70B7-F744-8BBC-8F9EF7D3F4A3}" type="presOf" srcId="{193E1CFA-C1CC-466A-ACD1-6BE799ACDCB1}" destId="{8F5CDFCB-EF9D-4B41-B510-1707306DCAB0}" srcOrd="0" destOrd="0" presId="urn:microsoft.com/office/officeart/2016/7/layout/VerticalDownArrowProcess"/>
    <dgm:cxn modelId="{BFBD7227-5A05-4494-97FB-EB4F9D29770A}" srcId="{9944C950-374D-40CB-8BBE-17C047850DC6}" destId="{338E3339-9AFB-4BFD-AE72-F5CBD137F4E2}" srcOrd="1" destOrd="0" parTransId="{A94A40F6-2DD5-4EA5-B122-2903E94994B1}" sibTransId="{79E28260-9CAD-4B08-B847-2B586DF7828B}"/>
    <dgm:cxn modelId="{2D78CF3D-68BE-0E49-942E-21B5D8F6C25D}" type="presOf" srcId="{338E3339-9AFB-4BFD-AE72-F5CBD137F4E2}" destId="{B03A1944-0C68-154A-BB47-0EF07236FFEC}" srcOrd="1" destOrd="0" presId="urn:microsoft.com/office/officeart/2016/7/layout/VerticalDownArrowProcess"/>
    <dgm:cxn modelId="{D01ED046-5658-2947-A3AF-2308C92A0D22}" type="presOf" srcId="{238A8F41-2839-47BB-B783-FC6B1F17FE5C}" destId="{95A1BE5A-E644-2C48-A807-608FA702A6E6}" srcOrd="0" destOrd="0" presId="urn:microsoft.com/office/officeart/2016/7/layout/VerticalDownArrowProcess"/>
    <dgm:cxn modelId="{01FE0186-B38B-BA45-B9D9-6F7BCE650DD6}" type="presOf" srcId="{48EC0B9C-72D7-4260-8AD5-F4BFEF683176}" destId="{2ABCE78D-24DE-334C-9EE5-10D6EF20FE3D}" srcOrd="0" destOrd="0" presId="urn:microsoft.com/office/officeart/2016/7/layout/VerticalDownArrowProcess"/>
    <dgm:cxn modelId="{06626887-33EF-488A-8E18-2C7E0870649B}" srcId="{9944C950-374D-40CB-8BBE-17C047850DC6}" destId="{48EC0B9C-72D7-4260-8AD5-F4BFEF683176}" srcOrd="2" destOrd="0" parTransId="{CD391D83-C9A6-4B05-92D1-8B32632F32D9}" sibTransId="{6F6B51A0-65BA-469D-86EB-599DA4B20635}"/>
    <dgm:cxn modelId="{1D78B795-FE24-4369-AA58-6BA55D1AFC70}" srcId="{48EC0B9C-72D7-4260-8AD5-F4BFEF683176}" destId="{238A8F41-2839-47BB-B783-FC6B1F17FE5C}" srcOrd="0" destOrd="0" parTransId="{3BBF0BB2-D079-41AE-B5A9-F2D6107D08AB}" sibTransId="{4EA823B8-7A8A-4199-8C37-B57FCBD3EC7C}"/>
    <dgm:cxn modelId="{7B3F8D9F-A1ED-4A26-BEEB-BFBC1BA1ADF9}" srcId="{338E3339-9AFB-4BFD-AE72-F5CBD137F4E2}" destId="{BBD8BDE7-B8B7-4AE1-AF9B-EFD06F89AB80}" srcOrd="0" destOrd="0" parTransId="{B1693C66-B86D-46B9-8C68-FA9EDF09AB60}" sibTransId="{8D800533-6BFC-42BA-809B-09A8E0CB12A2}"/>
    <dgm:cxn modelId="{7C5CC1AA-8F34-0645-AC93-6D7A4DF84294}" type="presOf" srcId="{338E3339-9AFB-4BFD-AE72-F5CBD137F4E2}" destId="{338E855E-2771-A541-8B47-32C83E65A657}" srcOrd="0" destOrd="0" presId="urn:microsoft.com/office/officeart/2016/7/layout/VerticalDownArrowProcess"/>
    <dgm:cxn modelId="{189695AF-870F-BB48-B7E7-09356A558A45}" type="presOf" srcId="{9944C950-374D-40CB-8BBE-17C047850DC6}" destId="{9EBD53E1-F36C-0F44-8F4D-75E5F0F2B069}" srcOrd="0" destOrd="0" presId="urn:microsoft.com/office/officeart/2016/7/layout/VerticalDownArrowProcess"/>
    <dgm:cxn modelId="{2EEA84D9-DC0E-4937-8986-D815703C6715}" srcId="{9944C950-374D-40CB-8BBE-17C047850DC6}" destId="{193E1CFA-C1CC-466A-ACD1-6BE799ACDCB1}" srcOrd="0" destOrd="0" parTransId="{9FB7CDC3-11B7-45E0-9148-A2F42F077548}" sibTransId="{A36454D5-9B71-48AF-AFCB-4F257C1D9009}"/>
    <dgm:cxn modelId="{47A4CDF3-7B63-F44C-A191-7318E10725CD}" type="presOf" srcId="{BBD8BDE7-B8B7-4AE1-AF9B-EFD06F89AB80}" destId="{6315602F-85C1-D041-9866-E9D057B468D6}" srcOrd="0" destOrd="0" presId="urn:microsoft.com/office/officeart/2016/7/layout/VerticalDownArrowProcess"/>
    <dgm:cxn modelId="{5AA379FF-468D-134E-80BB-E01A0EC90270}" type="presOf" srcId="{012B9307-A489-4E23-8EBB-43A43EBC138C}" destId="{67DDE6E6-1A56-234D-8B55-7833AD670A2B}" srcOrd="0" destOrd="0" presId="urn:microsoft.com/office/officeart/2016/7/layout/VerticalDownArrowProcess"/>
    <dgm:cxn modelId="{A82798A9-3143-2543-AC3C-FA01147F3169}" type="presParOf" srcId="{9EBD53E1-F36C-0F44-8F4D-75E5F0F2B069}" destId="{42A9B7C6-2971-264E-B5E0-92D8C732CADE}" srcOrd="0" destOrd="0" presId="urn:microsoft.com/office/officeart/2016/7/layout/VerticalDownArrowProcess"/>
    <dgm:cxn modelId="{33878516-4B85-DF43-AD8F-96313B41719A}" type="presParOf" srcId="{42A9B7C6-2971-264E-B5E0-92D8C732CADE}" destId="{2ABCE78D-24DE-334C-9EE5-10D6EF20FE3D}" srcOrd="0" destOrd="0" presId="urn:microsoft.com/office/officeart/2016/7/layout/VerticalDownArrowProcess"/>
    <dgm:cxn modelId="{383406E1-53C3-7D49-8743-DD888F509481}" type="presParOf" srcId="{42A9B7C6-2971-264E-B5E0-92D8C732CADE}" destId="{95A1BE5A-E644-2C48-A807-608FA702A6E6}" srcOrd="1" destOrd="0" presId="urn:microsoft.com/office/officeart/2016/7/layout/VerticalDownArrowProcess"/>
    <dgm:cxn modelId="{41A82951-04E1-8445-A65A-2F6A5C003FAC}" type="presParOf" srcId="{9EBD53E1-F36C-0F44-8F4D-75E5F0F2B069}" destId="{1ACF817D-B24F-2340-83A9-B150BE991893}" srcOrd="1" destOrd="0" presId="urn:microsoft.com/office/officeart/2016/7/layout/VerticalDownArrowProcess"/>
    <dgm:cxn modelId="{362F5494-4710-E947-9AE7-65C31D801268}" type="presParOf" srcId="{9EBD53E1-F36C-0F44-8F4D-75E5F0F2B069}" destId="{53B33AEE-4E29-6643-B925-57F1646308D3}" srcOrd="2" destOrd="0" presId="urn:microsoft.com/office/officeart/2016/7/layout/VerticalDownArrowProcess"/>
    <dgm:cxn modelId="{0FEA063D-E379-FD4B-A5C9-B35B67AF3C22}" type="presParOf" srcId="{53B33AEE-4E29-6643-B925-57F1646308D3}" destId="{338E855E-2771-A541-8B47-32C83E65A657}" srcOrd="0" destOrd="0" presId="urn:microsoft.com/office/officeart/2016/7/layout/VerticalDownArrowProcess"/>
    <dgm:cxn modelId="{3618E9B9-97CD-2943-9037-AE3827522357}" type="presParOf" srcId="{53B33AEE-4E29-6643-B925-57F1646308D3}" destId="{B03A1944-0C68-154A-BB47-0EF07236FFEC}" srcOrd="1" destOrd="0" presId="urn:microsoft.com/office/officeart/2016/7/layout/VerticalDownArrowProcess"/>
    <dgm:cxn modelId="{2F698295-A098-5344-8DA1-062783ADCD63}" type="presParOf" srcId="{53B33AEE-4E29-6643-B925-57F1646308D3}" destId="{6315602F-85C1-D041-9866-E9D057B468D6}" srcOrd="2" destOrd="0" presId="urn:microsoft.com/office/officeart/2016/7/layout/VerticalDownArrowProcess"/>
    <dgm:cxn modelId="{656D9509-F633-B449-BB01-B2CB2F19FA69}" type="presParOf" srcId="{9EBD53E1-F36C-0F44-8F4D-75E5F0F2B069}" destId="{0D621F13-6E14-834A-8328-1EF12FF6F2B3}" srcOrd="3" destOrd="0" presId="urn:microsoft.com/office/officeart/2016/7/layout/VerticalDownArrowProcess"/>
    <dgm:cxn modelId="{01F1DB95-A46B-9745-81B4-E3D89E91DD96}" type="presParOf" srcId="{9EBD53E1-F36C-0F44-8F4D-75E5F0F2B069}" destId="{8DD8799C-1676-9B46-A01C-D1EC905861C3}" srcOrd="4" destOrd="0" presId="urn:microsoft.com/office/officeart/2016/7/layout/VerticalDownArrowProcess"/>
    <dgm:cxn modelId="{6597D7BE-1DEC-7049-9006-048145B54929}" type="presParOf" srcId="{8DD8799C-1676-9B46-A01C-D1EC905861C3}" destId="{8F5CDFCB-EF9D-4B41-B510-1707306DCAB0}" srcOrd="0" destOrd="0" presId="urn:microsoft.com/office/officeart/2016/7/layout/VerticalDownArrowProcess"/>
    <dgm:cxn modelId="{CB0BFE03-595D-CA40-8F9C-DCA2F611FAC8}" type="presParOf" srcId="{8DD8799C-1676-9B46-A01C-D1EC905861C3}" destId="{33E356AB-E0A5-DB47-8341-5A7852CEFBA2}" srcOrd="1" destOrd="0" presId="urn:microsoft.com/office/officeart/2016/7/layout/VerticalDownArrowProcess"/>
    <dgm:cxn modelId="{0B89FE14-E809-6E47-A190-B01381265084}" type="presParOf" srcId="{8DD8799C-1676-9B46-A01C-D1EC905861C3}" destId="{67DDE6E6-1A56-234D-8B55-7833AD670A2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584411-7306-4D91-844E-8DF05B8EC5C1}"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1BC5AC2B-6DFE-47AE-B3AF-939B48E1CD08}">
      <dgm:prSet custT="1"/>
      <dgm:spPr/>
      <dgm:t>
        <a:bodyPr/>
        <a:lstStyle/>
        <a:p>
          <a:r>
            <a:rPr lang="en-US" sz="1800" dirty="0">
              <a:solidFill>
                <a:schemeClr val="bg1"/>
              </a:solidFill>
            </a:rPr>
            <a:t>Internal Structures</a:t>
          </a:r>
        </a:p>
      </dgm:t>
    </dgm:pt>
    <dgm:pt modelId="{C9C02E83-245A-4943-98A4-4562FDCFE8E2}" type="parTrans" cxnId="{0F7C0863-E690-4C44-B7D2-CB32164689FE}">
      <dgm:prSet/>
      <dgm:spPr/>
      <dgm:t>
        <a:bodyPr/>
        <a:lstStyle/>
        <a:p>
          <a:endParaRPr lang="en-US"/>
        </a:p>
      </dgm:t>
    </dgm:pt>
    <dgm:pt modelId="{123CDF05-FF9D-4033-B900-8FA8F2E83602}" type="sibTrans" cxnId="{0F7C0863-E690-4C44-B7D2-CB32164689FE}">
      <dgm:prSet/>
      <dgm:spPr/>
      <dgm:t>
        <a:bodyPr/>
        <a:lstStyle/>
        <a:p>
          <a:endParaRPr lang="en-US"/>
        </a:p>
      </dgm:t>
    </dgm:pt>
    <dgm:pt modelId="{DD0C4883-060A-4F48-910B-184CB7E7D0CD}">
      <dgm:prSet custT="1"/>
      <dgm:spPr/>
      <dgm:t>
        <a:bodyPr/>
        <a:lstStyle/>
        <a:p>
          <a:r>
            <a:rPr lang="en-US" sz="1800" dirty="0">
              <a:solidFill>
                <a:schemeClr val="bg1"/>
              </a:solidFill>
            </a:rPr>
            <a:t>External Connections</a:t>
          </a:r>
        </a:p>
      </dgm:t>
    </dgm:pt>
    <dgm:pt modelId="{01115F69-DED2-4F69-8771-17FFAE06FBE1}" type="parTrans" cxnId="{275CA774-33A6-4796-9E9F-22F6A7D3DD40}">
      <dgm:prSet/>
      <dgm:spPr/>
      <dgm:t>
        <a:bodyPr/>
        <a:lstStyle/>
        <a:p>
          <a:endParaRPr lang="en-US"/>
        </a:p>
      </dgm:t>
    </dgm:pt>
    <dgm:pt modelId="{A6FA2733-BEC5-4FD6-99A9-449EAC2D587A}" type="sibTrans" cxnId="{275CA774-33A6-4796-9E9F-22F6A7D3DD40}">
      <dgm:prSet/>
      <dgm:spPr/>
      <dgm:t>
        <a:bodyPr/>
        <a:lstStyle/>
        <a:p>
          <a:endParaRPr lang="en-US"/>
        </a:p>
      </dgm:t>
    </dgm:pt>
    <dgm:pt modelId="{F1E5C6AB-D356-4740-B63E-CF337A123139}">
      <dgm:prSet custT="1"/>
      <dgm:spPr/>
      <dgm:t>
        <a:bodyPr/>
        <a:lstStyle/>
        <a:p>
          <a:r>
            <a:rPr lang="en-US" sz="1800" dirty="0">
              <a:solidFill>
                <a:schemeClr val="bg1"/>
              </a:solidFill>
            </a:rPr>
            <a:t>Operationalization of Core Values</a:t>
          </a:r>
        </a:p>
      </dgm:t>
    </dgm:pt>
    <dgm:pt modelId="{9F3C6B6B-B07D-2F4A-8FDE-30F2A05EA0B5}" type="parTrans" cxnId="{F86AF588-0924-E440-A96D-A773C455EA38}">
      <dgm:prSet/>
      <dgm:spPr/>
      <dgm:t>
        <a:bodyPr/>
        <a:lstStyle/>
        <a:p>
          <a:endParaRPr lang="en-US"/>
        </a:p>
      </dgm:t>
    </dgm:pt>
    <dgm:pt modelId="{D87E6B17-3629-1049-A864-CCAA5B826B48}" type="sibTrans" cxnId="{F86AF588-0924-E440-A96D-A773C455EA38}">
      <dgm:prSet/>
      <dgm:spPr/>
      <dgm:t>
        <a:bodyPr/>
        <a:lstStyle/>
        <a:p>
          <a:endParaRPr lang="en-US"/>
        </a:p>
      </dgm:t>
    </dgm:pt>
    <dgm:pt modelId="{50A5CF04-84FD-4D25-8328-C5A5F5929DF6}">
      <dgm:prSet custT="1"/>
      <dgm:spPr/>
      <dgm:t>
        <a:bodyPr/>
        <a:lstStyle/>
        <a:p>
          <a:r>
            <a:rPr lang="en-US" sz="1800" dirty="0">
              <a:solidFill>
                <a:schemeClr val="bg1"/>
              </a:solidFill>
            </a:rPr>
            <a:t>Group Behavioral Norms</a:t>
          </a:r>
        </a:p>
      </dgm:t>
    </dgm:pt>
    <dgm:pt modelId="{2C5612B5-8615-4141-930C-7497BFAD0C21}" type="sibTrans" cxnId="{6FF94545-6D6A-4758-BD4C-1DC1C4EE3F3D}">
      <dgm:prSet/>
      <dgm:spPr/>
      <dgm:t>
        <a:bodyPr/>
        <a:lstStyle/>
        <a:p>
          <a:endParaRPr lang="en-US"/>
        </a:p>
      </dgm:t>
    </dgm:pt>
    <dgm:pt modelId="{A3F72933-3F86-4DCC-B4D6-BEB43D8F0A93}" type="parTrans" cxnId="{6FF94545-6D6A-4758-BD4C-1DC1C4EE3F3D}">
      <dgm:prSet/>
      <dgm:spPr/>
      <dgm:t>
        <a:bodyPr/>
        <a:lstStyle/>
        <a:p>
          <a:endParaRPr lang="en-US"/>
        </a:p>
      </dgm:t>
    </dgm:pt>
    <dgm:pt modelId="{F0103F5D-E667-F34F-9B19-CBAADFEB01B3}">
      <dgm:prSet custT="1"/>
      <dgm:spPr/>
      <dgm:t>
        <a:bodyPr/>
        <a:lstStyle/>
        <a:p>
          <a:r>
            <a:rPr lang="en-US" sz="1800" dirty="0">
              <a:solidFill>
                <a:schemeClr val="bg1"/>
              </a:solidFill>
            </a:rPr>
            <a:t>Understanding Roles and Responsibilities</a:t>
          </a:r>
        </a:p>
      </dgm:t>
    </dgm:pt>
    <dgm:pt modelId="{A0416E37-FCF0-934F-ADEF-70B70AB9A3D6}" type="sibTrans" cxnId="{87FB6372-4BA0-AA4D-A88B-86050540F9F2}">
      <dgm:prSet/>
      <dgm:spPr/>
      <dgm:t>
        <a:bodyPr/>
        <a:lstStyle/>
        <a:p>
          <a:endParaRPr lang="en-US"/>
        </a:p>
      </dgm:t>
    </dgm:pt>
    <dgm:pt modelId="{4E66244D-D1E7-F446-A7BE-E1E49BBCBA9A}" type="parTrans" cxnId="{87FB6372-4BA0-AA4D-A88B-86050540F9F2}">
      <dgm:prSet/>
      <dgm:spPr/>
      <dgm:t>
        <a:bodyPr/>
        <a:lstStyle/>
        <a:p>
          <a:endParaRPr lang="en-US"/>
        </a:p>
      </dgm:t>
    </dgm:pt>
    <dgm:pt modelId="{1AD5B77C-2D2F-458C-A374-43D1559388CC}">
      <dgm:prSet custT="1"/>
      <dgm:spPr/>
      <dgm:t>
        <a:bodyPr/>
        <a:lstStyle/>
        <a:p>
          <a:r>
            <a:rPr lang="en-US" sz="1800" dirty="0">
              <a:solidFill>
                <a:schemeClr val="bg1"/>
              </a:solidFill>
            </a:rPr>
            <a:t>Clarity of Purpose</a:t>
          </a:r>
        </a:p>
      </dgm:t>
    </dgm:pt>
    <dgm:pt modelId="{535E9875-F7D0-46F6-8C19-BE23DA8CEFB6}" type="sibTrans" cxnId="{1AED68FF-154E-4DA2-B55F-BC49BCEC2233}">
      <dgm:prSet/>
      <dgm:spPr/>
      <dgm:t>
        <a:bodyPr/>
        <a:lstStyle/>
        <a:p>
          <a:endParaRPr lang="en-US"/>
        </a:p>
      </dgm:t>
    </dgm:pt>
    <dgm:pt modelId="{D8629793-08DE-4968-A704-D47145B3B263}" type="parTrans" cxnId="{1AED68FF-154E-4DA2-B55F-BC49BCEC2233}">
      <dgm:prSet/>
      <dgm:spPr/>
      <dgm:t>
        <a:bodyPr/>
        <a:lstStyle/>
        <a:p>
          <a:endParaRPr lang="en-US"/>
        </a:p>
      </dgm:t>
    </dgm:pt>
    <dgm:pt modelId="{CECC1DD9-1AC8-8841-9C72-18A297D9466F}">
      <dgm:prSet custT="1"/>
      <dgm:spPr/>
      <dgm:t>
        <a:bodyPr/>
        <a:lstStyle/>
        <a:p>
          <a:r>
            <a:rPr lang="en-US" sz="1800" dirty="0">
              <a:solidFill>
                <a:schemeClr val="bg1"/>
              </a:solidFill>
            </a:rPr>
            <a:t>Common Language</a:t>
          </a:r>
        </a:p>
      </dgm:t>
    </dgm:pt>
    <dgm:pt modelId="{D50D0877-E2B0-544E-8218-680A5E0BA15E}" type="parTrans" cxnId="{7C5E2C11-E06D-5547-89F0-364FB7B54199}">
      <dgm:prSet/>
      <dgm:spPr/>
      <dgm:t>
        <a:bodyPr/>
        <a:lstStyle/>
        <a:p>
          <a:endParaRPr lang="en-US"/>
        </a:p>
      </dgm:t>
    </dgm:pt>
    <dgm:pt modelId="{F714B6B2-6137-CF4F-9EF1-B186555308CA}" type="sibTrans" cxnId="{7C5E2C11-E06D-5547-89F0-364FB7B54199}">
      <dgm:prSet/>
      <dgm:spPr/>
      <dgm:t>
        <a:bodyPr/>
        <a:lstStyle/>
        <a:p>
          <a:endParaRPr lang="en-US"/>
        </a:p>
      </dgm:t>
    </dgm:pt>
    <dgm:pt modelId="{A44E3720-C1B7-CC46-B0EF-257E7ADEBDF0}" type="pres">
      <dgm:prSet presAssocID="{65584411-7306-4D91-844E-8DF05B8EC5C1}" presName="vert0" presStyleCnt="0">
        <dgm:presLayoutVars>
          <dgm:dir/>
          <dgm:animOne val="branch"/>
          <dgm:animLvl val="lvl"/>
        </dgm:presLayoutVars>
      </dgm:prSet>
      <dgm:spPr/>
    </dgm:pt>
    <dgm:pt modelId="{5620DF6F-B38C-3646-8CCE-BFEFFF4CB950}" type="pres">
      <dgm:prSet presAssocID="{1AD5B77C-2D2F-458C-A374-43D1559388CC}" presName="thickLine" presStyleLbl="alignNode1" presStyleIdx="0" presStyleCnt="7"/>
      <dgm:spPr/>
    </dgm:pt>
    <dgm:pt modelId="{F316F5DB-EE8E-3E4E-9743-909AB396917F}" type="pres">
      <dgm:prSet presAssocID="{1AD5B77C-2D2F-458C-A374-43D1559388CC}" presName="horz1" presStyleCnt="0"/>
      <dgm:spPr/>
    </dgm:pt>
    <dgm:pt modelId="{10B62800-7498-874A-B50E-B990E6D0756E}" type="pres">
      <dgm:prSet presAssocID="{1AD5B77C-2D2F-458C-A374-43D1559388CC}" presName="tx1" presStyleLbl="revTx" presStyleIdx="0" presStyleCnt="7"/>
      <dgm:spPr/>
    </dgm:pt>
    <dgm:pt modelId="{5E6AB47C-5F0E-B34E-97FD-84A028159361}" type="pres">
      <dgm:prSet presAssocID="{1AD5B77C-2D2F-458C-A374-43D1559388CC}" presName="vert1" presStyleCnt="0"/>
      <dgm:spPr/>
    </dgm:pt>
    <dgm:pt modelId="{DBFC6FF1-EDC0-5148-9D18-EA758AB2EA47}" type="pres">
      <dgm:prSet presAssocID="{F0103F5D-E667-F34F-9B19-CBAADFEB01B3}" presName="thickLine" presStyleLbl="alignNode1" presStyleIdx="1" presStyleCnt="7"/>
      <dgm:spPr/>
    </dgm:pt>
    <dgm:pt modelId="{D1C1DE38-B271-B746-9B19-81E73413DD8B}" type="pres">
      <dgm:prSet presAssocID="{F0103F5D-E667-F34F-9B19-CBAADFEB01B3}" presName="horz1" presStyleCnt="0"/>
      <dgm:spPr/>
    </dgm:pt>
    <dgm:pt modelId="{0027B809-4426-1E4E-B92A-3AA241E5D1CA}" type="pres">
      <dgm:prSet presAssocID="{F0103F5D-E667-F34F-9B19-CBAADFEB01B3}" presName="tx1" presStyleLbl="revTx" presStyleIdx="1" presStyleCnt="7"/>
      <dgm:spPr/>
    </dgm:pt>
    <dgm:pt modelId="{F65A8285-3537-AF46-B65C-36DD25BCAC99}" type="pres">
      <dgm:prSet presAssocID="{F0103F5D-E667-F34F-9B19-CBAADFEB01B3}" presName="vert1" presStyleCnt="0"/>
      <dgm:spPr/>
    </dgm:pt>
    <dgm:pt modelId="{ACFC87C8-FF07-4D45-A80A-40526B6976F5}" type="pres">
      <dgm:prSet presAssocID="{50A5CF04-84FD-4D25-8328-C5A5F5929DF6}" presName="thickLine" presStyleLbl="alignNode1" presStyleIdx="2" presStyleCnt="7"/>
      <dgm:spPr/>
    </dgm:pt>
    <dgm:pt modelId="{7B24EC5A-B567-8B45-9CDD-C7D011AFA540}" type="pres">
      <dgm:prSet presAssocID="{50A5CF04-84FD-4D25-8328-C5A5F5929DF6}" presName="horz1" presStyleCnt="0"/>
      <dgm:spPr/>
    </dgm:pt>
    <dgm:pt modelId="{D17F7C63-798C-4B4F-B9C0-B04491E43ADF}" type="pres">
      <dgm:prSet presAssocID="{50A5CF04-84FD-4D25-8328-C5A5F5929DF6}" presName="tx1" presStyleLbl="revTx" presStyleIdx="2" presStyleCnt="7"/>
      <dgm:spPr/>
    </dgm:pt>
    <dgm:pt modelId="{6F898AC5-5E0F-D649-A954-66711083E496}" type="pres">
      <dgm:prSet presAssocID="{50A5CF04-84FD-4D25-8328-C5A5F5929DF6}" presName="vert1" presStyleCnt="0"/>
      <dgm:spPr/>
    </dgm:pt>
    <dgm:pt modelId="{36EA338E-7F95-7940-84A7-B35D633FCCAE}" type="pres">
      <dgm:prSet presAssocID="{1BC5AC2B-6DFE-47AE-B3AF-939B48E1CD08}" presName="thickLine" presStyleLbl="alignNode1" presStyleIdx="3" presStyleCnt="7"/>
      <dgm:spPr/>
    </dgm:pt>
    <dgm:pt modelId="{E3C95865-E9FB-194E-9F15-E78B6A9DAF13}" type="pres">
      <dgm:prSet presAssocID="{1BC5AC2B-6DFE-47AE-B3AF-939B48E1CD08}" presName="horz1" presStyleCnt="0"/>
      <dgm:spPr/>
    </dgm:pt>
    <dgm:pt modelId="{6B40E039-BBEC-5646-A428-1DF6B4321722}" type="pres">
      <dgm:prSet presAssocID="{1BC5AC2B-6DFE-47AE-B3AF-939B48E1CD08}" presName="tx1" presStyleLbl="revTx" presStyleIdx="3" presStyleCnt="7"/>
      <dgm:spPr/>
    </dgm:pt>
    <dgm:pt modelId="{685B8073-BD58-6940-A385-C1FB05238EE5}" type="pres">
      <dgm:prSet presAssocID="{1BC5AC2B-6DFE-47AE-B3AF-939B48E1CD08}" presName="vert1" presStyleCnt="0"/>
      <dgm:spPr/>
    </dgm:pt>
    <dgm:pt modelId="{182622B5-6433-FB4E-AAA7-9B998B327D49}" type="pres">
      <dgm:prSet presAssocID="{DD0C4883-060A-4F48-910B-184CB7E7D0CD}" presName="thickLine" presStyleLbl="alignNode1" presStyleIdx="4" presStyleCnt="7"/>
      <dgm:spPr/>
    </dgm:pt>
    <dgm:pt modelId="{1FD6EFD7-039A-744C-A6FE-3F23F3B26AC3}" type="pres">
      <dgm:prSet presAssocID="{DD0C4883-060A-4F48-910B-184CB7E7D0CD}" presName="horz1" presStyleCnt="0"/>
      <dgm:spPr/>
    </dgm:pt>
    <dgm:pt modelId="{2E181DB2-CB86-634D-9B71-D76A7AF08D80}" type="pres">
      <dgm:prSet presAssocID="{DD0C4883-060A-4F48-910B-184CB7E7D0CD}" presName="tx1" presStyleLbl="revTx" presStyleIdx="4" presStyleCnt="7"/>
      <dgm:spPr/>
    </dgm:pt>
    <dgm:pt modelId="{C6BC849B-12A9-644A-B76F-537147C02B02}" type="pres">
      <dgm:prSet presAssocID="{DD0C4883-060A-4F48-910B-184CB7E7D0CD}" presName="vert1" presStyleCnt="0"/>
      <dgm:spPr/>
    </dgm:pt>
    <dgm:pt modelId="{633397D8-4AEB-9D4A-81CE-E75B64459F19}" type="pres">
      <dgm:prSet presAssocID="{F1E5C6AB-D356-4740-B63E-CF337A123139}" presName="thickLine" presStyleLbl="alignNode1" presStyleIdx="5" presStyleCnt="7"/>
      <dgm:spPr/>
    </dgm:pt>
    <dgm:pt modelId="{DB0CC535-A5DA-3B46-B5CE-5429D0B31A88}" type="pres">
      <dgm:prSet presAssocID="{F1E5C6AB-D356-4740-B63E-CF337A123139}" presName="horz1" presStyleCnt="0"/>
      <dgm:spPr/>
    </dgm:pt>
    <dgm:pt modelId="{42007ACC-497A-6040-A122-0521FF4CD255}" type="pres">
      <dgm:prSet presAssocID="{F1E5C6AB-D356-4740-B63E-CF337A123139}" presName="tx1" presStyleLbl="revTx" presStyleIdx="5" presStyleCnt="7"/>
      <dgm:spPr/>
    </dgm:pt>
    <dgm:pt modelId="{49137921-BEBC-8B41-B97F-224C28707CC8}" type="pres">
      <dgm:prSet presAssocID="{F1E5C6AB-D356-4740-B63E-CF337A123139}" presName="vert1" presStyleCnt="0"/>
      <dgm:spPr/>
    </dgm:pt>
    <dgm:pt modelId="{6B237043-4D5C-BE42-A0BB-C1DFC641B3D9}" type="pres">
      <dgm:prSet presAssocID="{CECC1DD9-1AC8-8841-9C72-18A297D9466F}" presName="thickLine" presStyleLbl="alignNode1" presStyleIdx="6" presStyleCnt="7"/>
      <dgm:spPr/>
    </dgm:pt>
    <dgm:pt modelId="{1C83DA2D-84A8-E240-9E57-3B22683019A3}" type="pres">
      <dgm:prSet presAssocID="{CECC1DD9-1AC8-8841-9C72-18A297D9466F}" presName="horz1" presStyleCnt="0"/>
      <dgm:spPr/>
    </dgm:pt>
    <dgm:pt modelId="{3BE0EBC4-2A36-BF4A-8868-A6362AFED6D2}" type="pres">
      <dgm:prSet presAssocID="{CECC1DD9-1AC8-8841-9C72-18A297D9466F}" presName="tx1" presStyleLbl="revTx" presStyleIdx="6" presStyleCnt="7"/>
      <dgm:spPr/>
    </dgm:pt>
    <dgm:pt modelId="{0D012AEF-2F33-FA42-8AD7-5C9C6687A527}" type="pres">
      <dgm:prSet presAssocID="{CECC1DD9-1AC8-8841-9C72-18A297D9466F}" presName="vert1" presStyleCnt="0"/>
      <dgm:spPr/>
    </dgm:pt>
  </dgm:ptLst>
  <dgm:cxnLst>
    <dgm:cxn modelId="{5B698106-1801-6547-A4E1-243B079678A5}" type="presOf" srcId="{50A5CF04-84FD-4D25-8328-C5A5F5929DF6}" destId="{D17F7C63-798C-4B4F-B9C0-B04491E43ADF}" srcOrd="0" destOrd="0" presId="urn:microsoft.com/office/officeart/2008/layout/LinedList"/>
    <dgm:cxn modelId="{7C5E2C11-E06D-5547-89F0-364FB7B54199}" srcId="{65584411-7306-4D91-844E-8DF05B8EC5C1}" destId="{CECC1DD9-1AC8-8841-9C72-18A297D9466F}" srcOrd="6" destOrd="0" parTransId="{D50D0877-E2B0-544E-8218-680A5E0BA15E}" sibTransId="{F714B6B2-6137-CF4F-9EF1-B186555308CA}"/>
    <dgm:cxn modelId="{6222B035-4BAF-B746-81EA-418B637B0D71}" type="presOf" srcId="{1AD5B77C-2D2F-458C-A374-43D1559388CC}" destId="{10B62800-7498-874A-B50E-B990E6D0756E}" srcOrd="0" destOrd="0" presId="urn:microsoft.com/office/officeart/2008/layout/LinedList"/>
    <dgm:cxn modelId="{6FF94545-6D6A-4758-BD4C-1DC1C4EE3F3D}" srcId="{65584411-7306-4D91-844E-8DF05B8EC5C1}" destId="{50A5CF04-84FD-4D25-8328-C5A5F5929DF6}" srcOrd="2" destOrd="0" parTransId="{A3F72933-3F86-4DCC-B4D6-BEB43D8F0A93}" sibTransId="{2C5612B5-8615-4141-930C-7497BFAD0C21}"/>
    <dgm:cxn modelId="{0F7C0863-E690-4C44-B7D2-CB32164689FE}" srcId="{65584411-7306-4D91-844E-8DF05B8EC5C1}" destId="{1BC5AC2B-6DFE-47AE-B3AF-939B48E1CD08}" srcOrd="3" destOrd="0" parTransId="{C9C02E83-245A-4943-98A4-4562FDCFE8E2}" sibTransId="{123CDF05-FF9D-4033-B900-8FA8F2E83602}"/>
    <dgm:cxn modelId="{3F68116A-8400-FF4E-AE48-852C028CC8DD}" type="presOf" srcId="{F0103F5D-E667-F34F-9B19-CBAADFEB01B3}" destId="{0027B809-4426-1E4E-B92A-3AA241E5D1CA}" srcOrd="0" destOrd="0" presId="urn:microsoft.com/office/officeart/2008/layout/LinedList"/>
    <dgm:cxn modelId="{87FB6372-4BA0-AA4D-A88B-86050540F9F2}" srcId="{65584411-7306-4D91-844E-8DF05B8EC5C1}" destId="{F0103F5D-E667-F34F-9B19-CBAADFEB01B3}" srcOrd="1" destOrd="0" parTransId="{4E66244D-D1E7-F446-A7BE-E1E49BBCBA9A}" sibTransId="{A0416E37-FCF0-934F-ADEF-70B70AB9A3D6}"/>
    <dgm:cxn modelId="{275CA774-33A6-4796-9E9F-22F6A7D3DD40}" srcId="{65584411-7306-4D91-844E-8DF05B8EC5C1}" destId="{DD0C4883-060A-4F48-910B-184CB7E7D0CD}" srcOrd="4" destOrd="0" parTransId="{01115F69-DED2-4F69-8771-17FFAE06FBE1}" sibTransId="{A6FA2733-BEC5-4FD6-99A9-449EAC2D587A}"/>
    <dgm:cxn modelId="{01D03A7A-ADBA-9C41-9AB2-5816A852EBEB}" type="presOf" srcId="{F1E5C6AB-D356-4740-B63E-CF337A123139}" destId="{42007ACC-497A-6040-A122-0521FF4CD255}" srcOrd="0" destOrd="0" presId="urn:microsoft.com/office/officeart/2008/layout/LinedList"/>
    <dgm:cxn modelId="{F86AF588-0924-E440-A96D-A773C455EA38}" srcId="{65584411-7306-4D91-844E-8DF05B8EC5C1}" destId="{F1E5C6AB-D356-4740-B63E-CF337A123139}" srcOrd="5" destOrd="0" parTransId="{9F3C6B6B-B07D-2F4A-8FDE-30F2A05EA0B5}" sibTransId="{D87E6B17-3629-1049-A864-CCAA5B826B48}"/>
    <dgm:cxn modelId="{F60934BE-89E5-6C46-A38F-0602AC767CC1}" type="presOf" srcId="{CECC1DD9-1AC8-8841-9C72-18A297D9466F}" destId="{3BE0EBC4-2A36-BF4A-8868-A6362AFED6D2}" srcOrd="0" destOrd="0" presId="urn:microsoft.com/office/officeart/2008/layout/LinedList"/>
    <dgm:cxn modelId="{2B099BD2-AFFC-BC4F-958E-6EE64B81C18F}" type="presOf" srcId="{65584411-7306-4D91-844E-8DF05B8EC5C1}" destId="{A44E3720-C1B7-CC46-B0EF-257E7ADEBDF0}" srcOrd="0" destOrd="0" presId="urn:microsoft.com/office/officeart/2008/layout/LinedList"/>
    <dgm:cxn modelId="{9ADBDFD6-BF9E-3F48-9A58-F38A05FBC727}" type="presOf" srcId="{1BC5AC2B-6DFE-47AE-B3AF-939B48E1CD08}" destId="{6B40E039-BBEC-5646-A428-1DF6B4321722}" srcOrd="0" destOrd="0" presId="urn:microsoft.com/office/officeart/2008/layout/LinedList"/>
    <dgm:cxn modelId="{CF5FCEE5-923E-B841-BD69-6F325E855BFE}" type="presOf" srcId="{DD0C4883-060A-4F48-910B-184CB7E7D0CD}" destId="{2E181DB2-CB86-634D-9B71-D76A7AF08D80}" srcOrd="0" destOrd="0" presId="urn:microsoft.com/office/officeart/2008/layout/LinedList"/>
    <dgm:cxn modelId="{1AED68FF-154E-4DA2-B55F-BC49BCEC2233}" srcId="{65584411-7306-4D91-844E-8DF05B8EC5C1}" destId="{1AD5B77C-2D2F-458C-A374-43D1559388CC}" srcOrd="0" destOrd="0" parTransId="{D8629793-08DE-4968-A704-D47145B3B263}" sibTransId="{535E9875-F7D0-46F6-8C19-BE23DA8CEFB6}"/>
    <dgm:cxn modelId="{C2305716-AC9E-D140-AC56-BD6AC85CC315}" type="presParOf" srcId="{A44E3720-C1B7-CC46-B0EF-257E7ADEBDF0}" destId="{5620DF6F-B38C-3646-8CCE-BFEFFF4CB950}" srcOrd="0" destOrd="0" presId="urn:microsoft.com/office/officeart/2008/layout/LinedList"/>
    <dgm:cxn modelId="{C4F06A8D-0ACE-C649-8DE9-6ECF00ECD97D}" type="presParOf" srcId="{A44E3720-C1B7-CC46-B0EF-257E7ADEBDF0}" destId="{F316F5DB-EE8E-3E4E-9743-909AB396917F}" srcOrd="1" destOrd="0" presId="urn:microsoft.com/office/officeart/2008/layout/LinedList"/>
    <dgm:cxn modelId="{9AF7C023-019D-0E44-B709-4FC6124D4F18}" type="presParOf" srcId="{F316F5DB-EE8E-3E4E-9743-909AB396917F}" destId="{10B62800-7498-874A-B50E-B990E6D0756E}" srcOrd="0" destOrd="0" presId="urn:microsoft.com/office/officeart/2008/layout/LinedList"/>
    <dgm:cxn modelId="{D547E090-6672-4E49-9656-D2E6DCDA8AE9}" type="presParOf" srcId="{F316F5DB-EE8E-3E4E-9743-909AB396917F}" destId="{5E6AB47C-5F0E-B34E-97FD-84A028159361}" srcOrd="1" destOrd="0" presId="urn:microsoft.com/office/officeart/2008/layout/LinedList"/>
    <dgm:cxn modelId="{4B87CBE6-0D0D-FC4E-8429-63543D8F65B0}" type="presParOf" srcId="{A44E3720-C1B7-CC46-B0EF-257E7ADEBDF0}" destId="{DBFC6FF1-EDC0-5148-9D18-EA758AB2EA47}" srcOrd="2" destOrd="0" presId="urn:microsoft.com/office/officeart/2008/layout/LinedList"/>
    <dgm:cxn modelId="{4EFB8056-58AA-0C44-9FAA-83115351377A}" type="presParOf" srcId="{A44E3720-C1B7-CC46-B0EF-257E7ADEBDF0}" destId="{D1C1DE38-B271-B746-9B19-81E73413DD8B}" srcOrd="3" destOrd="0" presId="urn:microsoft.com/office/officeart/2008/layout/LinedList"/>
    <dgm:cxn modelId="{0F67BD8E-BB19-F044-831B-BC9CCE1017CE}" type="presParOf" srcId="{D1C1DE38-B271-B746-9B19-81E73413DD8B}" destId="{0027B809-4426-1E4E-B92A-3AA241E5D1CA}" srcOrd="0" destOrd="0" presId="urn:microsoft.com/office/officeart/2008/layout/LinedList"/>
    <dgm:cxn modelId="{63068AA7-4402-8D44-B936-FB0BF7DB28F2}" type="presParOf" srcId="{D1C1DE38-B271-B746-9B19-81E73413DD8B}" destId="{F65A8285-3537-AF46-B65C-36DD25BCAC99}" srcOrd="1" destOrd="0" presId="urn:microsoft.com/office/officeart/2008/layout/LinedList"/>
    <dgm:cxn modelId="{DDFFC284-C25A-8B4C-AA19-A7970F4897DA}" type="presParOf" srcId="{A44E3720-C1B7-CC46-B0EF-257E7ADEBDF0}" destId="{ACFC87C8-FF07-4D45-A80A-40526B6976F5}" srcOrd="4" destOrd="0" presId="urn:microsoft.com/office/officeart/2008/layout/LinedList"/>
    <dgm:cxn modelId="{608E45D0-D710-364E-9580-459396C128F1}" type="presParOf" srcId="{A44E3720-C1B7-CC46-B0EF-257E7ADEBDF0}" destId="{7B24EC5A-B567-8B45-9CDD-C7D011AFA540}" srcOrd="5" destOrd="0" presId="urn:microsoft.com/office/officeart/2008/layout/LinedList"/>
    <dgm:cxn modelId="{A0CD31FE-7EC4-1643-8B0C-C87410F2DB45}" type="presParOf" srcId="{7B24EC5A-B567-8B45-9CDD-C7D011AFA540}" destId="{D17F7C63-798C-4B4F-B9C0-B04491E43ADF}" srcOrd="0" destOrd="0" presId="urn:microsoft.com/office/officeart/2008/layout/LinedList"/>
    <dgm:cxn modelId="{88FAA62A-0CC2-8740-A316-8FA27353E1F7}" type="presParOf" srcId="{7B24EC5A-B567-8B45-9CDD-C7D011AFA540}" destId="{6F898AC5-5E0F-D649-A954-66711083E496}" srcOrd="1" destOrd="0" presId="urn:microsoft.com/office/officeart/2008/layout/LinedList"/>
    <dgm:cxn modelId="{CECD5A2C-7E18-6647-806B-67CE9BED1ABA}" type="presParOf" srcId="{A44E3720-C1B7-CC46-B0EF-257E7ADEBDF0}" destId="{36EA338E-7F95-7940-84A7-B35D633FCCAE}" srcOrd="6" destOrd="0" presId="urn:microsoft.com/office/officeart/2008/layout/LinedList"/>
    <dgm:cxn modelId="{915A90FD-61BD-854F-91CB-A004C1751CE4}" type="presParOf" srcId="{A44E3720-C1B7-CC46-B0EF-257E7ADEBDF0}" destId="{E3C95865-E9FB-194E-9F15-E78B6A9DAF13}" srcOrd="7" destOrd="0" presId="urn:microsoft.com/office/officeart/2008/layout/LinedList"/>
    <dgm:cxn modelId="{D668A4F4-DC2E-E64A-90C5-37BB489B386B}" type="presParOf" srcId="{E3C95865-E9FB-194E-9F15-E78B6A9DAF13}" destId="{6B40E039-BBEC-5646-A428-1DF6B4321722}" srcOrd="0" destOrd="0" presId="urn:microsoft.com/office/officeart/2008/layout/LinedList"/>
    <dgm:cxn modelId="{1EAC9899-4976-B448-A399-2E24DAD2516C}" type="presParOf" srcId="{E3C95865-E9FB-194E-9F15-E78B6A9DAF13}" destId="{685B8073-BD58-6940-A385-C1FB05238EE5}" srcOrd="1" destOrd="0" presId="urn:microsoft.com/office/officeart/2008/layout/LinedList"/>
    <dgm:cxn modelId="{AB7F0318-604A-5647-8C9F-014FC5511046}" type="presParOf" srcId="{A44E3720-C1B7-CC46-B0EF-257E7ADEBDF0}" destId="{182622B5-6433-FB4E-AAA7-9B998B327D49}" srcOrd="8" destOrd="0" presId="urn:microsoft.com/office/officeart/2008/layout/LinedList"/>
    <dgm:cxn modelId="{21D4C592-1508-F744-BC21-3E19C5B5A6EB}" type="presParOf" srcId="{A44E3720-C1B7-CC46-B0EF-257E7ADEBDF0}" destId="{1FD6EFD7-039A-744C-A6FE-3F23F3B26AC3}" srcOrd="9" destOrd="0" presId="urn:microsoft.com/office/officeart/2008/layout/LinedList"/>
    <dgm:cxn modelId="{AB755235-45B7-474A-9C0A-8E52E9744A39}" type="presParOf" srcId="{1FD6EFD7-039A-744C-A6FE-3F23F3B26AC3}" destId="{2E181DB2-CB86-634D-9B71-D76A7AF08D80}" srcOrd="0" destOrd="0" presId="urn:microsoft.com/office/officeart/2008/layout/LinedList"/>
    <dgm:cxn modelId="{7745C464-D496-DA4B-8989-974A7F2F5A80}" type="presParOf" srcId="{1FD6EFD7-039A-744C-A6FE-3F23F3B26AC3}" destId="{C6BC849B-12A9-644A-B76F-537147C02B02}" srcOrd="1" destOrd="0" presId="urn:microsoft.com/office/officeart/2008/layout/LinedList"/>
    <dgm:cxn modelId="{DB210847-A0DB-CD4F-A8D0-2AD85E5A4310}" type="presParOf" srcId="{A44E3720-C1B7-CC46-B0EF-257E7ADEBDF0}" destId="{633397D8-4AEB-9D4A-81CE-E75B64459F19}" srcOrd="10" destOrd="0" presId="urn:microsoft.com/office/officeart/2008/layout/LinedList"/>
    <dgm:cxn modelId="{B53FD372-AF26-1A44-8604-AB2D70EAA419}" type="presParOf" srcId="{A44E3720-C1B7-CC46-B0EF-257E7ADEBDF0}" destId="{DB0CC535-A5DA-3B46-B5CE-5429D0B31A88}" srcOrd="11" destOrd="0" presId="urn:microsoft.com/office/officeart/2008/layout/LinedList"/>
    <dgm:cxn modelId="{60B6258E-59E4-6947-AC8E-DE7ACF780372}" type="presParOf" srcId="{DB0CC535-A5DA-3B46-B5CE-5429D0B31A88}" destId="{42007ACC-497A-6040-A122-0521FF4CD255}" srcOrd="0" destOrd="0" presId="urn:microsoft.com/office/officeart/2008/layout/LinedList"/>
    <dgm:cxn modelId="{A542BEC0-E2BF-7742-BCD1-5DC328320650}" type="presParOf" srcId="{DB0CC535-A5DA-3B46-B5CE-5429D0B31A88}" destId="{49137921-BEBC-8B41-B97F-224C28707CC8}" srcOrd="1" destOrd="0" presId="urn:microsoft.com/office/officeart/2008/layout/LinedList"/>
    <dgm:cxn modelId="{2A450E4D-B368-D84D-9260-D03585B08279}" type="presParOf" srcId="{A44E3720-C1B7-CC46-B0EF-257E7ADEBDF0}" destId="{6B237043-4D5C-BE42-A0BB-C1DFC641B3D9}" srcOrd="12" destOrd="0" presId="urn:microsoft.com/office/officeart/2008/layout/LinedList"/>
    <dgm:cxn modelId="{F2A6B298-980E-0548-AED1-651CA593C4F3}" type="presParOf" srcId="{A44E3720-C1B7-CC46-B0EF-257E7ADEBDF0}" destId="{1C83DA2D-84A8-E240-9E57-3B22683019A3}" srcOrd="13" destOrd="0" presId="urn:microsoft.com/office/officeart/2008/layout/LinedList"/>
    <dgm:cxn modelId="{C88CDAC9-8A5F-5E46-8306-2440B9AE9A88}" type="presParOf" srcId="{1C83DA2D-84A8-E240-9E57-3B22683019A3}" destId="{3BE0EBC4-2A36-BF4A-8868-A6362AFED6D2}" srcOrd="0" destOrd="0" presId="urn:microsoft.com/office/officeart/2008/layout/LinedList"/>
    <dgm:cxn modelId="{889D3742-ED68-984A-BEA5-8D3B9A158C12}" type="presParOf" srcId="{1C83DA2D-84A8-E240-9E57-3B22683019A3}" destId="{0D012AEF-2F33-FA42-8AD7-5C9C6687A5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94454D-F92C-488E-AC5B-62E2447FE565}"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AD7878BC-3061-4644-A1A4-BEB6B0DBABA1}">
      <dgm:prSet/>
      <dgm:spPr/>
      <dgm:t>
        <a:bodyPr/>
        <a:lstStyle/>
        <a:p>
          <a:r>
            <a:rPr lang="en-US"/>
            <a:t>Supporting</a:t>
          </a:r>
        </a:p>
      </dgm:t>
    </dgm:pt>
    <dgm:pt modelId="{75033344-499A-48F9-990F-9BF0F11759C3}" type="parTrans" cxnId="{E684B1F4-E513-44B2-AB73-B808EC46937D}">
      <dgm:prSet/>
      <dgm:spPr/>
      <dgm:t>
        <a:bodyPr/>
        <a:lstStyle/>
        <a:p>
          <a:endParaRPr lang="en-US"/>
        </a:p>
      </dgm:t>
    </dgm:pt>
    <dgm:pt modelId="{B079C516-1C53-421D-A0ED-F8C359794F31}" type="sibTrans" cxnId="{E684B1F4-E513-44B2-AB73-B808EC46937D}">
      <dgm:prSet/>
      <dgm:spPr/>
      <dgm:t>
        <a:bodyPr/>
        <a:lstStyle/>
        <a:p>
          <a:endParaRPr lang="en-US"/>
        </a:p>
      </dgm:t>
    </dgm:pt>
    <dgm:pt modelId="{C0305205-9346-440D-AB51-B840EF6CDE91}">
      <dgm:prSet/>
      <dgm:spPr/>
      <dgm:t>
        <a:bodyPr/>
        <a:lstStyle/>
        <a:p>
          <a:r>
            <a:rPr lang="en-US" dirty="0"/>
            <a:t>Supporting dialogue to create deeper, shared understanding of the challenge</a:t>
          </a:r>
        </a:p>
      </dgm:t>
    </dgm:pt>
    <dgm:pt modelId="{181A7D9B-D2E1-4EA7-8D5F-3066BC74D732}" type="parTrans" cxnId="{E94742C0-2387-4F37-9335-3B5F34BA918F}">
      <dgm:prSet/>
      <dgm:spPr/>
      <dgm:t>
        <a:bodyPr/>
        <a:lstStyle/>
        <a:p>
          <a:endParaRPr lang="en-US"/>
        </a:p>
      </dgm:t>
    </dgm:pt>
    <dgm:pt modelId="{48039817-71CC-44DE-BA0F-5BE7E30B70A7}" type="sibTrans" cxnId="{E94742C0-2387-4F37-9335-3B5F34BA918F}">
      <dgm:prSet/>
      <dgm:spPr/>
      <dgm:t>
        <a:bodyPr/>
        <a:lstStyle/>
        <a:p>
          <a:endParaRPr lang="en-US"/>
        </a:p>
      </dgm:t>
    </dgm:pt>
    <dgm:pt modelId="{F5189305-F838-464C-9CC6-D18AA0BC8572}">
      <dgm:prSet/>
      <dgm:spPr/>
      <dgm:t>
        <a:bodyPr/>
        <a:lstStyle/>
        <a:p>
          <a:r>
            <a:rPr lang="en-US"/>
            <a:t>Creating</a:t>
          </a:r>
        </a:p>
      </dgm:t>
    </dgm:pt>
    <dgm:pt modelId="{9B1028D6-1322-44A5-8A5A-67945075362E}" type="parTrans" cxnId="{C1F7F94C-3E27-42E2-B3D0-08C448A08552}">
      <dgm:prSet/>
      <dgm:spPr/>
      <dgm:t>
        <a:bodyPr/>
        <a:lstStyle/>
        <a:p>
          <a:endParaRPr lang="en-US"/>
        </a:p>
      </dgm:t>
    </dgm:pt>
    <dgm:pt modelId="{66C16888-ED15-4218-BA59-D9396FE0D233}" type="sibTrans" cxnId="{C1F7F94C-3E27-42E2-B3D0-08C448A08552}">
      <dgm:prSet/>
      <dgm:spPr/>
      <dgm:t>
        <a:bodyPr/>
        <a:lstStyle/>
        <a:p>
          <a:endParaRPr lang="en-US"/>
        </a:p>
      </dgm:t>
    </dgm:pt>
    <dgm:pt modelId="{680F771B-2E6A-4F03-93B1-B737542F8133}">
      <dgm:prSet/>
      <dgm:spPr/>
      <dgm:t>
        <a:bodyPr/>
        <a:lstStyle/>
        <a:p>
          <a:r>
            <a:rPr lang="en-US"/>
            <a:t>Creating a shared story with a mutual statement of issues and desired outcomes</a:t>
          </a:r>
        </a:p>
      </dgm:t>
    </dgm:pt>
    <dgm:pt modelId="{532D48DE-73C7-42D0-89DA-CD2B999395E6}" type="parTrans" cxnId="{A7E3D688-45DD-4A5B-8A4A-9A09CCC37C27}">
      <dgm:prSet/>
      <dgm:spPr/>
      <dgm:t>
        <a:bodyPr/>
        <a:lstStyle/>
        <a:p>
          <a:endParaRPr lang="en-US"/>
        </a:p>
      </dgm:t>
    </dgm:pt>
    <dgm:pt modelId="{92E5BCA7-DBCF-412A-B7A5-19BD6F9A245B}" type="sibTrans" cxnId="{A7E3D688-45DD-4A5B-8A4A-9A09CCC37C27}">
      <dgm:prSet/>
      <dgm:spPr/>
      <dgm:t>
        <a:bodyPr/>
        <a:lstStyle/>
        <a:p>
          <a:endParaRPr lang="en-US"/>
        </a:p>
      </dgm:t>
    </dgm:pt>
    <dgm:pt modelId="{F14E2557-87FD-4188-B609-B04CFA498319}">
      <dgm:prSet/>
      <dgm:spPr/>
      <dgm:t>
        <a:bodyPr/>
        <a:lstStyle/>
        <a:p>
          <a:r>
            <a:rPr lang="en-US"/>
            <a:t>Clarifying</a:t>
          </a:r>
        </a:p>
      </dgm:t>
    </dgm:pt>
    <dgm:pt modelId="{FFFAF1EC-9FEE-4C82-BEA0-61B42372632F}" type="parTrans" cxnId="{8A7B7722-F17F-4C07-9CEE-EE5963E4DF00}">
      <dgm:prSet/>
      <dgm:spPr/>
      <dgm:t>
        <a:bodyPr/>
        <a:lstStyle/>
        <a:p>
          <a:endParaRPr lang="en-US"/>
        </a:p>
      </dgm:t>
    </dgm:pt>
    <dgm:pt modelId="{2EB579F0-D26B-4891-9F57-947972DE90D6}" type="sibTrans" cxnId="{8A7B7722-F17F-4C07-9CEE-EE5963E4DF00}">
      <dgm:prSet/>
      <dgm:spPr/>
      <dgm:t>
        <a:bodyPr/>
        <a:lstStyle/>
        <a:p>
          <a:endParaRPr lang="en-US"/>
        </a:p>
      </dgm:t>
    </dgm:pt>
    <dgm:pt modelId="{1B89DE8B-D816-425B-B543-117A00402516}">
      <dgm:prSet/>
      <dgm:spPr/>
      <dgm:t>
        <a:bodyPr/>
        <a:lstStyle/>
        <a:p>
          <a:r>
            <a:rPr lang="en-US"/>
            <a:t>Clarifying my decision and enrolling the team in implementation that follows.</a:t>
          </a:r>
        </a:p>
      </dgm:t>
    </dgm:pt>
    <dgm:pt modelId="{6887AC5B-2ECB-4640-93B4-12520F3C033B}" type="parTrans" cxnId="{9909887B-76E9-4BEE-B292-C47302EAB203}">
      <dgm:prSet/>
      <dgm:spPr/>
      <dgm:t>
        <a:bodyPr/>
        <a:lstStyle/>
        <a:p>
          <a:endParaRPr lang="en-US"/>
        </a:p>
      </dgm:t>
    </dgm:pt>
    <dgm:pt modelId="{4D408A95-A799-46AF-A778-D3D12A83B159}" type="sibTrans" cxnId="{9909887B-76E9-4BEE-B292-C47302EAB203}">
      <dgm:prSet/>
      <dgm:spPr/>
      <dgm:t>
        <a:bodyPr/>
        <a:lstStyle/>
        <a:p>
          <a:endParaRPr lang="en-US"/>
        </a:p>
      </dgm:t>
    </dgm:pt>
    <dgm:pt modelId="{AEE9B545-15F4-DD42-9BDF-97EE84C03047}" type="pres">
      <dgm:prSet presAssocID="{1294454D-F92C-488E-AC5B-62E2447FE565}" presName="Name0" presStyleCnt="0">
        <dgm:presLayoutVars>
          <dgm:dir/>
          <dgm:animLvl val="lvl"/>
          <dgm:resizeHandles val="exact"/>
        </dgm:presLayoutVars>
      </dgm:prSet>
      <dgm:spPr/>
    </dgm:pt>
    <dgm:pt modelId="{A04A8433-B477-4941-8BAD-A40D679736B5}" type="pres">
      <dgm:prSet presAssocID="{F14E2557-87FD-4188-B609-B04CFA498319}" presName="boxAndChildren" presStyleCnt="0"/>
      <dgm:spPr/>
    </dgm:pt>
    <dgm:pt modelId="{4D3768D1-63BE-274C-A515-9C53C6F8E3C7}" type="pres">
      <dgm:prSet presAssocID="{F14E2557-87FD-4188-B609-B04CFA498319}" presName="parentTextBox" presStyleLbl="alignNode1" presStyleIdx="0" presStyleCnt="3"/>
      <dgm:spPr/>
    </dgm:pt>
    <dgm:pt modelId="{FA986AAE-2C0A-4548-A2FE-941109D778DD}" type="pres">
      <dgm:prSet presAssocID="{F14E2557-87FD-4188-B609-B04CFA498319}" presName="descendantBox" presStyleLbl="bgAccFollowNode1" presStyleIdx="0" presStyleCnt="3"/>
      <dgm:spPr/>
    </dgm:pt>
    <dgm:pt modelId="{A893CD45-C819-CE4E-A005-A5CB39D8FA1D}" type="pres">
      <dgm:prSet presAssocID="{66C16888-ED15-4218-BA59-D9396FE0D233}" presName="sp" presStyleCnt="0"/>
      <dgm:spPr/>
    </dgm:pt>
    <dgm:pt modelId="{6C2011CE-DC99-CF46-B1CB-31D9B7C5A8D4}" type="pres">
      <dgm:prSet presAssocID="{F5189305-F838-464C-9CC6-D18AA0BC8572}" presName="arrowAndChildren" presStyleCnt="0"/>
      <dgm:spPr/>
    </dgm:pt>
    <dgm:pt modelId="{9F25E6AE-DD07-A14B-B4D4-B27A21B31DC5}" type="pres">
      <dgm:prSet presAssocID="{F5189305-F838-464C-9CC6-D18AA0BC8572}" presName="parentTextArrow" presStyleLbl="node1" presStyleIdx="0" presStyleCnt="0"/>
      <dgm:spPr/>
    </dgm:pt>
    <dgm:pt modelId="{F74BEE17-8A20-A64C-9D09-6F5071E9EEAB}" type="pres">
      <dgm:prSet presAssocID="{F5189305-F838-464C-9CC6-D18AA0BC8572}" presName="arrow" presStyleLbl="alignNode1" presStyleIdx="1" presStyleCnt="3"/>
      <dgm:spPr/>
    </dgm:pt>
    <dgm:pt modelId="{0FC81FAB-5949-334F-9645-F432439D9247}" type="pres">
      <dgm:prSet presAssocID="{F5189305-F838-464C-9CC6-D18AA0BC8572}" presName="descendantArrow" presStyleLbl="bgAccFollowNode1" presStyleIdx="1" presStyleCnt="3"/>
      <dgm:spPr/>
    </dgm:pt>
    <dgm:pt modelId="{CF047AD9-3094-C641-90D0-26EFD91F95EE}" type="pres">
      <dgm:prSet presAssocID="{B079C516-1C53-421D-A0ED-F8C359794F31}" presName="sp" presStyleCnt="0"/>
      <dgm:spPr/>
    </dgm:pt>
    <dgm:pt modelId="{DBF02E3C-C58D-B849-A17C-ECD0F56A9E8F}" type="pres">
      <dgm:prSet presAssocID="{AD7878BC-3061-4644-A1A4-BEB6B0DBABA1}" presName="arrowAndChildren" presStyleCnt="0"/>
      <dgm:spPr/>
    </dgm:pt>
    <dgm:pt modelId="{2980BB4C-50C4-8A44-BC38-D903C8D1B4FF}" type="pres">
      <dgm:prSet presAssocID="{AD7878BC-3061-4644-A1A4-BEB6B0DBABA1}" presName="parentTextArrow" presStyleLbl="node1" presStyleIdx="0" presStyleCnt="0"/>
      <dgm:spPr/>
    </dgm:pt>
    <dgm:pt modelId="{532293F6-B17B-F045-8911-B35171BAFEE1}" type="pres">
      <dgm:prSet presAssocID="{AD7878BC-3061-4644-A1A4-BEB6B0DBABA1}" presName="arrow" presStyleLbl="alignNode1" presStyleIdx="2" presStyleCnt="3"/>
      <dgm:spPr/>
    </dgm:pt>
    <dgm:pt modelId="{35A183B7-11BA-E849-BB86-F4B478908C13}" type="pres">
      <dgm:prSet presAssocID="{AD7878BC-3061-4644-A1A4-BEB6B0DBABA1}" presName="descendantArrow" presStyleLbl="bgAccFollowNode1" presStyleIdx="2" presStyleCnt="3"/>
      <dgm:spPr/>
    </dgm:pt>
  </dgm:ptLst>
  <dgm:cxnLst>
    <dgm:cxn modelId="{BC5A1702-3BE0-444D-AC81-6D3B83156665}" type="presOf" srcId="{F14E2557-87FD-4188-B609-B04CFA498319}" destId="{4D3768D1-63BE-274C-A515-9C53C6F8E3C7}" srcOrd="0" destOrd="0" presId="urn:microsoft.com/office/officeart/2016/7/layout/VerticalDownArrowProcess"/>
    <dgm:cxn modelId="{48546B1C-805F-134B-98D2-4975C4C940A5}" type="presOf" srcId="{AD7878BC-3061-4644-A1A4-BEB6B0DBABA1}" destId="{532293F6-B17B-F045-8911-B35171BAFEE1}" srcOrd="1" destOrd="0" presId="urn:microsoft.com/office/officeart/2016/7/layout/VerticalDownArrowProcess"/>
    <dgm:cxn modelId="{8A7B7722-F17F-4C07-9CEE-EE5963E4DF00}" srcId="{1294454D-F92C-488E-AC5B-62E2447FE565}" destId="{F14E2557-87FD-4188-B609-B04CFA498319}" srcOrd="2" destOrd="0" parTransId="{FFFAF1EC-9FEE-4C82-BEA0-61B42372632F}" sibTransId="{2EB579F0-D26B-4891-9F57-947972DE90D6}"/>
    <dgm:cxn modelId="{84E0C62D-3132-8943-91CB-6EC616CA0D5C}" type="presOf" srcId="{C0305205-9346-440D-AB51-B840EF6CDE91}" destId="{35A183B7-11BA-E849-BB86-F4B478908C13}" srcOrd="0" destOrd="0" presId="urn:microsoft.com/office/officeart/2016/7/layout/VerticalDownArrowProcess"/>
    <dgm:cxn modelId="{E80BB034-78E8-ED4B-BD18-EA28C8D74109}" type="presOf" srcId="{680F771B-2E6A-4F03-93B1-B737542F8133}" destId="{0FC81FAB-5949-334F-9645-F432439D9247}" srcOrd="0" destOrd="0" presId="urn:microsoft.com/office/officeart/2016/7/layout/VerticalDownArrowProcess"/>
    <dgm:cxn modelId="{C1F7F94C-3E27-42E2-B3D0-08C448A08552}" srcId="{1294454D-F92C-488E-AC5B-62E2447FE565}" destId="{F5189305-F838-464C-9CC6-D18AA0BC8572}" srcOrd="1" destOrd="0" parTransId="{9B1028D6-1322-44A5-8A5A-67945075362E}" sibTransId="{66C16888-ED15-4218-BA59-D9396FE0D233}"/>
    <dgm:cxn modelId="{9909887B-76E9-4BEE-B292-C47302EAB203}" srcId="{F14E2557-87FD-4188-B609-B04CFA498319}" destId="{1B89DE8B-D816-425B-B543-117A00402516}" srcOrd="0" destOrd="0" parTransId="{6887AC5B-2ECB-4640-93B4-12520F3C033B}" sibTransId="{4D408A95-A799-46AF-A778-D3D12A83B159}"/>
    <dgm:cxn modelId="{A7E3D688-45DD-4A5B-8A4A-9A09CCC37C27}" srcId="{F5189305-F838-464C-9CC6-D18AA0BC8572}" destId="{680F771B-2E6A-4F03-93B1-B737542F8133}" srcOrd="0" destOrd="0" parTransId="{532D48DE-73C7-42D0-89DA-CD2B999395E6}" sibTransId="{92E5BCA7-DBCF-412A-B7A5-19BD6F9A245B}"/>
    <dgm:cxn modelId="{A9204DAC-5786-344C-80C2-F937265B50F2}" type="presOf" srcId="{F5189305-F838-464C-9CC6-D18AA0BC8572}" destId="{F74BEE17-8A20-A64C-9D09-6F5071E9EEAB}" srcOrd="1" destOrd="0" presId="urn:microsoft.com/office/officeart/2016/7/layout/VerticalDownArrowProcess"/>
    <dgm:cxn modelId="{B312A7B7-4B85-D34B-9A97-3C5790B34F50}" type="presOf" srcId="{1294454D-F92C-488E-AC5B-62E2447FE565}" destId="{AEE9B545-15F4-DD42-9BDF-97EE84C03047}" srcOrd="0" destOrd="0" presId="urn:microsoft.com/office/officeart/2016/7/layout/VerticalDownArrowProcess"/>
    <dgm:cxn modelId="{8C3CE0B7-A114-1643-92E6-D7008AF169BF}" type="presOf" srcId="{F5189305-F838-464C-9CC6-D18AA0BC8572}" destId="{9F25E6AE-DD07-A14B-B4D4-B27A21B31DC5}" srcOrd="0" destOrd="0" presId="urn:microsoft.com/office/officeart/2016/7/layout/VerticalDownArrowProcess"/>
    <dgm:cxn modelId="{966AEEBF-B378-4B4C-9A5D-39F60B6F4CCC}" type="presOf" srcId="{1B89DE8B-D816-425B-B543-117A00402516}" destId="{FA986AAE-2C0A-4548-A2FE-941109D778DD}" srcOrd="0" destOrd="0" presId="urn:microsoft.com/office/officeart/2016/7/layout/VerticalDownArrowProcess"/>
    <dgm:cxn modelId="{E94742C0-2387-4F37-9335-3B5F34BA918F}" srcId="{AD7878BC-3061-4644-A1A4-BEB6B0DBABA1}" destId="{C0305205-9346-440D-AB51-B840EF6CDE91}" srcOrd="0" destOrd="0" parTransId="{181A7D9B-D2E1-4EA7-8D5F-3066BC74D732}" sibTransId="{48039817-71CC-44DE-BA0F-5BE7E30B70A7}"/>
    <dgm:cxn modelId="{2405C7D0-05B8-7640-85CC-746EE6685481}" type="presOf" srcId="{AD7878BC-3061-4644-A1A4-BEB6B0DBABA1}" destId="{2980BB4C-50C4-8A44-BC38-D903C8D1B4FF}" srcOrd="0" destOrd="0" presId="urn:microsoft.com/office/officeart/2016/7/layout/VerticalDownArrowProcess"/>
    <dgm:cxn modelId="{E684B1F4-E513-44B2-AB73-B808EC46937D}" srcId="{1294454D-F92C-488E-AC5B-62E2447FE565}" destId="{AD7878BC-3061-4644-A1A4-BEB6B0DBABA1}" srcOrd="0" destOrd="0" parTransId="{75033344-499A-48F9-990F-9BF0F11759C3}" sibTransId="{B079C516-1C53-421D-A0ED-F8C359794F31}"/>
    <dgm:cxn modelId="{904FAC78-8617-2D49-9EE7-1D424B9677E3}" type="presParOf" srcId="{AEE9B545-15F4-DD42-9BDF-97EE84C03047}" destId="{A04A8433-B477-4941-8BAD-A40D679736B5}" srcOrd="0" destOrd="0" presId="urn:microsoft.com/office/officeart/2016/7/layout/VerticalDownArrowProcess"/>
    <dgm:cxn modelId="{B19B5C1B-CC46-BD49-BAAA-1452A9479678}" type="presParOf" srcId="{A04A8433-B477-4941-8BAD-A40D679736B5}" destId="{4D3768D1-63BE-274C-A515-9C53C6F8E3C7}" srcOrd="0" destOrd="0" presId="urn:microsoft.com/office/officeart/2016/7/layout/VerticalDownArrowProcess"/>
    <dgm:cxn modelId="{14E45E73-25CA-D840-9026-4CE1F8A67603}" type="presParOf" srcId="{A04A8433-B477-4941-8BAD-A40D679736B5}" destId="{FA986AAE-2C0A-4548-A2FE-941109D778DD}" srcOrd="1" destOrd="0" presId="urn:microsoft.com/office/officeart/2016/7/layout/VerticalDownArrowProcess"/>
    <dgm:cxn modelId="{38BA525E-B0E4-9D4D-AEB0-0CAF6FED2166}" type="presParOf" srcId="{AEE9B545-15F4-DD42-9BDF-97EE84C03047}" destId="{A893CD45-C819-CE4E-A005-A5CB39D8FA1D}" srcOrd="1" destOrd="0" presId="urn:microsoft.com/office/officeart/2016/7/layout/VerticalDownArrowProcess"/>
    <dgm:cxn modelId="{BA03AF9C-554A-2F42-AC0A-FC32EF1EC607}" type="presParOf" srcId="{AEE9B545-15F4-DD42-9BDF-97EE84C03047}" destId="{6C2011CE-DC99-CF46-B1CB-31D9B7C5A8D4}" srcOrd="2" destOrd="0" presId="urn:microsoft.com/office/officeart/2016/7/layout/VerticalDownArrowProcess"/>
    <dgm:cxn modelId="{791A21E5-E9EE-B741-9A02-B756EDC50B9E}" type="presParOf" srcId="{6C2011CE-DC99-CF46-B1CB-31D9B7C5A8D4}" destId="{9F25E6AE-DD07-A14B-B4D4-B27A21B31DC5}" srcOrd="0" destOrd="0" presId="urn:microsoft.com/office/officeart/2016/7/layout/VerticalDownArrowProcess"/>
    <dgm:cxn modelId="{57C4F505-3ACE-564A-B7BD-74B3AA1A3B1D}" type="presParOf" srcId="{6C2011CE-DC99-CF46-B1CB-31D9B7C5A8D4}" destId="{F74BEE17-8A20-A64C-9D09-6F5071E9EEAB}" srcOrd="1" destOrd="0" presId="urn:microsoft.com/office/officeart/2016/7/layout/VerticalDownArrowProcess"/>
    <dgm:cxn modelId="{E4103CC8-07C3-CC41-B687-F2764DA992A1}" type="presParOf" srcId="{6C2011CE-DC99-CF46-B1CB-31D9B7C5A8D4}" destId="{0FC81FAB-5949-334F-9645-F432439D9247}" srcOrd="2" destOrd="0" presId="urn:microsoft.com/office/officeart/2016/7/layout/VerticalDownArrowProcess"/>
    <dgm:cxn modelId="{016CB8E6-5823-414A-9934-432B6F8E0DBF}" type="presParOf" srcId="{AEE9B545-15F4-DD42-9BDF-97EE84C03047}" destId="{CF047AD9-3094-C641-90D0-26EFD91F95EE}" srcOrd="3" destOrd="0" presId="urn:microsoft.com/office/officeart/2016/7/layout/VerticalDownArrowProcess"/>
    <dgm:cxn modelId="{3465BA1E-CC00-FC4C-9D56-8B38B786C980}" type="presParOf" srcId="{AEE9B545-15F4-DD42-9BDF-97EE84C03047}" destId="{DBF02E3C-C58D-B849-A17C-ECD0F56A9E8F}" srcOrd="4" destOrd="0" presId="urn:microsoft.com/office/officeart/2016/7/layout/VerticalDownArrowProcess"/>
    <dgm:cxn modelId="{40BD13C0-58F7-C241-96E0-B0D27A633F0C}" type="presParOf" srcId="{DBF02E3C-C58D-B849-A17C-ECD0F56A9E8F}" destId="{2980BB4C-50C4-8A44-BC38-D903C8D1B4FF}" srcOrd="0" destOrd="0" presId="urn:microsoft.com/office/officeart/2016/7/layout/VerticalDownArrowProcess"/>
    <dgm:cxn modelId="{6502B89C-B72A-394D-8DD0-EBEA037F8B54}" type="presParOf" srcId="{DBF02E3C-C58D-B849-A17C-ECD0F56A9E8F}" destId="{532293F6-B17B-F045-8911-B35171BAFEE1}" srcOrd="1" destOrd="0" presId="urn:microsoft.com/office/officeart/2016/7/layout/VerticalDownArrowProcess"/>
    <dgm:cxn modelId="{B395CC9F-84B0-7B44-ABBF-F706AAA88749}" type="presParOf" srcId="{DBF02E3C-C58D-B849-A17C-ECD0F56A9E8F}" destId="{35A183B7-11BA-E849-BB86-F4B478908C1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7C6345-8746-41AF-BB69-18211C02EC24}"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5BF674A-C32A-4201-9795-1EA6849AB067}">
      <dgm:prSet/>
      <dgm:spPr/>
      <dgm:t>
        <a:bodyPr/>
        <a:lstStyle/>
        <a:p>
          <a:r>
            <a:rPr lang="en-US"/>
            <a:t>Is intentional and purposeful</a:t>
          </a:r>
        </a:p>
      </dgm:t>
    </dgm:pt>
    <dgm:pt modelId="{C7584B2B-1F4B-4BE3-93C3-B279B7F8F459}" type="parTrans" cxnId="{07E3A01D-8844-4957-BA7B-78F0B9D35F7A}">
      <dgm:prSet/>
      <dgm:spPr/>
      <dgm:t>
        <a:bodyPr/>
        <a:lstStyle/>
        <a:p>
          <a:endParaRPr lang="en-US"/>
        </a:p>
      </dgm:t>
    </dgm:pt>
    <dgm:pt modelId="{33C72193-25D9-4002-A891-5426570FCCFF}" type="sibTrans" cxnId="{07E3A01D-8844-4957-BA7B-78F0B9D35F7A}">
      <dgm:prSet/>
      <dgm:spPr/>
      <dgm:t>
        <a:bodyPr/>
        <a:lstStyle/>
        <a:p>
          <a:endParaRPr lang="en-US"/>
        </a:p>
      </dgm:t>
    </dgm:pt>
    <dgm:pt modelId="{825E1530-FF58-4741-B36D-B3D4B0A6D062}">
      <dgm:prSet/>
      <dgm:spPr/>
      <dgm:t>
        <a:bodyPr/>
        <a:lstStyle/>
        <a:p>
          <a:r>
            <a:rPr lang="en-US"/>
            <a:t>Is born of genuine curiosity.</a:t>
          </a:r>
        </a:p>
      </dgm:t>
    </dgm:pt>
    <dgm:pt modelId="{AAD12E94-46BA-4019-9C62-C42956D3B5DB}" type="parTrans" cxnId="{6027B71E-78E9-4102-BA39-04DC20297840}">
      <dgm:prSet/>
      <dgm:spPr/>
      <dgm:t>
        <a:bodyPr/>
        <a:lstStyle/>
        <a:p>
          <a:endParaRPr lang="en-US"/>
        </a:p>
      </dgm:t>
    </dgm:pt>
    <dgm:pt modelId="{C3F6F8C4-16BC-4EF5-AFB1-2CE0BDEFF9DC}" type="sibTrans" cxnId="{6027B71E-78E9-4102-BA39-04DC20297840}">
      <dgm:prSet/>
      <dgm:spPr/>
      <dgm:t>
        <a:bodyPr/>
        <a:lstStyle/>
        <a:p>
          <a:endParaRPr lang="en-US"/>
        </a:p>
      </dgm:t>
    </dgm:pt>
    <dgm:pt modelId="{B78EC09B-A8AF-4594-A64E-EBCE4E6BACB3}">
      <dgm:prSet/>
      <dgm:spPr/>
      <dgm:t>
        <a:bodyPr/>
        <a:lstStyle/>
        <a:p>
          <a:r>
            <a:rPr lang="en-US"/>
            <a:t>Causes both the inquirer and the responder to “ponder.”</a:t>
          </a:r>
        </a:p>
      </dgm:t>
    </dgm:pt>
    <dgm:pt modelId="{1318916E-E3E2-4116-98B5-1B765B8813DF}" type="parTrans" cxnId="{DA82B467-438D-49BF-A445-5509AE92F692}">
      <dgm:prSet/>
      <dgm:spPr/>
      <dgm:t>
        <a:bodyPr/>
        <a:lstStyle/>
        <a:p>
          <a:endParaRPr lang="en-US"/>
        </a:p>
      </dgm:t>
    </dgm:pt>
    <dgm:pt modelId="{31A67A46-339F-439B-849E-F3BA2031F66D}" type="sibTrans" cxnId="{DA82B467-438D-49BF-A445-5509AE92F692}">
      <dgm:prSet/>
      <dgm:spPr/>
      <dgm:t>
        <a:bodyPr/>
        <a:lstStyle/>
        <a:p>
          <a:endParaRPr lang="en-US"/>
        </a:p>
      </dgm:t>
    </dgm:pt>
    <dgm:pt modelId="{E638E4FE-D296-4AA6-8D6B-90C77C52B810}">
      <dgm:prSet/>
      <dgm:spPr/>
      <dgm:t>
        <a:bodyPr/>
        <a:lstStyle/>
        <a:p>
          <a:r>
            <a:rPr lang="en-US"/>
            <a:t>Broadens the range and opportunity for response.</a:t>
          </a:r>
        </a:p>
      </dgm:t>
    </dgm:pt>
    <dgm:pt modelId="{A26BD24E-1976-43E4-9234-34850CCB4BE0}" type="parTrans" cxnId="{4FBEB4D5-E924-44E2-88AB-AE692CF1882B}">
      <dgm:prSet/>
      <dgm:spPr/>
      <dgm:t>
        <a:bodyPr/>
        <a:lstStyle/>
        <a:p>
          <a:endParaRPr lang="en-US"/>
        </a:p>
      </dgm:t>
    </dgm:pt>
    <dgm:pt modelId="{309F65C0-6BB0-43C5-B4BE-A57BAF236D3B}" type="sibTrans" cxnId="{4FBEB4D5-E924-44E2-88AB-AE692CF1882B}">
      <dgm:prSet/>
      <dgm:spPr/>
      <dgm:t>
        <a:bodyPr/>
        <a:lstStyle/>
        <a:p>
          <a:endParaRPr lang="en-US"/>
        </a:p>
      </dgm:t>
    </dgm:pt>
    <dgm:pt modelId="{1F618D9C-8F74-41E7-B67A-50F13FE22D54}">
      <dgm:prSet/>
      <dgm:spPr/>
      <dgm:t>
        <a:bodyPr/>
        <a:lstStyle/>
        <a:p>
          <a:r>
            <a:rPr lang="en-US"/>
            <a:t>Creates openings rather than closings.</a:t>
          </a:r>
        </a:p>
      </dgm:t>
    </dgm:pt>
    <dgm:pt modelId="{54E3606C-C254-4AD0-976A-4DF68DA72A24}" type="parTrans" cxnId="{76BA4C38-D2D2-4CF5-B022-750B912D1DBB}">
      <dgm:prSet/>
      <dgm:spPr/>
      <dgm:t>
        <a:bodyPr/>
        <a:lstStyle/>
        <a:p>
          <a:endParaRPr lang="en-US"/>
        </a:p>
      </dgm:t>
    </dgm:pt>
    <dgm:pt modelId="{4C8D7390-799E-45F0-A0EE-689C940285A0}" type="sibTrans" cxnId="{76BA4C38-D2D2-4CF5-B022-750B912D1DBB}">
      <dgm:prSet/>
      <dgm:spPr/>
      <dgm:t>
        <a:bodyPr/>
        <a:lstStyle/>
        <a:p>
          <a:endParaRPr lang="en-US"/>
        </a:p>
      </dgm:t>
    </dgm:pt>
    <dgm:pt modelId="{3D9DE607-8BC6-4641-9841-38129401E82D}" type="pres">
      <dgm:prSet presAssocID="{3B7C6345-8746-41AF-BB69-18211C02EC24}" presName="vert0" presStyleCnt="0">
        <dgm:presLayoutVars>
          <dgm:dir/>
          <dgm:animOne val="branch"/>
          <dgm:animLvl val="lvl"/>
        </dgm:presLayoutVars>
      </dgm:prSet>
      <dgm:spPr/>
    </dgm:pt>
    <dgm:pt modelId="{067FC8B6-FF27-8F4F-83C5-E06089E767E2}" type="pres">
      <dgm:prSet presAssocID="{F5BF674A-C32A-4201-9795-1EA6849AB067}" presName="thickLine" presStyleLbl="alignNode1" presStyleIdx="0" presStyleCnt="5"/>
      <dgm:spPr/>
    </dgm:pt>
    <dgm:pt modelId="{E664C237-A79C-0549-8674-C08544473485}" type="pres">
      <dgm:prSet presAssocID="{F5BF674A-C32A-4201-9795-1EA6849AB067}" presName="horz1" presStyleCnt="0"/>
      <dgm:spPr/>
    </dgm:pt>
    <dgm:pt modelId="{B5E3074F-E7A1-1D4D-B202-1F8BD30B1311}" type="pres">
      <dgm:prSet presAssocID="{F5BF674A-C32A-4201-9795-1EA6849AB067}" presName="tx1" presStyleLbl="revTx" presStyleIdx="0" presStyleCnt="5"/>
      <dgm:spPr/>
    </dgm:pt>
    <dgm:pt modelId="{3169A273-A047-2D46-9D7F-77075C6D47F8}" type="pres">
      <dgm:prSet presAssocID="{F5BF674A-C32A-4201-9795-1EA6849AB067}" presName="vert1" presStyleCnt="0"/>
      <dgm:spPr/>
    </dgm:pt>
    <dgm:pt modelId="{AF6AE1B6-ED4A-F84E-8DF1-BBF1FA12C4E6}" type="pres">
      <dgm:prSet presAssocID="{825E1530-FF58-4741-B36D-B3D4B0A6D062}" presName="thickLine" presStyleLbl="alignNode1" presStyleIdx="1" presStyleCnt="5"/>
      <dgm:spPr/>
    </dgm:pt>
    <dgm:pt modelId="{05BF454C-1976-8B4D-B180-CA83A78F0986}" type="pres">
      <dgm:prSet presAssocID="{825E1530-FF58-4741-B36D-B3D4B0A6D062}" presName="horz1" presStyleCnt="0"/>
      <dgm:spPr/>
    </dgm:pt>
    <dgm:pt modelId="{1BB9D4A2-2B9A-8D42-9C4C-DB37CC6AD79A}" type="pres">
      <dgm:prSet presAssocID="{825E1530-FF58-4741-B36D-B3D4B0A6D062}" presName="tx1" presStyleLbl="revTx" presStyleIdx="1" presStyleCnt="5"/>
      <dgm:spPr/>
    </dgm:pt>
    <dgm:pt modelId="{5F469FED-FA37-F841-9A80-441EF68F285D}" type="pres">
      <dgm:prSet presAssocID="{825E1530-FF58-4741-B36D-B3D4B0A6D062}" presName="vert1" presStyleCnt="0"/>
      <dgm:spPr/>
    </dgm:pt>
    <dgm:pt modelId="{1A9B30FF-8555-EE43-8514-0A72C09CF68E}" type="pres">
      <dgm:prSet presAssocID="{B78EC09B-A8AF-4594-A64E-EBCE4E6BACB3}" presName="thickLine" presStyleLbl="alignNode1" presStyleIdx="2" presStyleCnt="5"/>
      <dgm:spPr/>
    </dgm:pt>
    <dgm:pt modelId="{B2C7D2F3-9425-2E4E-90EC-E56D4BEF3E2B}" type="pres">
      <dgm:prSet presAssocID="{B78EC09B-A8AF-4594-A64E-EBCE4E6BACB3}" presName="horz1" presStyleCnt="0"/>
      <dgm:spPr/>
    </dgm:pt>
    <dgm:pt modelId="{FB107078-AFC4-B047-930F-813F7FC94948}" type="pres">
      <dgm:prSet presAssocID="{B78EC09B-A8AF-4594-A64E-EBCE4E6BACB3}" presName="tx1" presStyleLbl="revTx" presStyleIdx="2" presStyleCnt="5"/>
      <dgm:spPr/>
    </dgm:pt>
    <dgm:pt modelId="{3280407D-069C-3744-8225-7D867C173EAC}" type="pres">
      <dgm:prSet presAssocID="{B78EC09B-A8AF-4594-A64E-EBCE4E6BACB3}" presName="vert1" presStyleCnt="0"/>
      <dgm:spPr/>
    </dgm:pt>
    <dgm:pt modelId="{8B9C8C87-8644-6248-A4DD-8F3865771B00}" type="pres">
      <dgm:prSet presAssocID="{E638E4FE-D296-4AA6-8D6B-90C77C52B810}" presName="thickLine" presStyleLbl="alignNode1" presStyleIdx="3" presStyleCnt="5"/>
      <dgm:spPr/>
    </dgm:pt>
    <dgm:pt modelId="{0A2F0E9C-320F-3846-9110-29D93D1DB0BD}" type="pres">
      <dgm:prSet presAssocID="{E638E4FE-D296-4AA6-8D6B-90C77C52B810}" presName="horz1" presStyleCnt="0"/>
      <dgm:spPr/>
    </dgm:pt>
    <dgm:pt modelId="{75C4D886-158A-884D-A774-E0DC1BB3B4EE}" type="pres">
      <dgm:prSet presAssocID="{E638E4FE-D296-4AA6-8D6B-90C77C52B810}" presName="tx1" presStyleLbl="revTx" presStyleIdx="3" presStyleCnt="5"/>
      <dgm:spPr/>
    </dgm:pt>
    <dgm:pt modelId="{7D7582E9-6E66-E241-8905-4147806963FB}" type="pres">
      <dgm:prSet presAssocID="{E638E4FE-D296-4AA6-8D6B-90C77C52B810}" presName="vert1" presStyleCnt="0"/>
      <dgm:spPr/>
    </dgm:pt>
    <dgm:pt modelId="{6B986D45-A6A6-8C4B-9C28-2161D753A1C7}" type="pres">
      <dgm:prSet presAssocID="{1F618D9C-8F74-41E7-B67A-50F13FE22D54}" presName="thickLine" presStyleLbl="alignNode1" presStyleIdx="4" presStyleCnt="5"/>
      <dgm:spPr/>
    </dgm:pt>
    <dgm:pt modelId="{8AD0440B-0C4B-1545-B086-66EE911AA1E9}" type="pres">
      <dgm:prSet presAssocID="{1F618D9C-8F74-41E7-B67A-50F13FE22D54}" presName="horz1" presStyleCnt="0"/>
      <dgm:spPr/>
    </dgm:pt>
    <dgm:pt modelId="{1439175C-42ED-4147-BB90-73CFDD81DF3B}" type="pres">
      <dgm:prSet presAssocID="{1F618D9C-8F74-41E7-B67A-50F13FE22D54}" presName="tx1" presStyleLbl="revTx" presStyleIdx="4" presStyleCnt="5"/>
      <dgm:spPr/>
    </dgm:pt>
    <dgm:pt modelId="{EC030E79-06A5-224B-BEBE-48634132031B}" type="pres">
      <dgm:prSet presAssocID="{1F618D9C-8F74-41E7-B67A-50F13FE22D54}" presName="vert1" presStyleCnt="0"/>
      <dgm:spPr/>
    </dgm:pt>
  </dgm:ptLst>
  <dgm:cxnLst>
    <dgm:cxn modelId="{DA10D10B-C4B6-F848-A916-090CDDE049E2}" type="presOf" srcId="{F5BF674A-C32A-4201-9795-1EA6849AB067}" destId="{B5E3074F-E7A1-1D4D-B202-1F8BD30B1311}" srcOrd="0" destOrd="0" presId="urn:microsoft.com/office/officeart/2008/layout/LinedList"/>
    <dgm:cxn modelId="{07E3A01D-8844-4957-BA7B-78F0B9D35F7A}" srcId="{3B7C6345-8746-41AF-BB69-18211C02EC24}" destId="{F5BF674A-C32A-4201-9795-1EA6849AB067}" srcOrd="0" destOrd="0" parTransId="{C7584B2B-1F4B-4BE3-93C3-B279B7F8F459}" sibTransId="{33C72193-25D9-4002-A891-5426570FCCFF}"/>
    <dgm:cxn modelId="{6027B71E-78E9-4102-BA39-04DC20297840}" srcId="{3B7C6345-8746-41AF-BB69-18211C02EC24}" destId="{825E1530-FF58-4741-B36D-B3D4B0A6D062}" srcOrd="1" destOrd="0" parTransId="{AAD12E94-46BA-4019-9C62-C42956D3B5DB}" sibTransId="{C3F6F8C4-16BC-4EF5-AFB1-2CE0BDEFF9DC}"/>
    <dgm:cxn modelId="{76BA4C38-D2D2-4CF5-B022-750B912D1DBB}" srcId="{3B7C6345-8746-41AF-BB69-18211C02EC24}" destId="{1F618D9C-8F74-41E7-B67A-50F13FE22D54}" srcOrd="4" destOrd="0" parTransId="{54E3606C-C254-4AD0-976A-4DF68DA72A24}" sibTransId="{4C8D7390-799E-45F0-A0EE-689C940285A0}"/>
    <dgm:cxn modelId="{11F10758-EA71-F844-9ABD-C4A0992FF020}" type="presOf" srcId="{3B7C6345-8746-41AF-BB69-18211C02EC24}" destId="{3D9DE607-8BC6-4641-9841-38129401E82D}" srcOrd="0" destOrd="0" presId="urn:microsoft.com/office/officeart/2008/layout/LinedList"/>
    <dgm:cxn modelId="{DA82B467-438D-49BF-A445-5509AE92F692}" srcId="{3B7C6345-8746-41AF-BB69-18211C02EC24}" destId="{B78EC09B-A8AF-4594-A64E-EBCE4E6BACB3}" srcOrd="2" destOrd="0" parTransId="{1318916E-E3E2-4116-98B5-1B765B8813DF}" sibTransId="{31A67A46-339F-439B-849E-F3BA2031F66D}"/>
    <dgm:cxn modelId="{BA73018F-C4B7-594B-90E6-A71B126B4606}" type="presOf" srcId="{B78EC09B-A8AF-4594-A64E-EBCE4E6BACB3}" destId="{FB107078-AFC4-B047-930F-813F7FC94948}" srcOrd="0" destOrd="0" presId="urn:microsoft.com/office/officeart/2008/layout/LinedList"/>
    <dgm:cxn modelId="{DFACB396-2515-DB4A-9B0E-2C2CDDFD02F8}" type="presOf" srcId="{E638E4FE-D296-4AA6-8D6B-90C77C52B810}" destId="{75C4D886-158A-884D-A774-E0DC1BB3B4EE}" srcOrd="0" destOrd="0" presId="urn:microsoft.com/office/officeart/2008/layout/LinedList"/>
    <dgm:cxn modelId="{D922D9AE-7BE0-044C-BC87-99C49D9E839A}" type="presOf" srcId="{1F618D9C-8F74-41E7-B67A-50F13FE22D54}" destId="{1439175C-42ED-4147-BB90-73CFDD81DF3B}" srcOrd="0" destOrd="0" presId="urn:microsoft.com/office/officeart/2008/layout/LinedList"/>
    <dgm:cxn modelId="{C8D147BE-1556-2C46-B6CD-1C67831827A2}" type="presOf" srcId="{825E1530-FF58-4741-B36D-B3D4B0A6D062}" destId="{1BB9D4A2-2B9A-8D42-9C4C-DB37CC6AD79A}" srcOrd="0" destOrd="0" presId="urn:microsoft.com/office/officeart/2008/layout/LinedList"/>
    <dgm:cxn modelId="{4FBEB4D5-E924-44E2-88AB-AE692CF1882B}" srcId="{3B7C6345-8746-41AF-BB69-18211C02EC24}" destId="{E638E4FE-D296-4AA6-8D6B-90C77C52B810}" srcOrd="3" destOrd="0" parTransId="{A26BD24E-1976-43E4-9234-34850CCB4BE0}" sibTransId="{309F65C0-6BB0-43C5-B4BE-A57BAF236D3B}"/>
    <dgm:cxn modelId="{AB3631DE-857E-D443-A1D6-50109E8A477F}" type="presParOf" srcId="{3D9DE607-8BC6-4641-9841-38129401E82D}" destId="{067FC8B6-FF27-8F4F-83C5-E06089E767E2}" srcOrd="0" destOrd="0" presId="urn:microsoft.com/office/officeart/2008/layout/LinedList"/>
    <dgm:cxn modelId="{3070D70F-C110-5F4D-AFD3-99CE3BA368A6}" type="presParOf" srcId="{3D9DE607-8BC6-4641-9841-38129401E82D}" destId="{E664C237-A79C-0549-8674-C08544473485}" srcOrd="1" destOrd="0" presId="urn:microsoft.com/office/officeart/2008/layout/LinedList"/>
    <dgm:cxn modelId="{A0879259-18C1-FB4B-BDF5-5A158FCB48F8}" type="presParOf" srcId="{E664C237-A79C-0549-8674-C08544473485}" destId="{B5E3074F-E7A1-1D4D-B202-1F8BD30B1311}" srcOrd="0" destOrd="0" presId="urn:microsoft.com/office/officeart/2008/layout/LinedList"/>
    <dgm:cxn modelId="{D216DC4E-E1CE-7645-BB0B-01FD2AFF9B5A}" type="presParOf" srcId="{E664C237-A79C-0549-8674-C08544473485}" destId="{3169A273-A047-2D46-9D7F-77075C6D47F8}" srcOrd="1" destOrd="0" presId="urn:microsoft.com/office/officeart/2008/layout/LinedList"/>
    <dgm:cxn modelId="{0F99D2D5-EA11-594F-BBE3-ED157F4FCBF0}" type="presParOf" srcId="{3D9DE607-8BC6-4641-9841-38129401E82D}" destId="{AF6AE1B6-ED4A-F84E-8DF1-BBF1FA12C4E6}" srcOrd="2" destOrd="0" presId="urn:microsoft.com/office/officeart/2008/layout/LinedList"/>
    <dgm:cxn modelId="{199A5195-C01B-0B4F-BB92-B34A2DC55FE6}" type="presParOf" srcId="{3D9DE607-8BC6-4641-9841-38129401E82D}" destId="{05BF454C-1976-8B4D-B180-CA83A78F0986}" srcOrd="3" destOrd="0" presId="urn:microsoft.com/office/officeart/2008/layout/LinedList"/>
    <dgm:cxn modelId="{93AA4E6F-95B6-F747-837A-10505364F271}" type="presParOf" srcId="{05BF454C-1976-8B4D-B180-CA83A78F0986}" destId="{1BB9D4A2-2B9A-8D42-9C4C-DB37CC6AD79A}" srcOrd="0" destOrd="0" presId="urn:microsoft.com/office/officeart/2008/layout/LinedList"/>
    <dgm:cxn modelId="{7FB57FE0-DEA1-4B40-AE38-36EB07FA2EB0}" type="presParOf" srcId="{05BF454C-1976-8B4D-B180-CA83A78F0986}" destId="{5F469FED-FA37-F841-9A80-441EF68F285D}" srcOrd="1" destOrd="0" presId="urn:microsoft.com/office/officeart/2008/layout/LinedList"/>
    <dgm:cxn modelId="{56FDB4FE-4C4E-B14E-A9E9-6F4C90029713}" type="presParOf" srcId="{3D9DE607-8BC6-4641-9841-38129401E82D}" destId="{1A9B30FF-8555-EE43-8514-0A72C09CF68E}" srcOrd="4" destOrd="0" presId="urn:microsoft.com/office/officeart/2008/layout/LinedList"/>
    <dgm:cxn modelId="{FEA07070-0CF0-A54F-8859-780246AFDCCD}" type="presParOf" srcId="{3D9DE607-8BC6-4641-9841-38129401E82D}" destId="{B2C7D2F3-9425-2E4E-90EC-E56D4BEF3E2B}" srcOrd="5" destOrd="0" presId="urn:microsoft.com/office/officeart/2008/layout/LinedList"/>
    <dgm:cxn modelId="{1684BA07-6800-5046-AD19-C0D3ADF00782}" type="presParOf" srcId="{B2C7D2F3-9425-2E4E-90EC-E56D4BEF3E2B}" destId="{FB107078-AFC4-B047-930F-813F7FC94948}" srcOrd="0" destOrd="0" presId="urn:microsoft.com/office/officeart/2008/layout/LinedList"/>
    <dgm:cxn modelId="{86D6B956-4E61-2A4D-BAC4-B083B4EA0998}" type="presParOf" srcId="{B2C7D2F3-9425-2E4E-90EC-E56D4BEF3E2B}" destId="{3280407D-069C-3744-8225-7D867C173EAC}" srcOrd="1" destOrd="0" presId="urn:microsoft.com/office/officeart/2008/layout/LinedList"/>
    <dgm:cxn modelId="{780B2BBF-7C85-CF43-AB27-9E614864CCD4}" type="presParOf" srcId="{3D9DE607-8BC6-4641-9841-38129401E82D}" destId="{8B9C8C87-8644-6248-A4DD-8F3865771B00}" srcOrd="6" destOrd="0" presId="urn:microsoft.com/office/officeart/2008/layout/LinedList"/>
    <dgm:cxn modelId="{CA7E237F-930E-9C48-A997-D360F08EB286}" type="presParOf" srcId="{3D9DE607-8BC6-4641-9841-38129401E82D}" destId="{0A2F0E9C-320F-3846-9110-29D93D1DB0BD}" srcOrd="7" destOrd="0" presId="urn:microsoft.com/office/officeart/2008/layout/LinedList"/>
    <dgm:cxn modelId="{00C8018A-85C1-3245-8BF8-8673753D4F66}" type="presParOf" srcId="{0A2F0E9C-320F-3846-9110-29D93D1DB0BD}" destId="{75C4D886-158A-884D-A774-E0DC1BB3B4EE}" srcOrd="0" destOrd="0" presId="urn:microsoft.com/office/officeart/2008/layout/LinedList"/>
    <dgm:cxn modelId="{7A53783A-3125-3044-8B63-1A3B3CA87EB6}" type="presParOf" srcId="{0A2F0E9C-320F-3846-9110-29D93D1DB0BD}" destId="{7D7582E9-6E66-E241-8905-4147806963FB}" srcOrd="1" destOrd="0" presId="urn:microsoft.com/office/officeart/2008/layout/LinedList"/>
    <dgm:cxn modelId="{92CD3B0C-5115-764A-8850-40D90A4DF381}" type="presParOf" srcId="{3D9DE607-8BC6-4641-9841-38129401E82D}" destId="{6B986D45-A6A6-8C4B-9C28-2161D753A1C7}" srcOrd="8" destOrd="0" presId="urn:microsoft.com/office/officeart/2008/layout/LinedList"/>
    <dgm:cxn modelId="{62290FFB-C33A-3241-9026-FB0A962815C2}" type="presParOf" srcId="{3D9DE607-8BC6-4641-9841-38129401E82D}" destId="{8AD0440B-0C4B-1545-B086-66EE911AA1E9}" srcOrd="9" destOrd="0" presId="urn:microsoft.com/office/officeart/2008/layout/LinedList"/>
    <dgm:cxn modelId="{9AB17ABC-326B-2949-A1A7-C03A9417537D}" type="presParOf" srcId="{8AD0440B-0C4B-1545-B086-66EE911AA1E9}" destId="{1439175C-42ED-4147-BB90-73CFDD81DF3B}" srcOrd="0" destOrd="0" presId="urn:microsoft.com/office/officeart/2008/layout/LinedList"/>
    <dgm:cxn modelId="{0C5AB561-FE29-C641-9B78-F79EB9E1AD7F}" type="presParOf" srcId="{8AD0440B-0C4B-1545-B086-66EE911AA1E9}" destId="{EC030E79-06A5-224B-BEBE-4863413203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65D8-7F9D-0840-87D2-76318050D56F}">
      <dsp:nvSpPr>
        <dsp:cNvPr id="0" name=""/>
        <dsp:cNvSpPr/>
      </dsp:nvSpPr>
      <dsp:spPr>
        <a:xfrm>
          <a:off x="0" y="73533"/>
          <a:ext cx="3356919" cy="49139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Being:</a:t>
          </a:r>
          <a:r>
            <a:rPr lang="en-US" sz="2100" i="0" kern="1200"/>
            <a:t>  </a:t>
          </a:r>
        </a:p>
      </dsp:txBody>
      <dsp:txXfrm>
        <a:off x="23988" y="97521"/>
        <a:ext cx="3308943" cy="443423"/>
      </dsp:txXfrm>
    </dsp:sp>
    <dsp:sp modelId="{8414601E-2C6F-0942-B476-9CBBD447DC1F}">
      <dsp:nvSpPr>
        <dsp:cNvPr id="0" name=""/>
        <dsp:cNvSpPr/>
      </dsp:nvSpPr>
      <dsp:spPr>
        <a:xfrm>
          <a:off x="0" y="564933"/>
          <a:ext cx="3356919"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8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0" kern="1200"/>
            <a:t>What is this situation calling me to </a:t>
          </a:r>
          <a:r>
            <a:rPr lang="en-US" sz="1600" b="1" i="0" kern="1200"/>
            <a:t>Be</a:t>
          </a:r>
          <a:r>
            <a:rPr lang="en-US" sz="1600" i="0" kern="1200"/>
            <a:t> as I engage?</a:t>
          </a:r>
        </a:p>
        <a:p>
          <a:pPr marL="342900" lvl="2" indent="-171450" algn="l" defTabSz="711200">
            <a:lnSpc>
              <a:spcPct val="90000"/>
            </a:lnSpc>
            <a:spcBef>
              <a:spcPct val="0"/>
            </a:spcBef>
            <a:spcAft>
              <a:spcPct val="20000"/>
            </a:spcAft>
            <a:buNone/>
          </a:pPr>
          <a:r>
            <a:rPr lang="en-US" sz="1600" i="0" kern="1200"/>
            <a:t>		and</a:t>
          </a:r>
        </a:p>
        <a:p>
          <a:pPr marL="171450" lvl="1" indent="-171450" algn="l" defTabSz="711200">
            <a:lnSpc>
              <a:spcPct val="90000"/>
            </a:lnSpc>
            <a:spcBef>
              <a:spcPct val="0"/>
            </a:spcBef>
            <a:spcAft>
              <a:spcPct val="20000"/>
            </a:spcAft>
            <a:buChar char="•"/>
          </a:pPr>
          <a:r>
            <a:rPr lang="en-US" sz="1600" i="0" kern="1200" dirty="0"/>
            <a:t>Who am I committed to </a:t>
          </a:r>
          <a:r>
            <a:rPr lang="en-US" sz="1600" b="1" i="0" kern="1200" dirty="0"/>
            <a:t>Be</a:t>
          </a:r>
          <a:r>
            <a:rPr lang="en-US" sz="1600" i="0" kern="1200" dirty="0"/>
            <a:t> in this situation?</a:t>
          </a:r>
        </a:p>
      </dsp:txBody>
      <dsp:txXfrm>
        <a:off x="0" y="564933"/>
        <a:ext cx="3356919" cy="1217160"/>
      </dsp:txXfrm>
    </dsp:sp>
    <dsp:sp modelId="{F6F17B76-A7DF-8D45-B012-8D0C9E6C1271}">
      <dsp:nvSpPr>
        <dsp:cNvPr id="0" name=""/>
        <dsp:cNvSpPr/>
      </dsp:nvSpPr>
      <dsp:spPr>
        <a:xfrm>
          <a:off x="0" y="1782093"/>
          <a:ext cx="3356919" cy="49139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Doing: </a:t>
          </a:r>
          <a:endParaRPr lang="en-US" sz="2100" kern="1200"/>
        </a:p>
      </dsp:txBody>
      <dsp:txXfrm>
        <a:off x="23988" y="1806081"/>
        <a:ext cx="3308943" cy="443423"/>
      </dsp:txXfrm>
    </dsp:sp>
    <dsp:sp modelId="{3EA6695E-3CB2-5C42-9554-EE1CAD03825E}">
      <dsp:nvSpPr>
        <dsp:cNvPr id="0" name=""/>
        <dsp:cNvSpPr/>
      </dsp:nvSpPr>
      <dsp:spPr>
        <a:xfrm>
          <a:off x="0" y="2273493"/>
          <a:ext cx="335691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8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0" kern="1200"/>
            <a:t>What will I choose to </a:t>
          </a:r>
          <a:r>
            <a:rPr lang="en-US" sz="1600" b="1" i="0" kern="1200"/>
            <a:t>Do</a:t>
          </a:r>
          <a:r>
            <a:rPr lang="en-US" sz="1600" i="0" kern="1200"/>
            <a:t> in this situation that will keep me in alignment with my commitment(s)?</a:t>
          </a:r>
        </a:p>
      </dsp:txBody>
      <dsp:txXfrm>
        <a:off x="0" y="2273493"/>
        <a:ext cx="3356919" cy="695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292A-0379-B249-8FED-9A67E9637B14}">
      <dsp:nvSpPr>
        <dsp:cNvPr id="0" name=""/>
        <dsp:cNvSpPr/>
      </dsp:nvSpPr>
      <dsp:spPr>
        <a:xfrm>
          <a:off x="0" y="2576"/>
          <a:ext cx="46136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FCDCA-65FF-8E41-8465-BA547EF18294}">
      <dsp:nvSpPr>
        <dsp:cNvPr id="0" name=""/>
        <dsp:cNvSpPr/>
      </dsp:nvSpPr>
      <dsp:spPr>
        <a:xfrm>
          <a:off x="0" y="2576"/>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Partner</a:t>
          </a:r>
          <a:r>
            <a:rPr lang="en-US" sz="2800" kern="1200" dirty="0"/>
            <a:t> – how do I effectively balance Advocacy with Inquiry?</a:t>
          </a:r>
        </a:p>
      </dsp:txBody>
      <dsp:txXfrm>
        <a:off x="0" y="2576"/>
        <a:ext cx="4613672" cy="1757232"/>
      </dsp:txXfrm>
    </dsp:sp>
    <dsp:sp modelId="{9B3413D2-2A4B-2145-AF09-BF3EDF752996}">
      <dsp:nvSpPr>
        <dsp:cNvPr id="0" name=""/>
        <dsp:cNvSpPr/>
      </dsp:nvSpPr>
      <dsp:spPr>
        <a:xfrm>
          <a:off x="0" y="1759808"/>
          <a:ext cx="461367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D9F6C-77CB-5D46-8DF1-8B3B4AC4B6A3}">
      <dsp:nvSpPr>
        <dsp:cNvPr id="0" name=""/>
        <dsp:cNvSpPr/>
      </dsp:nvSpPr>
      <dsp:spPr>
        <a:xfrm>
          <a:off x="0" y="1759808"/>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Facilitator</a:t>
          </a:r>
          <a:r>
            <a:rPr lang="en-US" sz="2800" kern="1200" dirty="0"/>
            <a:t> – how do I facilitate a conversation in service of adaptive work?</a:t>
          </a:r>
        </a:p>
      </dsp:txBody>
      <dsp:txXfrm>
        <a:off x="0" y="1759808"/>
        <a:ext cx="4613672" cy="1757232"/>
      </dsp:txXfrm>
    </dsp:sp>
    <dsp:sp modelId="{D562AF80-857E-5D41-8C09-D4B8F05F8AFA}">
      <dsp:nvSpPr>
        <dsp:cNvPr id="0" name=""/>
        <dsp:cNvSpPr/>
      </dsp:nvSpPr>
      <dsp:spPr>
        <a:xfrm>
          <a:off x="0" y="3517041"/>
          <a:ext cx="461367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417D3-5FE5-094A-BEFE-2109EA9C552B}">
      <dsp:nvSpPr>
        <dsp:cNvPr id="0" name=""/>
        <dsp:cNvSpPr/>
      </dsp:nvSpPr>
      <dsp:spPr>
        <a:xfrm>
          <a:off x="0" y="3517041"/>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Arbiter</a:t>
          </a:r>
          <a:r>
            <a:rPr lang="en-US" sz="2800" kern="1200" dirty="0"/>
            <a:t> – How open am I to input at this point in my decision-making process?</a:t>
          </a:r>
        </a:p>
      </dsp:txBody>
      <dsp:txXfrm>
        <a:off x="0" y="3517041"/>
        <a:ext cx="4613672" cy="17572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DB80D-E6DC-584E-BD6D-6FB0B5B0CC17}">
      <dsp:nvSpPr>
        <dsp:cNvPr id="0" name=""/>
        <dsp:cNvSpPr/>
      </dsp:nvSpPr>
      <dsp:spPr>
        <a:xfrm>
          <a:off x="0" y="2576"/>
          <a:ext cx="46136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ADACE-C110-1048-96A3-493BC8843F3E}">
      <dsp:nvSpPr>
        <dsp:cNvPr id="0" name=""/>
        <dsp:cNvSpPr/>
      </dsp:nvSpPr>
      <dsp:spPr>
        <a:xfrm>
          <a:off x="0" y="2576"/>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Partner</a:t>
          </a:r>
          <a:r>
            <a:rPr lang="en-US" sz="2300" kern="1200"/>
            <a:t> – how will forward movement continue in the work and in the relationships beyond the conversation?</a:t>
          </a:r>
        </a:p>
      </dsp:txBody>
      <dsp:txXfrm>
        <a:off x="0" y="2576"/>
        <a:ext cx="4613672" cy="1757232"/>
      </dsp:txXfrm>
    </dsp:sp>
    <dsp:sp modelId="{E905E1A0-6013-994E-9908-AC011841B97B}">
      <dsp:nvSpPr>
        <dsp:cNvPr id="0" name=""/>
        <dsp:cNvSpPr/>
      </dsp:nvSpPr>
      <dsp:spPr>
        <a:xfrm>
          <a:off x="0" y="1759808"/>
          <a:ext cx="461367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4563A-67C8-1945-9687-D66F8C3FCDB4}">
      <dsp:nvSpPr>
        <dsp:cNvPr id="0" name=""/>
        <dsp:cNvSpPr/>
      </dsp:nvSpPr>
      <dsp:spPr>
        <a:xfrm>
          <a:off x="0" y="1759808"/>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Facilitator</a:t>
          </a:r>
          <a:r>
            <a:rPr lang="en-US" sz="2300" kern="1200"/>
            <a:t> – how will the outcome of dialogue be communicated beyond the participants to increase engagement, creativity and innovation?</a:t>
          </a:r>
        </a:p>
      </dsp:txBody>
      <dsp:txXfrm>
        <a:off x="0" y="1759808"/>
        <a:ext cx="4613672" cy="1757232"/>
      </dsp:txXfrm>
    </dsp:sp>
    <dsp:sp modelId="{87987D3F-C15F-AB45-844B-1B7B150E1BF4}">
      <dsp:nvSpPr>
        <dsp:cNvPr id="0" name=""/>
        <dsp:cNvSpPr/>
      </dsp:nvSpPr>
      <dsp:spPr>
        <a:xfrm>
          <a:off x="0" y="3517041"/>
          <a:ext cx="461367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7AB35-F200-C54D-A1FA-CA76505D101E}">
      <dsp:nvSpPr>
        <dsp:cNvPr id="0" name=""/>
        <dsp:cNvSpPr/>
      </dsp:nvSpPr>
      <dsp:spPr>
        <a:xfrm>
          <a:off x="0" y="3517041"/>
          <a:ext cx="4613672" cy="17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Arbiter</a:t>
          </a:r>
          <a:r>
            <a:rPr lang="en-US" sz="2300" kern="1200"/>
            <a:t> – how will others be engaged in implementation and accountability?</a:t>
          </a:r>
        </a:p>
      </dsp:txBody>
      <dsp:txXfrm>
        <a:off x="0" y="3517041"/>
        <a:ext cx="4613672" cy="175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A0B1D-9F30-1A42-8413-5EAB1F397657}">
      <dsp:nvSpPr>
        <dsp:cNvPr id="0" name=""/>
        <dsp:cNvSpPr/>
      </dsp:nvSpPr>
      <dsp:spPr>
        <a:xfrm>
          <a:off x="0" y="0"/>
          <a:ext cx="420528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A6085FE-7244-3943-8A3F-80268E7D7391}">
      <dsp:nvSpPr>
        <dsp:cNvPr id="0" name=""/>
        <dsp:cNvSpPr/>
      </dsp:nvSpPr>
      <dsp:spPr>
        <a:xfrm>
          <a:off x="0" y="0"/>
          <a:ext cx="4205288"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Every conversation has a structure that invites certain kinds of responses and inhibits other kinds of responses.</a:t>
          </a:r>
        </a:p>
      </dsp:txBody>
      <dsp:txXfrm>
        <a:off x="0" y="0"/>
        <a:ext cx="4205288" cy="1231899"/>
      </dsp:txXfrm>
    </dsp:sp>
    <dsp:sp modelId="{302EA2F5-B7E7-EF48-94A0-3C9C54B9EDA8}">
      <dsp:nvSpPr>
        <dsp:cNvPr id="0" name=""/>
        <dsp:cNvSpPr/>
      </dsp:nvSpPr>
      <dsp:spPr>
        <a:xfrm>
          <a:off x="0" y="1231899"/>
          <a:ext cx="4205288"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7054215-F461-DE4F-825B-D796A3DBB3AC}">
      <dsp:nvSpPr>
        <dsp:cNvPr id="0" name=""/>
        <dsp:cNvSpPr/>
      </dsp:nvSpPr>
      <dsp:spPr>
        <a:xfrm>
          <a:off x="0" y="1231899"/>
          <a:ext cx="4205288"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We approach most difficult situations prepared to tell the other person something that is important to us.</a:t>
          </a:r>
        </a:p>
      </dsp:txBody>
      <dsp:txXfrm>
        <a:off x="0" y="1231899"/>
        <a:ext cx="4205288" cy="1231899"/>
      </dsp:txXfrm>
    </dsp:sp>
    <dsp:sp modelId="{A24A2F16-1ED3-AF45-9413-8E6691DA9284}">
      <dsp:nvSpPr>
        <dsp:cNvPr id="0" name=""/>
        <dsp:cNvSpPr/>
      </dsp:nvSpPr>
      <dsp:spPr>
        <a:xfrm>
          <a:off x="0" y="2463799"/>
          <a:ext cx="4205288"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840DEA4-626E-2F45-A5A9-561C711C5D14}">
      <dsp:nvSpPr>
        <dsp:cNvPr id="0" name=""/>
        <dsp:cNvSpPr/>
      </dsp:nvSpPr>
      <dsp:spPr>
        <a:xfrm>
          <a:off x="0" y="2463799"/>
          <a:ext cx="4205288"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Our preparation involves how we can tell the other person in a way that will be effective.</a:t>
          </a:r>
        </a:p>
      </dsp:txBody>
      <dsp:txXfrm>
        <a:off x="0" y="2463799"/>
        <a:ext cx="4205288" cy="1231899"/>
      </dsp:txXfrm>
    </dsp:sp>
    <dsp:sp modelId="{90604389-5FF4-3844-9D1D-F5126194BB03}">
      <dsp:nvSpPr>
        <dsp:cNvPr id="0" name=""/>
        <dsp:cNvSpPr/>
      </dsp:nvSpPr>
      <dsp:spPr>
        <a:xfrm>
          <a:off x="0" y="3695699"/>
          <a:ext cx="4205288"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A5DD2F2-3D51-E548-A455-EEF3770DBE63}">
      <dsp:nvSpPr>
        <dsp:cNvPr id="0" name=""/>
        <dsp:cNvSpPr/>
      </dsp:nvSpPr>
      <dsp:spPr>
        <a:xfrm>
          <a:off x="0" y="3695699"/>
          <a:ext cx="4205288"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Choose your conversation or it will choose you.</a:t>
          </a:r>
        </a:p>
      </dsp:txBody>
      <dsp:txXfrm>
        <a:off x="0" y="3695699"/>
        <a:ext cx="4205288" cy="1231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C2242-31B8-1740-BEFF-4F2B6F6F129D}">
      <dsp:nvSpPr>
        <dsp:cNvPr id="0" name=""/>
        <dsp:cNvSpPr/>
      </dsp:nvSpPr>
      <dsp:spPr>
        <a:xfrm>
          <a:off x="962" y="304313"/>
          <a:ext cx="3379189" cy="21457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98134-2E2F-2341-AC91-EE7EAA66D622}">
      <dsp:nvSpPr>
        <dsp:cNvPr id="0" name=""/>
        <dsp:cNvSpPr/>
      </dsp:nvSpPr>
      <dsp:spPr>
        <a:xfrm>
          <a:off x="376428" y="661005"/>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n-US" sz="2400" i="1" kern="1200" dirty="0"/>
            <a:t>Individually intelligent people can collectively make stupid decisions from shallow pools of understanding.”</a:t>
          </a:r>
        </a:p>
      </dsp:txBody>
      <dsp:txXfrm>
        <a:off x="439276" y="723853"/>
        <a:ext cx="3253493" cy="2020089"/>
      </dsp:txXfrm>
    </dsp:sp>
    <dsp:sp modelId="{AF7E0B47-018A-9F44-9764-B31B0869901A}">
      <dsp:nvSpPr>
        <dsp:cNvPr id="0" name=""/>
        <dsp:cNvSpPr/>
      </dsp:nvSpPr>
      <dsp:spPr>
        <a:xfrm>
          <a:off x="4131082" y="304313"/>
          <a:ext cx="3379189" cy="21457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017DB-AF32-2442-A9E2-44419FBCC62F}">
      <dsp:nvSpPr>
        <dsp:cNvPr id="0" name=""/>
        <dsp:cNvSpPr/>
      </dsp:nvSpPr>
      <dsp:spPr>
        <a:xfrm>
          <a:off x="4506548" y="661005"/>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n-US" sz="2400" i="1" kern="1200" dirty="0"/>
            <a:t>One measure of a group’s intelligence is the depth of its shared pool of understanding.”</a:t>
          </a:r>
        </a:p>
      </dsp:txBody>
      <dsp:txXfrm>
        <a:off x="4569396" y="723853"/>
        <a:ext cx="3253493" cy="2020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97856-BCC2-BE4A-853C-470200806639}">
      <dsp:nvSpPr>
        <dsp:cNvPr id="0" name=""/>
        <dsp:cNvSpPr/>
      </dsp:nvSpPr>
      <dsp:spPr>
        <a:xfrm rot="5400000">
          <a:off x="-282909" y="283705"/>
          <a:ext cx="1886061" cy="132024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Become</a:t>
          </a:r>
        </a:p>
      </dsp:txBody>
      <dsp:txXfrm rot="-5400000">
        <a:off x="1" y="660918"/>
        <a:ext cx="1320243" cy="565818"/>
      </dsp:txXfrm>
    </dsp:sp>
    <dsp:sp modelId="{4AF39DF1-D3E3-7240-B4B5-D2CB982703C6}">
      <dsp:nvSpPr>
        <dsp:cNvPr id="0" name=""/>
        <dsp:cNvSpPr/>
      </dsp:nvSpPr>
      <dsp:spPr>
        <a:xfrm rot="5400000">
          <a:off x="2353987" y="-1032948"/>
          <a:ext cx="1225940" cy="329342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Become intentional as to your role in leading through conflict.</a:t>
          </a:r>
        </a:p>
      </dsp:txBody>
      <dsp:txXfrm rot="-5400000">
        <a:off x="1320244" y="60640"/>
        <a:ext cx="3233583" cy="1106250"/>
      </dsp:txXfrm>
    </dsp:sp>
    <dsp:sp modelId="{20E81D86-E973-384A-BE41-B080D630BFF3}">
      <dsp:nvSpPr>
        <dsp:cNvPr id="0" name=""/>
        <dsp:cNvSpPr/>
      </dsp:nvSpPr>
      <dsp:spPr>
        <a:xfrm rot="5400000">
          <a:off x="-282909" y="1978303"/>
          <a:ext cx="1886061" cy="1320243"/>
        </a:xfrm>
        <a:prstGeom prst="chevron">
          <a:avLst/>
        </a:prstGeom>
        <a:solidFill>
          <a:schemeClr val="accent5">
            <a:hueOff val="-119936"/>
            <a:satOff val="-4449"/>
            <a:lumOff val="7059"/>
            <a:alphaOff val="0"/>
          </a:schemeClr>
        </a:solidFill>
        <a:ln w="12700" cap="flat" cmpd="sng" algn="ctr">
          <a:solidFill>
            <a:schemeClr val="accent5">
              <a:hueOff val="-119936"/>
              <a:satOff val="-4449"/>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Identify</a:t>
          </a:r>
        </a:p>
      </dsp:txBody>
      <dsp:txXfrm rot="-5400000">
        <a:off x="1" y="2355516"/>
        <a:ext cx="1320243" cy="565818"/>
      </dsp:txXfrm>
    </dsp:sp>
    <dsp:sp modelId="{BCBEBF22-D612-AB41-9740-C58CBE6865C2}">
      <dsp:nvSpPr>
        <dsp:cNvPr id="0" name=""/>
        <dsp:cNvSpPr/>
      </dsp:nvSpPr>
      <dsp:spPr>
        <a:xfrm rot="5400000">
          <a:off x="2353987" y="661649"/>
          <a:ext cx="1225940" cy="3293428"/>
        </a:xfrm>
        <a:prstGeom prst="round2SameRect">
          <a:avLst/>
        </a:prstGeom>
        <a:solidFill>
          <a:schemeClr val="lt1">
            <a:alpha val="90000"/>
            <a:hueOff val="0"/>
            <a:satOff val="0"/>
            <a:lumOff val="0"/>
            <a:alphaOff val="0"/>
          </a:schemeClr>
        </a:solidFill>
        <a:ln w="12700" cap="flat" cmpd="sng" algn="ctr">
          <a:solidFill>
            <a:schemeClr val="accent5">
              <a:hueOff val="-119936"/>
              <a:satOff val="-4449"/>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Identify a strategic approach for preparing to effectively lead in the engagement of conflict.</a:t>
          </a:r>
        </a:p>
      </dsp:txBody>
      <dsp:txXfrm rot="-5400000">
        <a:off x="1320244" y="1755238"/>
        <a:ext cx="3233583" cy="1106250"/>
      </dsp:txXfrm>
    </dsp:sp>
    <dsp:sp modelId="{513F9DE7-CC23-DA43-A763-92C456C58C72}">
      <dsp:nvSpPr>
        <dsp:cNvPr id="0" name=""/>
        <dsp:cNvSpPr/>
      </dsp:nvSpPr>
      <dsp:spPr>
        <a:xfrm rot="5400000">
          <a:off x="-282909" y="3672901"/>
          <a:ext cx="1886061" cy="1320243"/>
        </a:xfrm>
        <a:prstGeom prst="chevron">
          <a:avLst/>
        </a:prstGeom>
        <a:solidFill>
          <a:schemeClr val="accent5">
            <a:hueOff val="-239873"/>
            <a:satOff val="-8897"/>
            <a:lumOff val="14117"/>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Develop</a:t>
          </a:r>
        </a:p>
      </dsp:txBody>
      <dsp:txXfrm rot="-5400000">
        <a:off x="1" y="4050114"/>
        <a:ext cx="1320243" cy="565818"/>
      </dsp:txXfrm>
    </dsp:sp>
    <dsp:sp modelId="{DA8A0AEE-E41D-B944-8A35-A15E29CD3863}">
      <dsp:nvSpPr>
        <dsp:cNvPr id="0" name=""/>
        <dsp:cNvSpPr/>
      </dsp:nvSpPr>
      <dsp:spPr>
        <a:xfrm rot="5400000">
          <a:off x="2353987" y="2356247"/>
          <a:ext cx="1225940" cy="3293428"/>
        </a:xfrm>
        <a:prstGeom prst="round2SameRect">
          <a:avLst/>
        </a:prstGeom>
        <a:solidFill>
          <a:schemeClr val="lt1">
            <a:alpha val="90000"/>
            <a:hueOff val="0"/>
            <a:satOff val="0"/>
            <a:lumOff val="0"/>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Develop strategies for preparing others to effectively engage in conflict.</a:t>
          </a:r>
        </a:p>
      </dsp:txBody>
      <dsp:txXfrm rot="-5400000">
        <a:off x="1320244" y="3449836"/>
        <a:ext cx="3233583" cy="1106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82AF-A75A-4043-944C-D60E025B89B5}">
      <dsp:nvSpPr>
        <dsp:cNvPr id="0" name=""/>
        <dsp:cNvSpPr/>
      </dsp:nvSpPr>
      <dsp:spPr>
        <a:xfrm>
          <a:off x="0" y="2406"/>
          <a:ext cx="420528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8468CC-13B9-7B4A-9EB8-A61E1BE685E6}">
      <dsp:nvSpPr>
        <dsp:cNvPr id="0" name=""/>
        <dsp:cNvSpPr/>
      </dsp:nvSpPr>
      <dsp:spPr>
        <a:xfrm>
          <a:off x="0" y="2406"/>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Partner</a:t>
          </a:r>
          <a:r>
            <a:rPr lang="en-US" sz="2400" kern="1200"/>
            <a:t> – How do I structure a conversation among “equals” and address potential power imbalances?</a:t>
          </a:r>
        </a:p>
      </dsp:txBody>
      <dsp:txXfrm>
        <a:off x="0" y="2406"/>
        <a:ext cx="4205288" cy="1640929"/>
      </dsp:txXfrm>
    </dsp:sp>
    <dsp:sp modelId="{A98188C4-CD69-B147-A86A-E6CD828864B8}">
      <dsp:nvSpPr>
        <dsp:cNvPr id="0" name=""/>
        <dsp:cNvSpPr/>
      </dsp:nvSpPr>
      <dsp:spPr>
        <a:xfrm>
          <a:off x="0" y="1643335"/>
          <a:ext cx="4205288" cy="0"/>
        </a:xfrm>
        <a:prstGeom prst="line">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w="6350" cap="flat" cmpd="sng" algn="ctr">
          <a:solidFill>
            <a:schemeClr val="accent2">
              <a:hueOff val="-5175944"/>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7062159-8AAB-5049-BF3A-4A9548483E43}">
      <dsp:nvSpPr>
        <dsp:cNvPr id="0" name=""/>
        <dsp:cNvSpPr/>
      </dsp:nvSpPr>
      <dsp:spPr>
        <a:xfrm>
          <a:off x="0" y="1643335"/>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Facilitator</a:t>
          </a:r>
          <a:r>
            <a:rPr lang="en-US" sz="2400" kern="1200"/>
            <a:t> – How do I balance my role as facilitator with my role as participant when I have a stake in the outcome?</a:t>
          </a:r>
        </a:p>
      </dsp:txBody>
      <dsp:txXfrm>
        <a:off x="0" y="1643335"/>
        <a:ext cx="4205288" cy="1640929"/>
      </dsp:txXfrm>
    </dsp:sp>
    <dsp:sp modelId="{C5FFB4FF-C3E1-D145-9CA2-1E39BDF7B6FB}">
      <dsp:nvSpPr>
        <dsp:cNvPr id="0" name=""/>
        <dsp:cNvSpPr/>
      </dsp:nvSpPr>
      <dsp:spPr>
        <a:xfrm>
          <a:off x="0" y="3284264"/>
          <a:ext cx="4205288" cy="0"/>
        </a:xfrm>
        <a:prstGeom prst="lin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5EC0793-D243-2F41-9D3C-60B7C2536FCC}">
      <dsp:nvSpPr>
        <dsp:cNvPr id="0" name=""/>
        <dsp:cNvSpPr/>
      </dsp:nvSpPr>
      <dsp:spPr>
        <a:xfrm>
          <a:off x="0" y="3284264"/>
          <a:ext cx="4205288"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Arbiter</a:t>
          </a:r>
          <a:r>
            <a:rPr lang="en-US" sz="2400" kern="1200"/>
            <a:t> – How do I prepare myself to lead courageously in service of mutual purpose?</a:t>
          </a:r>
        </a:p>
      </dsp:txBody>
      <dsp:txXfrm>
        <a:off x="0" y="3284264"/>
        <a:ext cx="4205288" cy="1640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E78D-24DE-334C-9EE5-10D6EF20FE3D}">
      <dsp:nvSpPr>
        <dsp:cNvPr id="0" name=""/>
        <dsp:cNvSpPr/>
      </dsp:nvSpPr>
      <dsp:spPr>
        <a:xfrm>
          <a:off x="0" y="3709265"/>
          <a:ext cx="1051322" cy="121746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4770" tIns="142240" rIns="74770" bIns="142240" numCol="1" spcCol="1270" anchor="ctr" anchorCtr="0">
          <a:noAutofit/>
        </a:bodyPr>
        <a:lstStyle/>
        <a:p>
          <a:pPr marL="0" lvl="0" indent="0" algn="ctr" defTabSz="889000">
            <a:lnSpc>
              <a:spcPct val="90000"/>
            </a:lnSpc>
            <a:spcBef>
              <a:spcPct val="0"/>
            </a:spcBef>
            <a:spcAft>
              <a:spcPct val="35000"/>
            </a:spcAft>
            <a:buNone/>
          </a:pPr>
          <a:r>
            <a:rPr lang="en-US" sz="2000" kern="1200"/>
            <a:t>Clarify and establish</a:t>
          </a:r>
        </a:p>
      </dsp:txBody>
      <dsp:txXfrm>
        <a:off x="0" y="3709265"/>
        <a:ext cx="1051322" cy="1217463"/>
      </dsp:txXfrm>
    </dsp:sp>
    <dsp:sp modelId="{95A1BE5A-E644-2C48-A807-608FA702A6E6}">
      <dsp:nvSpPr>
        <dsp:cNvPr id="0" name=""/>
        <dsp:cNvSpPr/>
      </dsp:nvSpPr>
      <dsp:spPr>
        <a:xfrm>
          <a:off x="1051322" y="3709265"/>
          <a:ext cx="3153966" cy="121746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977" tIns="254000" rIns="63977" bIns="254000" numCol="1" spcCol="1270" anchor="ctr" anchorCtr="0">
          <a:noAutofit/>
        </a:bodyPr>
        <a:lstStyle/>
        <a:p>
          <a:pPr marL="0" lvl="0" indent="0" algn="l" defTabSz="889000">
            <a:lnSpc>
              <a:spcPct val="90000"/>
            </a:lnSpc>
            <a:spcBef>
              <a:spcPct val="0"/>
            </a:spcBef>
            <a:spcAft>
              <a:spcPct val="35000"/>
            </a:spcAft>
            <a:buNone/>
          </a:pPr>
          <a:r>
            <a:rPr lang="en-US" sz="2000" kern="1200"/>
            <a:t>Clarify and establish Shared Expectations.</a:t>
          </a:r>
        </a:p>
      </dsp:txBody>
      <dsp:txXfrm>
        <a:off x="1051322" y="3709265"/>
        <a:ext cx="3153966" cy="1217463"/>
      </dsp:txXfrm>
    </dsp:sp>
    <dsp:sp modelId="{B03A1944-0C68-154A-BB47-0EF07236FFEC}">
      <dsp:nvSpPr>
        <dsp:cNvPr id="0" name=""/>
        <dsp:cNvSpPr/>
      </dsp:nvSpPr>
      <dsp:spPr>
        <a:xfrm rot="10800000">
          <a:off x="0" y="1855068"/>
          <a:ext cx="1051322" cy="1872459"/>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4770" tIns="142240" rIns="74770" bIns="142240" numCol="1" spcCol="1270" anchor="ctr" anchorCtr="0">
          <a:noAutofit/>
        </a:bodyPr>
        <a:lstStyle/>
        <a:p>
          <a:pPr marL="0" lvl="0" indent="0" algn="ctr" defTabSz="889000">
            <a:lnSpc>
              <a:spcPct val="90000"/>
            </a:lnSpc>
            <a:spcBef>
              <a:spcPct val="0"/>
            </a:spcBef>
            <a:spcAft>
              <a:spcPct val="35000"/>
            </a:spcAft>
            <a:buNone/>
          </a:pPr>
          <a:r>
            <a:rPr lang="en-US" sz="2000" kern="1200"/>
            <a:t>Establish</a:t>
          </a:r>
        </a:p>
      </dsp:txBody>
      <dsp:txXfrm rot="-10800000">
        <a:off x="0" y="1855068"/>
        <a:ext cx="1051322" cy="1217098"/>
      </dsp:txXfrm>
    </dsp:sp>
    <dsp:sp modelId="{6315602F-85C1-D041-9866-E9D057B468D6}">
      <dsp:nvSpPr>
        <dsp:cNvPr id="0" name=""/>
        <dsp:cNvSpPr/>
      </dsp:nvSpPr>
      <dsp:spPr>
        <a:xfrm>
          <a:off x="1051322" y="1855068"/>
          <a:ext cx="3153966" cy="121709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977" tIns="254000" rIns="63977" bIns="254000" numCol="1" spcCol="1270" anchor="ctr" anchorCtr="0">
          <a:noAutofit/>
        </a:bodyPr>
        <a:lstStyle/>
        <a:p>
          <a:pPr marL="0" lvl="0" indent="0" algn="l" defTabSz="889000">
            <a:lnSpc>
              <a:spcPct val="90000"/>
            </a:lnSpc>
            <a:spcBef>
              <a:spcPct val="0"/>
            </a:spcBef>
            <a:spcAft>
              <a:spcPct val="35000"/>
            </a:spcAft>
            <a:buNone/>
          </a:pPr>
          <a:r>
            <a:rPr lang="en-US" sz="2000" kern="1200"/>
            <a:t>Establish a commitment to Mutual Purpose</a:t>
          </a:r>
        </a:p>
      </dsp:txBody>
      <dsp:txXfrm>
        <a:off x="1051322" y="1855068"/>
        <a:ext cx="3153966" cy="1217098"/>
      </dsp:txXfrm>
    </dsp:sp>
    <dsp:sp modelId="{33E356AB-E0A5-DB47-8341-5A7852CEFBA2}">
      <dsp:nvSpPr>
        <dsp:cNvPr id="0" name=""/>
        <dsp:cNvSpPr/>
      </dsp:nvSpPr>
      <dsp:spPr>
        <a:xfrm rot="10800000">
          <a:off x="0" y="870"/>
          <a:ext cx="1051322" cy="1872459"/>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4770" tIns="142240" rIns="74770" bIns="142240" numCol="1" spcCol="1270" anchor="ctr" anchorCtr="0">
          <a:noAutofit/>
        </a:bodyPr>
        <a:lstStyle/>
        <a:p>
          <a:pPr marL="0" lvl="0" indent="0" algn="ctr" defTabSz="889000">
            <a:lnSpc>
              <a:spcPct val="90000"/>
            </a:lnSpc>
            <a:spcBef>
              <a:spcPct val="0"/>
            </a:spcBef>
            <a:spcAft>
              <a:spcPct val="35000"/>
            </a:spcAft>
            <a:buNone/>
          </a:pPr>
          <a:r>
            <a:rPr lang="en-US" sz="2000" kern="1200"/>
            <a:t>Create</a:t>
          </a:r>
        </a:p>
      </dsp:txBody>
      <dsp:txXfrm rot="-10800000">
        <a:off x="0" y="870"/>
        <a:ext cx="1051322" cy="1217098"/>
      </dsp:txXfrm>
    </dsp:sp>
    <dsp:sp modelId="{67DDE6E6-1A56-234D-8B55-7833AD670A2B}">
      <dsp:nvSpPr>
        <dsp:cNvPr id="0" name=""/>
        <dsp:cNvSpPr/>
      </dsp:nvSpPr>
      <dsp:spPr>
        <a:xfrm>
          <a:off x="1051322" y="870"/>
          <a:ext cx="3153966" cy="121709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977" tIns="254000" rIns="63977" bIns="254000" numCol="1" spcCol="1270" anchor="ctr" anchorCtr="0">
          <a:noAutofit/>
        </a:bodyPr>
        <a:lstStyle/>
        <a:p>
          <a:pPr marL="0" lvl="0" indent="0" algn="l" defTabSz="889000">
            <a:lnSpc>
              <a:spcPct val="90000"/>
            </a:lnSpc>
            <a:spcBef>
              <a:spcPct val="0"/>
            </a:spcBef>
            <a:spcAft>
              <a:spcPct val="35000"/>
            </a:spcAft>
            <a:buNone/>
          </a:pPr>
          <a:r>
            <a:rPr lang="en-US" sz="2000" kern="1200" dirty="0"/>
            <a:t>Create a “safe” space for dialogue</a:t>
          </a:r>
        </a:p>
      </dsp:txBody>
      <dsp:txXfrm>
        <a:off x="1051322" y="870"/>
        <a:ext cx="3153966" cy="1217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DF6F-B38C-3646-8CCE-BFEFFF4CB950}">
      <dsp:nvSpPr>
        <dsp:cNvPr id="0" name=""/>
        <dsp:cNvSpPr/>
      </dsp:nvSpPr>
      <dsp:spPr>
        <a:xfrm>
          <a:off x="0" y="341"/>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0B62800-7498-874A-B50E-B990E6D0756E}">
      <dsp:nvSpPr>
        <dsp:cNvPr id="0" name=""/>
        <dsp:cNvSpPr/>
      </dsp:nvSpPr>
      <dsp:spPr>
        <a:xfrm>
          <a:off x="0" y="341"/>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Clarity of Purpose</a:t>
          </a:r>
        </a:p>
      </dsp:txBody>
      <dsp:txXfrm>
        <a:off x="0" y="341"/>
        <a:ext cx="4419600" cy="399045"/>
      </dsp:txXfrm>
    </dsp:sp>
    <dsp:sp modelId="{DBFC6FF1-EDC0-5148-9D18-EA758AB2EA47}">
      <dsp:nvSpPr>
        <dsp:cNvPr id="0" name=""/>
        <dsp:cNvSpPr/>
      </dsp:nvSpPr>
      <dsp:spPr>
        <a:xfrm>
          <a:off x="0" y="399386"/>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027B809-4426-1E4E-B92A-3AA241E5D1CA}">
      <dsp:nvSpPr>
        <dsp:cNvPr id="0" name=""/>
        <dsp:cNvSpPr/>
      </dsp:nvSpPr>
      <dsp:spPr>
        <a:xfrm>
          <a:off x="0" y="399386"/>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Understanding Roles and Responsibilities</a:t>
          </a:r>
        </a:p>
      </dsp:txBody>
      <dsp:txXfrm>
        <a:off x="0" y="399386"/>
        <a:ext cx="4419600" cy="399045"/>
      </dsp:txXfrm>
    </dsp:sp>
    <dsp:sp modelId="{ACFC87C8-FF07-4D45-A80A-40526B6976F5}">
      <dsp:nvSpPr>
        <dsp:cNvPr id="0" name=""/>
        <dsp:cNvSpPr/>
      </dsp:nvSpPr>
      <dsp:spPr>
        <a:xfrm>
          <a:off x="0" y="798431"/>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17F7C63-798C-4B4F-B9C0-B04491E43ADF}">
      <dsp:nvSpPr>
        <dsp:cNvPr id="0" name=""/>
        <dsp:cNvSpPr/>
      </dsp:nvSpPr>
      <dsp:spPr>
        <a:xfrm>
          <a:off x="0" y="798431"/>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Group Behavioral Norms</a:t>
          </a:r>
        </a:p>
      </dsp:txBody>
      <dsp:txXfrm>
        <a:off x="0" y="798431"/>
        <a:ext cx="4419600" cy="399045"/>
      </dsp:txXfrm>
    </dsp:sp>
    <dsp:sp modelId="{36EA338E-7F95-7940-84A7-B35D633FCCAE}">
      <dsp:nvSpPr>
        <dsp:cNvPr id="0" name=""/>
        <dsp:cNvSpPr/>
      </dsp:nvSpPr>
      <dsp:spPr>
        <a:xfrm>
          <a:off x="0" y="1197476"/>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40E039-BBEC-5646-A428-1DF6B4321722}">
      <dsp:nvSpPr>
        <dsp:cNvPr id="0" name=""/>
        <dsp:cNvSpPr/>
      </dsp:nvSpPr>
      <dsp:spPr>
        <a:xfrm>
          <a:off x="0" y="1197476"/>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Internal Structures</a:t>
          </a:r>
        </a:p>
      </dsp:txBody>
      <dsp:txXfrm>
        <a:off x="0" y="1197476"/>
        <a:ext cx="4419600" cy="399045"/>
      </dsp:txXfrm>
    </dsp:sp>
    <dsp:sp modelId="{182622B5-6433-FB4E-AAA7-9B998B327D49}">
      <dsp:nvSpPr>
        <dsp:cNvPr id="0" name=""/>
        <dsp:cNvSpPr/>
      </dsp:nvSpPr>
      <dsp:spPr>
        <a:xfrm>
          <a:off x="0" y="1596522"/>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181DB2-CB86-634D-9B71-D76A7AF08D80}">
      <dsp:nvSpPr>
        <dsp:cNvPr id="0" name=""/>
        <dsp:cNvSpPr/>
      </dsp:nvSpPr>
      <dsp:spPr>
        <a:xfrm>
          <a:off x="0" y="1596522"/>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External Connections</a:t>
          </a:r>
        </a:p>
      </dsp:txBody>
      <dsp:txXfrm>
        <a:off x="0" y="1596522"/>
        <a:ext cx="4419600" cy="399045"/>
      </dsp:txXfrm>
    </dsp:sp>
    <dsp:sp modelId="{633397D8-4AEB-9D4A-81CE-E75B64459F19}">
      <dsp:nvSpPr>
        <dsp:cNvPr id="0" name=""/>
        <dsp:cNvSpPr/>
      </dsp:nvSpPr>
      <dsp:spPr>
        <a:xfrm>
          <a:off x="0" y="1995567"/>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2007ACC-497A-6040-A122-0521FF4CD255}">
      <dsp:nvSpPr>
        <dsp:cNvPr id="0" name=""/>
        <dsp:cNvSpPr/>
      </dsp:nvSpPr>
      <dsp:spPr>
        <a:xfrm>
          <a:off x="0" y="1995567"/>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Operationalization of Core Values</a:t>
          </a:r>
        </a:p>
      </dsp:txBody>
      <dsp:txXfrm>
        <a:off x="0" y="1995567"/>
        <a:ext cx="4419600" cy="399045"/>
      </dsp:txXfrm>
    </dsp:sp>
    <dsp:sp modelId="{6B237043-4D5C-BE42-A0BB-C1DFC641B3D9}">
      <dsp:nvSpPr>
        <dsp:cNvPr id="0" name=""/>
        <dsp:cNvSpPr/>
      </dsp:nvSpPr>
      <dsp:spPr>
        <a:xfrm>
          <a:off x="0" y="2394612"/>
          <a:ext cx="4419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E0EBC4-2A36-BF4A-8868-A6362AFED6D2}">
      <dsp:nvSpPr>
        <dsp:cNvPr id="0" name=""/>
        <dsp:cNvSpPr/>
      </dsp:nvSpPr>
      <dsp:spPr>
        <a:xfrm>
          <a:off x="0" y="2394612"/>
          <a:ext cx="4419600" cy="39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Common Language</a:t>
          </a:r>
        </a:p>
      </dsp:txBody>
      <dsp:txXfrm>
        <a:off x="0" y="2394612"/>
        <a:ext cx="4419600" cy="399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768D1-63BE-274C-A515-9C53C6F8E3C7}">
      <dsp:nvSpPr>
        <dsp:cNvPr id="0" name=""/>
        <dsp:cNvSpPr/>
      </dsp:nvSpPr>
      <dsp:spPr>
        <a:xfrm>
          <a:off x="0" y="3972164"/>
          <a:ext cx="1153418" cy="130375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1" tIns="120904" rIns="82031" bIns="120904" numCol="1" spcCol="1270" anchor="ctr" anchorCtr="0">
          <a:noAutofit/>
        </a:bodyPr>
        <a:lstStyle/>
        <a:p>
          <a:pPr marL="0" lvl="0" indent="0" algn="ctr" defTabSz="755650">
            <a:lnSpc>
              <a:spcPct val="90000"/>
            </a:lnSpc>
            <a:spcBef>
              <a:spcPct val="0"/>
            </a:spcBef>
            <a:spcAft>
              <a:spcPct val="35000"/>
            </a:spcAft>
            <a:buNone/>
          </a:pPr>
          <a:r>
            <a:rPr lang="en-US" sz="1700" kern="1200"/>
            <a:t>Clarifying</a:t>
          </a:r>
        </a:p>
      </dsp:txBody>
      <dsp:txXfrm>
        <a:off x="0" y="3972164"/>
        <a:ext cx="1153418" cy="1303752"/>
      </dsp:txXfrm>
    </dsp:sp>
    <dsp:sp modelId="{FA986AAE-2C0A-4548-A2FE-941109D778DD}">
      <dsp:nvSpPr>
        <dsp:cNvPr id="0" name=""/>
        <dsp:cNvSpPr/>
      </dsp:nvSpPr>
      <dsp:spPr>
        <a:xfrm>
          <a:off x="1153417" y="3972164"/>
          <a:ext cx="3460254" cy="13037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90" tIns="215900" rIns="70190" bIns="215900" numCol="1" spcCol="1270" anchor="ctr" anchorCtr="0">
          <a:noAutofit/>
        </a:bodyPr>
        <a:lstStyle/>
        <a:p>
          <a:pPr marL="0" lvl="0" indent="0" algn="l" defTabSz="755650">
            <a:lnSpc>
              <a:spcPct val="90000"/>
            </a:lnSpc>
            <a:spcBef>
              <a:spcPct val="0"/>
            </a:spcBef>
            <a:spcAft>
              <a:spcPct val="35000"/>
            </a:spcAft>
            <a:buNone/>
          </a:pPr>
          <a:r>
            <a:rPr lang="en-US" sz="1700" kern="1200"/>
            <a:t>Clarifying my decision and enrolling the team in implementation that follows.</a:t>
          </a:r>
        </a:p>
      </dsp:txBody>
      <dsp:txXfrm>
        <a:off x="1153417" y="3972164"/>
        <a:ext cx="3460254" cy="1303752"/>
      </dsp:txXfrm>
    </dsp:sp>
    <dsp:sp modelId="{F74BEE17-8A20-A64C-9D09-6F5071E9EEAB}">
      <dsp:nvSpPr>
        <dsp:cNvPr id="0" name=""/>
        <dsp:cNvSpPr/>
      </dsp:nvSpPr>
      <dsp:spPr>
        <a:xfrm rot="10800000">
          <a:off x="0" y="1986548"/>
          <a:ext cx="1153418" cy="2005172"/>
        </a:xfrm>
        <a:prstGeom prst="upArrowCallout">
          <a:avLst>
            <a:gd name="adj1" fmla="val 5000"/>
            <a:gd name="adj2" fmla="val 10000"/>
            <a:gd name="adj3" fmla="val 15000"/>
            <a:gd name="adj4" fmla="val 64977"/>
          </a:avLst>
        </a:prstGeom>
        <a:solidFill>
          <a:schemeClr val="accent5">
            <a:hueOff val="-119936"/>
            <a:satOff val="-4449"/>
            <a:lumOff val="7059"/>
            <a:alphaOff val="0"/>
          </a:schemeClr>
        </a:solidFill>
        <a:ln w="12700" cap="flat" cmpd="sng" algn="ctr">
          <a:solidFill>
            <a:schemeClr val="accent5">
              <a:hueOff val="-119936"/>
              <a:satOff val="-4449"/>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1" tIns="120904" rIns="82031" bIns="120904" numCol="1" spcCol="1270" anchor="ctr" anchorCtr="0">
          <a:noAutofit/>
        </a:bodyPr>
        <a:lstStyle/>
        <a:p>
          <a:pPr marL="0" lvl="0" indent="0" algn="ctr" defTabSz="755650">
            <a:lnSpc>
              <a:spcPct val="90000"/>
            </a:lnSpc>
            <a:spcBef>
              <a:spcPct val="0"/>
            </a:spcBef>
            <a:spcAft>
              <a:spcPct val="35000"/>
            </a:spcAft>
            <a:buNone/>
          </a:pPr>
          <a:r>
            <a:rPr lang="en-US" sz="1700" kern="1200"/>
            <a:t>Creating</a:t>
          </a:r>
        </a:p>
      </dsp:txBody>
      <dsp:txXfrm rot="-10800000">
        <a:off x="0" y="1986548"/>
        <a:ext cx="1153418" cy="1303361"/>
      </dsp:txXfrm>
    </dsp:sp>
    <dsp:sp modelId="{0FC81FAB-5949-334F-9645-F432439D9247}">
      <dsp:nvSpPr>
        <dsp:cNvPr id="0" name=""/>
        <dsp:cNvSpPr/>
      </dsp:nvSpPr>
      <dsp:spPr>
        <a:xfrm>
          <a:off x="1153417" y="1986548"/>
          <a:ext cx="3460254" cy="1303361"/>
        </a:xfrm>
        <a:prstGeom prst="rect">
          <a:avLst/>
        </a:prstGeom>
        <a:solidFill>
          <a:schemeClr val="accent5">
            <a:tint val="40000"/>
            <a:alpha val="90000"/>
            <a:hueOff val="-67937"/>
            <a:satOff val="-998"/>
            <a:lumOff val="1428"/>
            <a:alphaOff val="0"/>
          </a:schemeClr>
        </a:solidFill>
        <a:ln w="12700" cap="flat" cmpd="sng" algn="ctr">
          <a:solidFill>
            <a:schemeClr val="accent5">
              <a:tint val="40000"/>
              <a:alpha val="90000"/>
              <a:hueOff val="-67937"/>
              <a:satOff val="-998"/>
              <a:lumOff val="1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90" tIns="215900" rIns="70190" bIns="215900" numCol="1" spcCol="1270" anchor="ctr" anchorCtr="0">
          <a:noAutofit/>
        </a:bodyPr>
        <a:lstStyle/>
        <a:p>
          <a:pPr marL="0" lvl="0" indent="0" algn="l" defTabSz="755650">
            <a:lnSpc>
              <a:spcPct val="90000"/>
            </a:lnSpc>
            <a:spcBef>
              <a:spcPct val="0"/>
            </a:spcBef>
            <a:spcAft>
              <a:spcPct val="35000"/>
            </a:spcAft>
            <a:buNone/>
          </a:pPr>
          <a:r>
            <a:rPr lang="en-US" sz="1700" kern="1200"/>
            <a:t>Creating a shared story with a mutual statement of issues and desired outcomes</a:t>
          </a:r>
        </a:p>
      </dsp:txBody>
      <dsp:txXfrm>
        <a:off x="1153417" y="1986548"/>
        <a:ext cx="3460254" cy="1303361"/>
      </dsp:txXfrm>
    </dsp:sp>
    <dsp:sp modelId="{532293F6-B17B-F045-8911-B35171BAFEE1}">
      <dsp:nvSpPr>
        <dsp:cNvPr id="0" name=""/>
        <dsp:cNvSpPr/>
      </dsp:nvSpPr>
      <dsp:spPr>
        <a:xfrm rot="10800000">
          <a:off x="0" y="932"/>
          <a:ext cx="1153418" cy="2005172"/>
        </a:xfrm>
        <a:prstGeom prst="upArrowCallout">
          <a:avLst>
            <a:gd name="adj1" fmla="val 5000"/>
            <a:gd name="adj2" fmla="val 10000"/>
            <a:gd name="adj3" fmla="val 15000"/>
            <a:gd name="adj4" fmla="val 64977"/>
          </a:avLst>
        </a:prstGeom>
        <a:solidFill>
          <a:schemeClr val="accent5">
            <a:hueOff val="-239873"/>
            <a:satOff val="-8897"/>
            <a:lumOff val="14117"/>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1" tIns="120904" rIns="82031" bIns="120904" numCol="1" spcCol="1270" anchor="ctr" anchorCtr="0">
          <a:noAutofit/>
        </a:bodyPr>
        <a:lstStyle/>
        <a:p>
          <a:pPr marL="0" lvl="0" indent="0" algn="ctr" defTabSz="755650">
            <a:lnSpc>
              <a:spcPct val="90000"/>
            </a:lnSpc>
            <a:spcBef>
              <a:spcPct val="0"/>
            </a:spcBef>
            <a:spcAft>
              <a:spcPct val="35000"/>
            </a:spcAft>
            <a:buNone/>
          </a:pPr>
          <a:r>
            <a:rPr lang="en-US" sz="1700" kern="1200"/>
            <a:t>Supporting</a:t>
          </a:r>
        </a:p>
      </dsp:txBody>
      <dsp:txXfrm rot="-10800000">
        <a:off x="0" y="932"/>
        <a:ext cx="1153418" cy="1303361"/>
      </dsp:txXfrm>
    </dsp:sp>
    <dsp:sp modelId="{35A183B7-11BA-E849-BB86-F4B478908C13}">
      <dsp:nvSpPr>
        <dsp:cNvPr id="0" name=""/>
        <dsp:cNvSpPr/>
      </dsp:nvSpPr>
      <dsp:spPr>
        <a:xfrm>
          <a:off x="1153417" y="932"/>
          <a:ext cx="3460254" cy="1303361"/>
        </a:xfrm>
        <a:prstGeom prst="rect">
          <a:avLst/>
        </a:prstGeom>
        <a:solidFill>
          <a:schemeClr val="accent5">
            <a:tint val="40000"/>
            <a:alpha val="90000"/>
            <a:hueOff val="-135874"/>
            <a:satOff val="-1995"/>
            <a:lumOff val="2856"/>
            <a:alphaOff val="0"/>
          </a:schemeClr>
        </a:solidFill>
        <a:ln w="12700" cap="flat" cmpd="sng" algn="ctr">
          <a:solidFill>
            <a:schemeClr val="accent5">
              <a:tint val="40000"/>
              <a:alpha val="90000"/>
              <a:hueOff val="-135874"/>
              <a:satOff val="-1995"/>
              <a:lumOff val="28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90" tIns="215900" rIns="70190" bIns="215900" numCol="1" spcCol="1270" anchor="ctr" anchorCtr="0">
          <a:noAutofit/>
        </a:bodyPr>
        <a:lstStyle/>
        <a:p>
          <a:pPr marL="0" lvl="0" indent="0" algn="l" defTabSz="755650">
            <a:lnSpc>
              <a:spcPct val="90000"/>
            </a:lnSpc>
            <a:spcBef>
              <a:spcPct val="0"/>
            </a:spcBef>
            <a:spcAft>
              <a:spcPct val="35000"/>
            </a:spcAft>
            <a:buNone/>
          </a:pPr>
          <a:r>
            <a:rPr lang="en-US" sz="1700" kern="1200" dirty="0"/>
            <a:t>Supporting dialogue to create deeper, shared understanding of the challenge</a:t>
          </a:r>
        </a:p>
      </dsp:txBody>
      <dsp:txXfrm>
        <a:off x="1153417" y="932"/>
        <a:ext cx="3460254" cy="13033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FC8B6-FF27-8F4F-83C5-E06089E767E2}">
      <dsp:nvSpPr>
        <dsp:cNvPr id="0" name=""/>
        <dsp:cNvSpPr/>
      </dsp:nvSpPr>
      <dsp:spPr>
        <a:xfrm>
          <a:off x="0" y="644"/>
          <a:ext cx="46136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3074F-E7A1-1D4D-B202-1F8BD30B1311}">
      <dsp:nvSpPr>
        <dsp:cNvPr id="0" name=""/>
        <dsp:cNvSpPr/>
      </dsp:nvSpPr>
      <dsp:spPr>
        <a:xfrm>
          <a:off x="0" y="644"/>
          <a:ext cx="461367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Is intentional and purposeful</a:t>
          </a:r>
        </a:p>
      </dsp:txBody>
      <dsp:txXfrm>
        <a:off x="0" y="644"/>
        <a:ext cx="4613672" cy="1055112"/>
      </dsp:txXfrm>
    </dsp:sp>
    <dsp:sp modelId="{AF6AE1B6-ED4A-F84E-8DF1-BBF1FA12C4E6}">
      <dsp:nvSpPr>
        <dsp:cNvPr id="0" name=""/>
        <dsp:cNvSpPr/>
      </dsp:nvSpPr>
      <dsp:spPr>
        <a:xfrm>
          <a:off x="0" y="1055756"/>
          <a:ext cx="4613672" cy="0"/>
        </a:xfrm>
        <a:prstGeom prst="line">
          <a:avLst/>
        </a:prstGeom>
        <a:solidFill>
          <a:schemeClr val="accent5">
            <a:hueOff val="-59968"/>
            <a:satOff val="-2224"/>
            <a:lumOff val="3529"/>
            <a:alphaOff val="0"/>
          </a:schemeClr>
        </a:solidFill>
        <a:ln w="12700" cap="flat" cmpd="sng" algn="ctr">
          <a:solidFill>
            <a:schemeClr val="accent5">
              <a:hueOff val="-59968"/>
              <a:satOff val="-2224"/>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9D4A2-2B9A-8D42-9C4C-DB37CC6AD79A}">
      <dsp:nvSpPr>
        <dsp:cNvPr id="0" name=""/>
        <dsp:cNvSpPr/>
      </dsp:nvSpPr>
      <dsp:spPr>
        <a:xfrm>
          <a:off x="0" y="1055756"/>
          <a:ext cx="461367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Is born of genuine curiosity.</a:t>
          </a:r>
        </a:p>
      </dsp:txBody>
      <dsp:txXfrm>
        <a:off x="0" y="1055756"/>
        <a:ext cx="4613672" cy="1055112"/>
      </dsp:txXfrm>
    </dsp:sp>
    <dsp:sp modelId="{1A9B30FF-8555-EE43-8514-0A72C09CF68E}">
      <dsp:nvSpPr>
        <dsp:cNvPr id="0" name=""/>
        <dsp:cNvSpPr/>
      </dsp:nvSpPr>
      <dsp:spPr>
        <a:xfrm>
          <a:off x="0" y="2110868"/>
          <a:ext cx="4613672" cy="0"/>
        </a:xfrm>
        <a:prstGeom prst="line">
          <a:avLst/>
        </a:prstGeom>
        <a:solidFill>
          <a:schemeClr val="accent5">
            <a:hueOff val="-119936"/>
            <a:satOff val="-4449"/>
            <a:lumOff val="7059"/>
            <a:alphaOff val="0"/>
          </a:schemeClr>
        </a:solidFill>
        <a:ln w="12700" cap="flat" cmpd="sng" algn="ctr">
          <a:solidFill>
            <a:schemeClr val="accent5">
              <a:hueOff val="-119936"/>
              <a:satOff val="-4449"/>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07078-AFC4-B047-930F-813F7FC94948}">
      <dsp:nvSpPr>
        <dsp:cNvPr id="0" name=""/>
        <dsp:cNvSpPr/>
      </dsp:nvSpPr>
      <dsp:spPr>
        <a:xfrm>
          <a:off x="0" y="2110868"/>
          <a:ext cx="461367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Causes both the inquirer and the responder to “ponder.”</a:t>
          </a:r>
        </a:p>
      </dsp:txBody>
      <dsp:txXfrm>
        <a:off x="0" y="2110868"/>
        <a:ext cx="4613672" cy="1055112"/>
      </dsp:txXfrm>
    </dsp:sp>
    <dsp:sp modelId="{8B9C8C87-8644-6248-A4DD-8F3865771B00}">
      <dsp:nvSpPr>
        <dsp:cNvPr id="0" name=""/>
        <dsp:cNvSpPr/>
      </dsp:nvSpPr>
      <dsp:spPr>
        <a:xfrm>
          <a:off x="0" y="3165981"/>
          <a:ext cx="4613672" cy="0"/>
        </a:xfrm>
        <a:prstGeom prst="line">
          <a:avLst/>
        </a:prstGeom>
        <a:solidFill>
          <a:schemeClr val="accent5">
            <a:hueOff val="-179905"/>
            <a:satOff val="-6673"/>
            <a:lumOff val="10588"/>
            <a:alphaOff val="0"/>
          </a:schemeClr>
        </a:solidFill>
        <a:ln w="12700" cap="flat" cmpd="sng" algn="ctr">
          <a:solidFill>
            <a:schemeClr val="accent5">
              <a:hueOff val="-179905"/>
              <a:satOff val="-6673"/>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4D886-158A-884D-A774-E0DC1BB3B4EE}">
      <dsp:nvSpPr>
        <dsp:cNvPr id="0" name=""/>
        <dsp:cNvSpPr/>
      </dsp:nvSpPr>
      <dsp:spPr>
        <a:xfrm>
          <a:off x="0" y="3165981"/>
          <a:ext cx="461367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Broadens the range and opportunity for response.</a:t>
          </a:r>
        </a:p>
      </dsp:txBody>
      <dsp:txXfrm>
        <a:off x="0" y="3165981"/>
        <a:ext cx="4613672" cy="1055112"/>
      </dsp:txXfrm>
    </dsp:sp>
    <dsp:sp modelId="{6B986D45-A6A6-8C4B-9C28-2161D753A1C7}">
      <dsp:nvSpPr>
        <dsp:cNvPr id="0" name=""/>
        <dsp:cNvSpPr/>
      </dsp:nvSpPr>
      <dsp:spPr>
        <a:xfrm>
          <a:off x="0" y="4221093"/>
          <a:ext cx="4613672" cy="0"/>
        </a:xfrm>
        <a:prstGeom prst="line">
          <a:avLst/>
        </a:prstGeom>
        <a:solidFill>
          <a:schemeClr val="accent5">
            <a:hueOff val="-239873"/>
            <a:satOff val="-8897"/>
            <a:lumOff val="14117"/>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9175C-42ED-4147-BB90-73CFDD81DF3B}">
      <dsp:nvSpPr>
        <dsp:cNvPr id="0" name=""/>
        <dsp:cNvSpPr/>
      </dsp:nvSpPr>
      <dsp:spPr>
        <a:xfrm>
          <a:off x="0" y="4221093"/>
          <a:ext cx="4613672" cy="105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Creates openings rather than closings.</a:t>
          </a:r>
        </a:p>
      </dsp:txBody>
      <dsp:txXfrm>
        <a:off x="0" y="4221093"/>
        <a:ext cx="4613672" cy="10551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48D99-AE1F-9E49-A613-25B4E04560F2}" type="datetimeFigureOut">
              <a:rPr lang="en-US" smtClean="0"/>
              <a:t>12/8/22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54927-C63F-2346-8C78-1497FF42A94C}" type="slidenum">
              <a:rPr lang="en-US" smtClean="0"/>
              <a:t>‹#›</a:t>
            </a:fld>
            <a:endParaRPr lang="en-US"/>
          </a:p>
        </p:txBody>
      </p:sp>
    </p:spTree>
    <p:extLst>
      <p:ext uri="{BB962C8B-B14F-4D97-AF65-F5344CB8AC3E}">
        <p14:creationId xmlns:p14="http://schemas.microsoft.com/office/powerpoint/2010/main" val="72414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A1C25-06B8-5743-9A26-A23273A4BA0B}" type="datetimeFigureOut">
              <a:rPr lang="en-US" smtClean="0"/>
              <a:t>12/7/22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B8C67-BA93-2245-BE81-A2099EDFEC74}" type="slidenum">
              <a:rPr lang="en-US" smtClean="0"/>
              <a:t>‹#›</a:t>
            </a:fld>
            <a:endParaRPr lang="en-US"/>
          </a:p>
        </p:txBody>
      </p:sp>
    </p:spTree>
    <p:extLst>
      <p:ext uri="{BB962C8B-B14F-4D97-AF65-F5344CB8AC3E}">
        <p14:creationId xmlns:p14="http://schemas.microsoft.com/office/powerpoint/2010/main" val="4168696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1</a:t>
            </a:fld>
            <a:endParaRPr lang="en-US"/>
          </a:p>
        </p:txBody>
      </p:sp>
    </p:spTree>
    <p:extLst>
      <p:ext uri="{BB962C8B-B14F-4D97-AF65-F5344CB8AC3E}">
        <p14:creationId xmlns:p14="http://schemas.microsoft.com/office/powerpoint/2010/main" val="19480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1DF11-D032-6948-8D0F-0C50B6A9A329}" type="slidenum">
              <a:rPr lang="en-US"/>
              <a:pPr/>
              <a:t>25</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9267" name="Rectangle 3"/>
          <p:cNvSpPr>
            <a:spLocks noGrp="1" noChangeArrowheads="1"/>
          </p:cNvSpPr>
          <p:nvPr>
            <p:ph type="body" idx="1"/>
          </p:nvPr>
        </p:nvSpPr>
        <p:spPr>
          <a:xfrm>
            <a:off x="685800" y="4343400"/>
            <a:ext cx="5486400"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27</a:t>
            </a:fld>
            <a:endParaRPr lang="en-US"/>
          </a:p>
        </p:txBody>
      </p:sp>
    </p:spTree>
    <p:extLst>
      <p:ext uri="{BB962C8B-B14F-4D97-AF65-F5344CB8AC3E}">
        <p14:creationId xmlns:p14="http://schemas.microsoft.com/office/powerpoint/2010/main" val="291031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32</a:t>
            </a:fld>
            <a:endParaRPr lang="en-US"/>
          </a:p>
        </p:txBody>
      </p:sp>
    </p:spTree>
    <p:extLst>
      <p:ext uri="{BB962C8B-B14F-4D97-AF65-F5344CB8AC3E}">
        <p14:creationId xmlns:p14="http://schemas.microsoft.com/office/powerpoint/2010/main" val="185643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37</a:t>
            </a:fld>
            <a:endParaRPr lang="en-US"/>
          </a:p>
        </p:txBody>
      </p:sp>
    </p:spTree>
    <p:extLst>
      <p:ext uri="{BB962C8B-B14F-4D97-AF65-F5344CB8AC3E}">
        <p14:creationId xmlns:p14="http://schemas.microsoft.com/office/powerpoint/2010/main" val="8176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39</a:t>
            </a:fld>
            <a:endParaRPr lang="en-US"/>
          </a:p>
        </p:txBody>
      </p:sp>
    </p:spTree>
    <p:extLst>
      <p:ext uri="{BB962C8B-B14F-4D97-AF65-F5344CB8AC3E}">
        <p14:creationId xmlns:p14="http://schemas.microsoft.com/office/powerpoint/2010/main" val="265136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40</a:t>
            </a:fld>
            <a:endParaRPr lang="en-US"/>
          </a:p>
        </p:txBody>
      </p:sp>
    </p:spTree>
    <p:extLst>
      <p:ext uri="{BB962C8B-B14F-4D97-AF65-F5344CB8AC3E}">
        <p14:creationId xmlns:p14="http://schemas.microsoft.com/office/powerpoint/2010/main" val="168021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talk about themes</a:t>
            </a:r>
            <a:r>
              <a:rPr lang="en-US" baseline="0" dirty="0"/>
              <a:t> and prompts</a:t>
            </a:r>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41</a:t>
            </a:fld>
            <a:endParaRPr lang="en-US"/>
          </a:p>
        </p:txBody>
      </p:sp>
    </p:spTree>
    <p:extLst>
      <p:ext uri="{BB962C8B-B14F-4D97-AF65-F5344CB8AC3E}">
        <p14:creationId xmlns:p14="http://schemas.microsoft.com/office/powerpoint/2010/main" val="259248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42</a:t>
            </a:fld>
            <a:endParaRPr lang="en-US"/>
          </a:p>
        </p:txBody>
      </p:sp>
    </p:spTree>
    <p:extLst>
      <p:ext uri="{BB962C8B-B14F-4D97-AF65-F5344CB8AC3E}">
        <p14:creationId xmlns:p14="http://schemas.microsoft.com/office/powerpoint/2010/main" val="1386041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43</a:t>
            </a:fld>
            <a:endParaRPr lang="en-US"/>
          </a:p>
        </p:txBody>
      </p:sp>
    </p:spTree>
    <p:extLst>
      <p:ext uri="{BB962C8B-B14F-4D97-AF65-F5344CB8AC3E}">
        <p14:creationId xmlns:p14="http://schemas.microsoft.com/office/powerpoint/2010/main" val="378200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45</a:t>
            </a:fld>
            <a:endParaRPr lang="en-US"/>
          </a:p>
        </p:txBody>
      </p:sp>
    </p:spTree>
    <p:extLst>
      <p:ext uri="{BB962C8B-B14F-4D97-AF65-F5344CB8AC3E}">
        <p14:creationId xmlns:p14="http://schemas.microsoft.com/office/powerpoint/2010/main" val="7451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3</a:t>
            </a:fld>
            <a:endParaRPr lang="en-US"/>
          </a:p>
        </p:txBody>
      </p:sp>
    </p:spTree>
    <p:extLst>
      <p:ext uri="{BB962C8B-B14F-4D97-AF65-F5344CB8AC3E}">
        <p14:creationId xmlns:p14="http://schemas.microsoft.com/office/powerpoint/2010/main" val="1138382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46</a:t>
            </a:fld>
            <a:endParaRPr lang="en-US"/>
          </a:p>
        </p:txBody>
      </p:sp>
    </p:spTree>
    <p:extLst>
      <p:ext uri="{BB962C8B-B14F-4D97-AF65-F5344CB8AC3E}">
        <p14:creationId xmlns:p14="http://schemas.microsoft.com/office/powerpoint/2010/main" val="109381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talk about themes</a:t>
            </a:r>
            <a:r>
              <a:rPr lang="en-US" baseline="0" dirty="0"/>
              <a:t> and prompts</a:t>
            </a:r>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47</a:t>
            </a:fld>
            <a:endParaRPr lang="en-US"/>
          </a:p>
        </p:txBody>
      </p:sp>
    </p:spTree>
    <p:extLst>
      <p:ext uri="{BB962C8B-B14F-4D97-AF65-F5344CB8AC3E}">
        <p14:creationId xmlns:p14="http://schemas.microsoft.com/office/powerpoint/2010/main" val="112599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51</a:t>
            </a:fld>
            <a:endParaRPr lang="en-US"/>
          </a:p>
        </p:txBody>
      </p:sp>
    </p:spTree>
    <p:extLst>
      <p:ext uri="{BB962C8B-B14F-4D97-AF65-F5344CB8AC3E}">
        <p14:creationId xmlns:p14="http://schemas.microsoft.com/office/powerpoint/2010/main" val="106772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talk about themes</a:t>
            </a:r>
            <a:r>
              <a:rPr lang="en-US" baseline="0" dirty="0"/>
              <a:t> and prompts</a:t>
            </a:r>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52</a:t>
            </a:fld>
            <a:endParaRPr lang="en-US"/>
          </a:p>
        </p:txBody>
      </p:sp>
    </p:spTree>
    <p:extLst>
      <p:ext uri="{BB962C8B-B14F-4D97-AF65-F5344CB8AC3E}">
        <p14:creationId xmlns:p14="http://schemas.microsoft.com/office/powerpoint/2010/main" val="183862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54</a:t>
            </a:fld>
            <a:endParaRPr lang="en-US"/>
          </a:p>
        </p:txBody>
      </p:sp>
    </p:spTree>
    <p:extLst>
      <p:ext uri="{BB962C8B-B14F-4D97-AF65-F5344CB8AC3E}">
        <p14:creationId xmlns:p14="http://schemas.microsoft.com/office/powerpoint/2010/main" val="2844750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57</a:t>
            </a:fld>
            <a:endParaRPr lang="en-US"/>
          </a:p>
        </p:txBody>
      </p:sp>
    </p:spTree>
    <p:extLst>
      <p:ext uri="{BB962C8B-B14F-4D97-AF65-F5344CB8AC3E}">
        <p14:creationId xmlns:p14="http://schemas.microsoft.com/office/powerpoint/2010/main" val="178959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58</a:t>
            </a:fld>
            <a:endParaRPr lang="en-US"/>
          </a:p>
        </p:txBody>
      </p:sp>
    </p:spTree>
    <p:extLst>
      <p:ext uri="{BB962C8B-B14F-4D97-AF65-F5344CB8AC3E}">
        <p14:creationId xmlns:p14="http://schemas.microsoft.com/office/powerpoint/2010/main" val="64125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59</a:t>
            </a:fld>
            <a:endParaRPr lang="en-US"/>
          </a:p>
        </p:txBody>
      </p:sp>
    </p:spTree>
    <p:extLst>
      <p:ext uri="{BB962C8B-B14F-4D97-AF65-F5344CB8AC3E}">
        <p14:creationId xmlns:p14="http://schemas.microsoft.com/office/powerpoint/2010/main" val="197476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823DA-39FC-9442-B3D9-AACEDB17E5B5}" type="slidenum">
              <a:rPr lang="en-US" smtClean="0"/>
              <a:t>60</a:t>
            </a:fld>
            <a:endParaRPr lang="en-US"/>
          </a:p>
        </p:txBody>
      </p:sp>
    </p:spTree>
    <p:extLst>
      <p:ext uri="{BB962C8B-B14F-4D97-AF65-F5344CB8AC3E}">
        <p14:creationId xmlns:p14="http://schemas.microsoft.com/office/powerpoint/2010/main" val="3608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AE84095-C820-7D46-81EC-2F106F97F919}"/>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4AC86AEA-C20F-0D42-9CD5-737D403EF8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8240E077-CFC4-A043-A0F9-980211719B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8D7CFE-199A-A04E-8214-2EB29FF4116F}" type="slidenum">
              <a:rPr lang="en-US" altLang="en-US"/>
              <a:pPr/>
              <a:t>4</a:t>
            </a:fld>
            <a:endParaRPr lang="en-US" altLang="en-US"/>
          </a:p>
        </p:txBody>
      </p:sp>
    </p:spTree>
    <p:extLst>
      <p:ext uri="{BB962C8B-B14F-4D97-AF65-F5344CB8AC3E}">
        <p14:creationId xmlns:p14="http://schemas.microsoft.com/office/powerpoint/2010/main" val="230900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5</a:t>
            </a:fld>
            <a:endParaRPr lang="en-US"/>
          </a:p>
        </p:txBody>
      </p:sp>
    </p:spTree>
    <p:extLst>
      <p:ext uri="{BB962C8B-B14F-4D97-AF65-F5344CB8AC3E}">
        <p14:creationId xmlns:p14="http://schemas.microsoft.com/office/powerpoint/2010/main" val="19807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spend our time exploring your role as leaders in your context.</a:t>
            </a:r>
          </a:p>
          <a:p>
            <a:endParaRPr lang="en-US" dirty="0"/>
          </a:p>
          <a:p>
            <a:r>
              <a:rPr lang="en-US" dirty="0"/>
              <a:t>Let’s look at perspectives on leadership from those who speak to this challenge</a:t>
            </a:r>
          </a:p>
          <a:p>
            <a:endParaRPr lang="en-US" dirty="0"/>
          </a:p>
          <a:p>
            <a:pPr marL="171450" indent="-171450">
              <a:buFont typeface="Arial" panose="020B0604020202020204" pitchFamily="34" charset="0"/>
              <a:buChar char="•"/>
            </a:pPr>
            <a:r>
              <a:rPr lang="en-US" b="1" dirty="0"/>
              <a:t>Choice </a:t>
            </a:r>
            <a:r>
              <a:rPr lang="en-US" dirty="0"/>
              <a:t>– anyone has the potential to function as a leader.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Your focus is on the people doing the work.</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ECSEL example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Attributes / Characte</a:t>
            </a:r>
            <a:r>
              <a:rPr lang="en-US" dirty="0"/>
              <a:t>r – TRUST.  It’s about who you are, how you show up.   BOTH DOING AND BEING  Not about having all the answers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In the book, Primal Leadership:  Realizing the Power of Emotional Intelligence, the authors differentiate between Dissonant and Resonant Leadership.  What do you experience when when these leaders show up?</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Committed to the success of others </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a:t>“</a:t>
            </a:r>
            <a:r>
              <a:rPr lang="en-US" altLang="ja-JP" sz="1200" dirty="0"/>
              <a:t>Exemplary leaders are interested more in others</a:t>
            </a:r>
            <a:r>
              <a:rPr lang="ja-JP" altLang="en-US" sz="1200"/>
              <a:t>’</a:t>
            </a:r>
            <a:r>
              <a:rPr lang="en-US" altLang="ja-JP" sz="1200" dirty="0"/>
              <a:t> success than in their own.  Their greatest achievements are the triumphs of those they serve.  Knowing they have made a difference in others</a:t>
            </a:r>
            <a:r>
              <a:rPr lang="ja-JP" altLang="en-US" sz="1200"/>
              <a:t>’</a:t>
            </a:r>
            <a:r>
              <a:rPr lang="en-US" altLang="ja-JP" sz="1200" dirty="0"/>
              <a:t> lives is what motivates their own, giving leaders the strength to endure hardships, and inevitable sacrifices required to achieve great things.  Leaders who see their role as serving others leave the most lasting legacies.</a:t>
            </a:r>
            <a:r>
              <a:rPr lang="ja-JP" altLang="en-US" sz="1200"/>
              <a:t>”</a:t>
            </a:r>
            <a:r>
              <a:rPr lang="en-US" altLang="ja-JP" sz="1200" dirty="0"/>
              <a:t> A Leaders Legacy, Kouzes and Posner.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t>Leader as Coach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It’s an inside and an outside job</a:t>
            </a:r>
          </a:p>
          <a:p>
            <a:pPr marL="171450"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0" dirty="0"/>
              <a:t>And it is an ongoing process of learning and growth</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0" dirty="0"/>
              <a:t>Let Your Life Speak – Parker Palmer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Mobilizing people to do work</a:t>
            </a:r>
          </a:p>
          <a:p>
            <a:pPr marL="171450"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0" dirty="0"/>
              <a:t>This tend to be my go-to model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64917B-3D19-6E47-BEF7-BD6D5692A2FD}" type="slidenum">
              <a:rPr lang="en-US" smtClean="0"/>
              <a:t>6</a:t>
            </a:fld>
            <a:endParaRPr lang="en-US"/>
          </a:p>
        </p:txBody>
      </p:sp>
    </p:spTree>
    <p:extLst>
      <p:ext uri="{BB962C8B-B14F-4D97-AF65-F5344CB8AC3E}">
        <p14:creationId xmlns:p14="http://schemas.microsoft.com/office/powerpoint/2010/main" val="420879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80465-4C44-C24E-9EB5-F2CEA15F626F}" type="slidenum">
              <a:rPr lang="en-US"/>
              <a:pPr/>
              <a:t>7</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EB8AD-76C8-844E-9E4C-92954836B3D3}" type="slidenum">
              <a:rPr lang="en-US"/>
              <a:pPr/>
              <a:t>8</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11</a:t>
            </a:fld>
            <a:endParaRPr lang="en-US"/>
          </a:p>
        </p:txBody>
      </p:sp>
    </p:spTree>
    <p:extLst>
      <p:ext uri="{BB962C8B-B14F-4D97-AF65-F5344CB8AC3E}">
        <p14:creationId xmlns:p14="http://schemas.microsoft.com/office/powerpoint/2010/main" val="244741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B8C67-BA93-2245-BE81-A2099EDFEC74}" type="slidenum">
              <a:rPr lang="en-US" smtClean="0"/>
              <a:t>14</a:t>
            </a:fld>
            <a:endParaRPr lang="en-US"/>
          </a:p>
        </p:txBody>
      </p:sp>
    </p:spTree>
    <p:extLst>
      <p:ext uri="{BB962C8B-B14F-4D97-AF65-F5344CB8AC3E}">
        <p14:creationId xmlns:p14="http://schemas.microsoft.com/office/powerpoint/2010/main" val="116121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E1D664-0931-2F43-BA74-E2D20A37C6D9}" type="datetime1">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9503247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60065-8F11-5E43-966D-C19DAE458B72}" type="datetime1">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217996035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60065-8F11-5E43-966D-C19DAE458B72}" type="datetime1">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89769178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Content">
    <p:spTree>
      <p:nvGrpSpPr>
        <p:cNvPr id="1" name=""/>
        <p:cNvGrpSpPr/>
        <p:nvPr/>
      </p:nvGrpSpPr>
      <p:grpSpPr>
        <a:xfrm>
          <a:off x="0" y="0"/>
          <a:ext cx="0" cy="0"/>
          <a:chOff x="0" y="0"/>
          <a:chExt cx="0" cy="0"/>
        </a:xfrm>
      </p:grpSpPr>
      <p:sp>
        <p:nvSpPr>
          <p:cNvPr id="7" name="Title 1"/>
          <p:cNvSpPr>
            <a:spLocks noGrp="1"/>
          </p:cNvSpPr>
          <p:nvPr>
            <p:ph type="title"/>
          </p:nvPr>
        </p:nvSpPr>
        <p:spPr>
          <a:xfrm>
            <a:off x="1244516" y="274638"/>
            <a:ext cx="7442284" cy="1143000"/>
          </a:xfrm>
          <a:prstGeom prst="rect">
            <a:avLst/>
          </a:prstGeom>
        </p:spPr>
        <p:txBody>
          <a:bodyPr lIns="0" tIns="0" rIns="0" bIns="0" anchor="b" anchorCtr="0"/>
          <a:lstStyle>
            <a:lvl1pPr algn="l">
              <a:lnSpc>
                <a:spcPts val="4000"/>
              </a:lnSpc>
              <a:defRPr sz="3800" b="1">
                <a:solidFill>
                  <a:srgbClr val="FFFFFF"/>
                </a:solidFill>
              </a:defRPr>
            </a:lvl1pPr>
          </a:lstStyle>
          <a:p>
            <a:r>
              <a:rPr lang="en-US"/>
              <a:t>Click to edit Master title style</a:t>
            </a:r>
            <a:endParaRPr lang="en-US" dirty="0"/>
          </a:p>
        </p:txBody>
      </p:sp>
      <p:sp>
        <p:nvSpPr>
          <p:cNvPr id="8" name="Content Placeholder 2"/>
          <p:cNvSpPr>
            <a:spLocks noGrp="1"/>
          </p:cNvSpPr>
          <p:nvPr>
            <p:ph idx="1"/>
          </p:nvPr>
        </p:nvSpPr>
        <p:spPr>
          <a:xfrm>
            <a:off x="806220" y="2163417"/>
            <a:ext cx="7880579" cy="3962746"/>
          </a:xfrm>
          <a:prstGeom prst="rect">
            <a:avLst/>
          </a:prstGeom>
        </p:spPr>
        <p:txBody>
          <a:bodyPr lIns="0" tIns="0" rIns="0" bIns="0"/>
          <a:lstStyle>
            <a:lvl1pPr marL="230188" indent="-230188">
              <a:spcBef>
                <a:spcPts val="900"/>
              </a:spcBef>
              <a:buClr>
                <a:srgbClr val="DC5A20"/>
              </a:buClr>
              <a:defRPr sz="3000"/>
            </a:lvl1pPr>
            <a:lvl2pPr marL="628650" indent="-285750">
              <a:spcBef>
                <a:spcPts val="600"/>
              </a:spcBef>
              <a:defRPr sz="2600"/>
            </a:lvl2pPr>
            <a:lvl3pPr marL="912813" indent="-228600">
              <a:spcBef>
                <a:spcPts val="600"/>
              </a:spcBef>
              <a:buClr>
                <a:schemeClr val="bg1">
                  <a:lumMod val="50000"/>
                </a:schemeClr>
              </a:buClr>
              <a:defRPr sz="2200"/>
            </a:lvl3pPr>
            <a:lvl4pPr marL="1198563" indent="-228600">
              <a:spcBef>
                <a:spcPts val="600"/>
              </a:spcBef>
              <a:defRPr sz="1800"/>
            </a:lvl4pPr>
            <a:lvl5pPr marL="1484313" indent="-228600">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91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83E840E2-C350-B74E-8658-4590893E0ABB}"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fld id="{01BD7C98-1EB8-9D48-81BC-DE3481996594}" type="datetime1">
              <a:rPr lang="en-US" smtClean="0"/>
              <a:t>12/7/22</a:t>
            </a:fld>
            <a:endParaRPr lang="en-US"/>
          </a:p>
        </p:txBody>
      </p:sp>
    </p:spTree>
    <p:extLst>
      <p:ext uri="{BB962C8B-B14F-4D97-AF65-F5344CB8AC3E}">
        <p14:creationId xmlns:p14="http://schemas.microsoft.com/office/powerpoint/2010/main" val="58658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ing with Subheadin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43946"/>
            <a:ext cx="8229600" cy="1227127"/>
          </a:xfrm>
          <a:prstGeom prst="rect">
            <a:avLst/>
          </a:prstGeom>
        </p:spPr>
        <p:txBody>
          <a:bodyPr lIns="0" tIns="0" rIns="0" bIns="0"/>
          <a:lstStyle>
            <a:lvl1pPr marL="0" indent="0" algn="ctr">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Placeholder 1"/>
          <p:cNvSpPr>
            <a:spLocks noGrp="1"/>
          </p:cNvSpPr>
          <p:nvPr>
            <p:ph type="title"/>
          </p:nvPr>
        </p:nvSpPr>
        <p:spPr>
          <a:xfrm>
            <a:off x="457200" y="684908"/>
            <a:ext cx="8229600" cy="2739633"/>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15629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60065-8F11-5E43-966D-C19DAE458B72}" type="datetime1">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43324416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A11A94F-B674-0149-A384-FD516A4661B8}" type="datetime1">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2488312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560065-8F11-5E43-966D-C19DAE458B72}" type="datetime1">
              <a:rPr lang="en-US" smtClean="0"/>
              <a:t>12/7/22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414869239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2560065-8F11-5E43-966D-C19DAE458B72}" type="datetime1">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89E7A-9E23-7A40-8E5D-A7CBD1C76AC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1744495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2217D-AA77-F14E-874B-715449BBBFF4}" type="datetime1">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215744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F2A0E-9F1C-174B-9923-EF3C4981096A}" type="datetime1">
              <a:rPr lang="en-US" smtClean="0"/>
              <a:t>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411907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2560065-8F11-5E43-966D-C19DAE458B72}" type="datetime1">
              <a:rPr lang="en-US" smtClean="0"/>
              <a:t>12/7/22</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389287448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2560065-8F11-5E43-966D-C19DAE458B72}" type="datetime1">
              <a:rPr lang="en-US" smtClean="0"/>
              <a:t>12/7/22</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E689E7A-9E23-7A40-8E5D-A7CBD1C76AC6}" type="slidenum">
              <a:rPr lang="en-US" smtClean="0"/>
              <a:t>‹#›</a:t>
            </a:fld>
            <a:endParaRPr lang="en-US"/>
          </a:p>
        </p:txBody>
      </p:sp>
    </p:spTree>
    <p:extLst>
      <p:ext uri="{BB962C8B-B14F-4D97-AF65-F5344CB8AC3E}">
        <p14:creationId xmlns:p14="http://schemas.microsoft.com/office/powerpoint/2010/main" val="255439188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2560065-8F11-5E43-966D-C19DAE458B72}" type="datetime1">
              <a:rPr lang="en-US" smtClean="0"/>
              <a:t>12/7/22</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E689E7A-9E23-7A40-8E5D-A7CBD1C76AC6}" type="slidenum">
              <a:rPr lang="en-US" smtClean="0"/>
              <a:t>‹#›</a:t>
            </a:fld>
            <a:endParaRPr lang="en-US"/>
          </a:p>
        </p:txBody>
      </p:sp>
    </p:spTree>
    <p:extLst>
      <p:ext uri="{BB962C8B-B14F-4D97-AF65-F5344CB8AC3E}">
        <p14:creationId xmlns:p14="http://schemas.microsoft.com/office/powerpoint/2010/main" val="416531051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3847" r:id="rId14"/>
  </p:sldLayoutIdLst>
  <p:hf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Leadership">
            <a:extLst>
              <a:ext uri="{FF2B5EF4-FFF2-40B4-BE49-F238E27FC236}">
                <a16:creationId xmlns:a16="http://schemas.microsoft.com/office/drawing/2014/main" id="{4BD88A12-EF47-4270-18CD-5DDC94057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69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6018" name="Rectangle 2"/>
          <p:cNvSpPr>
            <a:spLocks noGrp="1" noChangeArrowheads="1"/>
          </p:cNvSpPr>
          <p:nvPr>
            <p:ph type="ctrTitle"/>
          </p:nvPr>
        </p:nvSpPr>
        <p:spPr>
          <a:xfrm>
            <a:off x="1200150" y="2386744"/>
            <a:ext cx="6743700" cy="1645920"/>
          </a:xfrm>
          <a:solidFill>
            <a:schemeClr val="bg1">
              <a:alpha val="60000"/>
            </a:schemeClr>
          </a:solidFill>
          <a:ln w="38100" cap="sq">
            <a:solidFill>
              <a:schemeClr val="tx1"/>
            </a:solidFill>
            <a:miter lim="800000"/>
          </a:ln>
        </p:spPr>
        <p:txBody>
          <a:bodyPr vert="horz" lIns="182880" tIns="182880" rIns="182880" bIns="182880" rtlCol="0" anchor="ctr">
            <a:normAutofit/>
          </a:bodyPr>
          <a:lstStyle/>
          <a:p>
            <a:pPr fontAlgn="auto">
              <a:spcAft>
                <a:spcPts val="0"/>
              </a:spcAft>
              <a:defRPr/>
            </a:pPr>
            <a:r>
              <a:rPr lang="en-US">
                <a:solidFill>
                  <a:schemeClr val="tx1"/>
                </a:solidFill>
              </a:rPr>
              <a:t>Leading Through change and conflict</a:t>
            </a:r>
          </a:p>
        </p:txBody>
      </p:sp>
      <p:sp>
        <p:nvSpPr>
          <p:cNvPr id="86019" name="Rectangle 3"/>
          <p:cNvSpPr>
            <a:spLocks noGrp="1" noChangeArrowheads="1"/>
          </p:cNvSpPr>
          <p:nvPr>
            <p:ph type="subTitle" idx="1"/>
          </p:nvPr>
        </p:nvSpPr>
        <p:spPr>
          <a:xfrm>
            <a:off x="5126102" y="4825385"/>
            <a:ext cx="5101209" cy="1763674"/>
          </a:xfrm>
        </p:spPr>
        <p:txBody>
          <a:bodyPr vert="horz" lIns="91440" tIns="45720" rIns="91440" bIns="45720" rtlCol="0">
            <a:normAutofit/>
          </a:bodyPr>
          <a:lstStyle/>
          <a:p>
            <a:pPr indent="-228600" fontAlgn="auto">
              <a:lnSpc>
                <a:spcPct val="90000"/>
              </a:lnSpc>
              <a:spcAft>
                <a:spcPts val="0"/>
              </a:spcAft>
              <a:buFont typeface="Arial" panose="020B0604020202020204" pitchFamily="34" charset="0"/>
              <a:buChar char="•"/>
              <a:defRPr/>
            </a:pPr>
            <a:endParaRPr lang="en-US" sz="1200" b="1" dirty="0">
              <a:solidFill>
                <a:schemeClr val="bg1"/>
              </a:solidFill>
            </a:endParaRPr>
          </a:p>
          <a:p>
            <a:pPr indent="-228600" fontAlgn="auto">
              <a:lnSpc>
                <a:spcPct val="90000"/>
              </a:lnSpc>
              <a:spcAft>
                <a:spcPts val="0"/>
              </a:spcAft>
              <a:buFont typeface="Arial" panose="020B0604020202020204" pitchFamily="34" charset="0"/>
              <a:buChar char="•"/>
              <a:defRPr/>
            </a:pPr>
            <a:r>
              <a:rPr lang="en-US" sz="1200" dirty="0">
                <a:solidFill>
                  <a:schemeClr val="bg1"/>
                </a:solidFill>
              </a:rPr>
              <a:t>Greg Abell</a:t>
            </a:r>
          </a:p>
          <a:p>
            <a:pPr indent="-228600" fontAlgn="auto">
              <a:lnSpc>
                <a:spcPct val="90000"/>
              </a:lnSpc>
              <a:spcAft>
                <a:spcPts val="0"/>
              </a:spcAft>
              <a:buFont typeface="Arial" panose="020B0604020202020204" pitchFamily="34" charset="0"/>
              <a:buChar char="•"/>
              <a:defRPr/>
            </a:pPr>
            <a:r>
              <a:rPr lang="en-US" sz="1200" dirty="0">
                <a:solidFill>
                  <a:schemeClr val="bg1"/>
                </a:solidFill>
              </a:rPr>
              <a:t>Sound Options Group, LLC</a:t>
            </a:r>
          </a:p>
          <a:p>
            <a:pPr indent="-228600" fontAlgn="auto">
              <a:lnSpc>
                <a:spcPct val="90000"/>
              </a:lnSpc>
              <a:spcAft>
                <a:spcPts val="0"/>
              </a:spcAft>
              <a:buFont typeface="Arial" panose="020B0604020202020204" pitchFamily="34" charset="0"/>
              <a:buChar char="•"/>
              <a:defRPr/>
            </a:pPr>
            <a:r>
              <a:rPr lang="en-US" sz="1200" dirty="0" err="1">
                <a:solidFill>
                  <a:schemeClr val="bg1"/>
                </a:solidFill>
              </a:rPr>
              <a:t>grega@somtg.com</a:t>
            </a:r>
            <a:endParaRPr lang="en-US" sz="1200" dirty="0">
              <a:solidFill>
                <a:schemeClr val="bg1"/>
              </a:solidFill>
            </a:endParaRPr>
          </a:p>
          <a:p>
            <a:pPr indent="-228600" fontAlgn="auto">
              <a:lnSpc>
                <a:spcPct val="90000"/>
              </a:lnSpc>
              <a:spcAft>
                <a:spcPts val="0"/>
              </a:spcAft>
              <a:buFont typeface="Arial" panose="020B0604020202020204" pitchFamily="34" charset="0"/>
              <a:buChar char="•"/>
              <a:defRPr/>
            </a:pPr>
            <a:r>
              <a:rPr lang="en-US" sz="1200" dirty="0" err="1">
                <a:solidFill>
                  <a:schemeClr val="bg1"/>
                </a:solidFill>
              </a:rPr>
              <a:t>www.soundoptionsgroup.com</a:t>
            </a:r>
            <a:endParaRPr lang="en-US" sz="1200" dirty="0">
              <a:solidFill>
                <a:schemeClr val="bg1"/>
              </a:solidFill>
            </a:endParaRPr>
          </a:p>
          <a:p>
            <a:pPr indent="-228600" fontAlgn="auto">
              <a:lnSpc>
                <a:spcPct val="90000"/>
              </a:lnSpc>
              <a:spcAft>
                <a:spcPts val="0"/>
              </a:spcAft>
              <a:buFont typeface="Arial" panose="020B0604020202020204" pitchFamily="34" charset="0"/>
              <a:buChar char="•"/>
              <a:defRPr/>
            </a:pPr>
            <a:endParaRPr lang="en-US" sz="900" dirty="0">
              <a:solidFill>
                <a:srgbClr val="FFFFFF"/>
              </a:solidFill>
            </a:endParaRPr>
          </a:p>
        </p:txBody>
      </p:sp>
    </p:spTree>
    <p:extLst>
      <p:ext uri="{BB962C8B-B14F-4D97-AF65-F5344CB8AC3E}">
        <p14:creationId xmlns:p14="http://schemas.microsoft.com/office/powerpoint/2010/main" val="27544318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31F100-777C-950F-7E4F-BE5CB0F89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68" r="15482" b="-1"/>
          <a:stretch/>
        </p:blipFill>
        <p:spPr bwMode="auto">
          <a:xfrm>
            <a:off x="3488181" y="10"/>
            <a:ext cx="5655818" cy="6857989"/>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FC72-5F55-25E9-3FCE-7524D52ACC33}"/>
              </a:ext>
            </a:extLst>
          </p:cNvPr>
          <p:cNvSpPr>
            <a:spLocks noGrp="1"/>
          </p:cNvSpPr>
          <p:nvPr>
            <p:ph type="title"/>
          </p:nvPr>
        </p:nvSpPr>
        <p:spPr>
          <a:xfrm>
            <a:off x="270933" y="643466"/>
            <a:ext cx="3047999" cy="5875867"/>
          </a:xfrm>
          <a:prstGeom prst="flowChartDocument">
            <a:avLst/>
          </a:prstGeom>
          <a:noFill/>
          <a:ln>
            <a:solidFill>
              <a:schemeClr val="bg1"/>
            </a:solidFill>
          </a:ln>
        </p:spPr>
        <p:txBody>
          <a:bodyPr vert="horz" wrap="square" lIns="274320" tIns="182880" rIns="274320" bIns="182880" rtlCol="0" anchorCtr="1">
            <a:normAutofit/>
          </a:bodyPr>
          <a:lstStyle/>
          <a:p>
            <a:r>
              <a:rPr lang="en-US" sz="2000" dirty="0">
                <a:solidFill>
                  <a:schemeClr val="bg1"/>
                </a:solidFill>
              </a:rPr>
              <a:t>WHO or what HAS informed and influenced YOUR UNDERSTANDING OF LEADERSHIP?</a:t>
            </a:r>
            <a:br>
              <a:rPr lang="en-US" sz="2000" dirty="0">
                <a:solidFill>
                  <a:schemeClr val="bg1"/>
                </a:solidFill>
              </a:rPr>
            </a:br>
            <a:br>
              <a:rPr lang="en-US" sz="2000" dirty="0">
                <a:solidFill>
                  <a:schemeClr val="bg1"/>
                </a:solidFill>
              </a:rPr>
            </a:br>
            <a:r>
              <a:rPr lang="en-US" sz="2000" dirty="0">
                <a:solidFill>
                  <a:schemeClr val="bg1"/>
                </a:solidFill>
              </a:rPr>
              <a:t>HOW?</a:t>
            </a:r>
            <a:br>
              <a:rPr lang="en-US" sz="2000" dirty="0">
                <a:solidFill>
                  <a:schemeClr val="bg1"/>
                </a:solidFill>
              </a:rPr>
            </a:br>
            <a:br>
              <a:rPr lang="en-US" sz="2000" dirty="0">
                <a:solidFill>
                  <a:schemeClr val="bg1"/>
                </a:solidFill>
              </a:rPr>
            </a:br>
            <a:r>
              <a:rPr lang="en-US" sz="2000" dirty="0">
                <a:solidFill>
                  <a:schemeClr val="bg1"/>
                </a:solidFill>
              </a:rPr>
              <a:t>What is your commitment to Leadership?</a:t>
            </a:r>
            <a:br>
              <a:rPr lang="en-US" sz="2000" dirty="0">
                <a:solidFill>
                  <a:schemeClr val="bg1"/>
                </a:solidFill>
              </a:rPr>
            </a:br>
            <a:br>
              <a:rPr lang="en-US" sz="800" dirty="0">
                <a:solidFill>
                  <a:schemeClr val="bg1"/>
                </a:solidFill>
              </a:rPr>
            </a:br>
            <a:endParaRPr lang="en-US" sz="800" dirty="0">
              <a:solidFill>
                <a:schemeClr val="bg1"/>
              </a:solidFill>
            </a:endParaRPr>
          </a:p>
        </p:txBody>
      </p:sp>
    </p:spTree>
    <p:extLst>
      <p:ext uri="{BB962C8B-B14F-4D97-AF65-F5344CB8AC3E}">
        <p14:creationId xmlns:p14="http://schemas.microsoft.com/office/powerpoint/2010/main" val="3082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4" name="Rectangle 108553">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56" name="Rectangle 108555">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8" name="Rectangle 4"/>
          <p:cNvSpPr>
            <a:spLocks noGrp="1" noChangeArrowheads="1"/>
          </p:cNvSpPr>
          <p:nvPr>
            <p:ph type="ctrTitle"/>
          </p:nvPr>
        </p:nvSpPr>
        <p:spPr>
          <a:xfrm>
            <a:off x="1200150" y="4269282"/>
            <a:ext cx="6743700" cy="1264762"/>
          </a:xfrm>
        </p:spPr>
        <p:txBody>
          <a:bodyPr>
            <a:normAutofit/>
          </a:bodyPr>
          <a:lstStyle/>
          <a:p>
            <a:r>
              <a:rPr lang="en-US" sz="2800" dirty="0"/>
              <a:t>Managing Transitions</a:t>
            </a:r>
            <a:br>
              <a:rPr lang="en-US" sz="2800" dirty="0"/>
            </a:br>
            <a:r>
              <a:rPr lang="en-US" sz="2800" dirty="0"/>
              <a:t>Making the Most of Change</a:t>
            </a:r>
          </a:p>
        </p:txBody>
      </p:sp>
      <p:sp>
        <p:nvSpPr>
          <p:cNvPr id="108549" name="Rectangle 5"/>
          <p:cNvSpPr>
            <a:spLocks noGrp="1" noChangeArrowheads="1"/>
          </p:cNvSpPr>
          <p:nvPr>
            <p:ph type="subTitle" idx="1"/>
          </p:nvPr>
        </p:nvSpPr>
        <p:spPr>
          <a:xfrm>
            <a:off x="2021395" y="5688535"/>
            <a:ext cx="5101209" cy="536125"/>
          </a:xfrm>
        </p:spPr>
        <p:txBody>
          <a:bodyPr>
            <a:normAutofit/>
          </a:bodyPr>
          <a:lstStyle/>
          <a:p>
            <a:r>
              <a:rPr lang="en-US" sz="1600">
                <a:solidFill>
                  <a:srgbClr val="FFFFFF"/>
                </a:solidFill>
              </a:rPr>
              <a:t>William and Susan BridgesWillind</a:t>
            </a:r>
            <a:r>
              <a:rPr lang="en-US" sz="1600" dirty="0">
                <a:solidFill>
                  <a:srgbClr val="FFFFFF"/>
                </a:solidFill>
              </a:rPr>
              <a:t> Susan Bridges</a:t>
            </a:r>
          </a:p>
        </p:txBody>
      </p:sp>
      <p:pic>
        <p:nvPicPr>
          <p:cNvPr id="6146" name="Picture 2" descr="Text, whiteboard&#10;&#10;Description automatically generated">
            <a:extLst>
              <a:ext uri="{FF2B5EF4-FFF2-40B4-BE49-F238E27FC236}">
                <a16:creationId xmlns:a16="http://schemas.microsoft.com/office/drawing/2014/main" id="{11B94C9D-3EB5-9B18-F69B-FFF6B8D6D3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9110" y="938064"/>
            <a:ext cx="4945778" cy="33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53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8549">
                                            <p:txEl>
                                              <p:pRg st="0" end="0"/>
                                            </p:txEl>
                                          </p:spTgt>
                                        </p:tgtEl>
                                        <p:attrNameLst>
                                          <p:attrName>style.visibility</p:attrName>
                                        </p:attrNameLst>
                                      </p:cBhvr>
                                      <p:to>
                                        <p:strVal val="visible"/>
                                      </p:to>
                                    </p:set>
                                    <p:animEffect transition="in" filter="fade">
                                      <p:cBhvr>
                                        <p:cTn id="7" dur="700"/>
                                        <p:tgtEl>
                                          <p:spTgt spid="108549">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8548"/>
                                        </p:tgtEl>
                                        <p:attrNameLst>
                                          <p:attrName>style.visibility</p:attrName>
                                        </p:attrNameLst>
                                      </p:cBhvr>
                                      <p:to>
                                        <p:strVal val="visible"/>
                                      </p:to>
                                    </p:set>
                                    <p:animEffect transition="in" filter="fade">
                                      <p:cBhvr>
                                        <p:cTn id="10" dur="7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4440" y="2858251"/>
            <a:ext cx="3290594" cy="1141497"/>
          </a:xfrm>
        </p:spPr>
        <p:txBody>
          <a:bodyPr>
            <a:normAutofit fontScale="90000"/>
          </a:bodyPr>
          <a:lstStyle/>
          <a:p>
            <a:pPr algn="ctr"/>
            <a:r>
              <a:rPr lang="en-US" dirty="0"/>
              <a:t>Differentiating</a:t>
            </a:r>
            <a:br>
              <a:rPr lang="en-US" dirty="0"/>
            </a:br>
            <a:r>
              <a:rPr lang="en-US" dirty="0"/>
              <a:t>Change from Transition</a:t>
            </a:r>
          </a:p>
        </p:txBody>
      </p:sp>
      <p:sp>
        <p:nvSpPr>
          <p:cNvPr id="76803" name="Rectangle 3"/>
          <p:cNvSpPr>
            <a:spLocks noGrp="1" noChangeArrowheads="1"/>
          </p:cNvSpPr>
          <p:nvPr>
            <p:ph idx="1"/>
          </p:nvPr>
        </p:nvSpPr>
        <p:spPr>
          <a:xfrm>
            <a:off x="5073080" y="1147572"/>
            <a:ext cx="3611880" cy="5248656"/>
          </a:xfrm>
        </p:spPr>
        <p:txBody>
          <a:bodyPr>
            <a:normAutofit fontScale="85000" lnSpcReduction="20000"/>
          </a:bodyPr>
          <a:lstStyle/>
          <a:p>
            <a:pPr>
              <a:lnSpc>
                <a:spcPct val="120000"/>
              </a:lnSpc>
              <a:buClr>
                <a:schemeClr val="accent3"/>
              </a:buClr>
            </a:pPr>
            <a:r>
              <a:rPr lang="en-US" sz="2400" i="1" dirty="0"/>
              <a:t>Change</a:t>
            </a:r>
            <a:r>
              <a:rPr lang="en-US" sz="2400" dirty="0"/>
              <a:t> is not the same as </a:t>
            </a:r>
            <a:r>
              <a:rPr lang="en-US" sz="2400" i="1" dirty="0"/>
              <a:t>Transition</a:t>
            </a:r>
            <a:endParaRPr lang="en-US" sz="2400" dirty="0"/>
          </a:p>
          <a:p>
            <a:pPr>
              <a:lnSpc>
                <a:spcPct val="170000"/>
              </a:lnSpc>
              <a:buClr>
                <a:schemeClr val="accent3"/>
              </a:buClr>
            </a:pPr>
            <a:r>
              <a:rPr lang="en-US" sz="2400" i="1" dirty="0"/>
              <a:t>Change</a:t>
            </a:r>
            <a:r>
              <a:rPr lang="en-US" sz="2400" dirty="0"/>
              <a:t> is situational</a:t>
            </a:r>
          </a:p>
          <a:p>
            <a:pPr>
              <a:lnSpc>
                <a:spcPct val="120000"/>
              </a:lnSpc>
              <a:buClr>
                <a:schemeClr val="accent3"/>
              </a:buClr>
            </a:pPr>
            <a:r>
              <a:rPr lang="en-US" sz="2400" i="1" dirty="0"/>
              <a:t>Transition</a:t>
            </a:r>
            <a:r>
              <a:rPr lang="en-US" sz="2400" dirty="0"/>
              <a:t> is the psychological process people go through to come to terms with the new situation.</a:t>
            </a:r>
          </a:p>
          <a:p>
            <a:pPr>
              <a:lnSpc>
                <a:spcPct val="120000"/>
              </a:lnSpc>
              <a:buClr>
                <a:schemeClr val="accent3"/>
              </a:buClr>
            </a:pPr>
            <a:r>
              <a:rPr lang="en-US" sz="2400" i="1" dirty="0"/>
              <a:t>Change</a:t>
            </a:r>
            <a:r>
              <a:rPr lang="en-US" sz="2400" dirty="0"/>
              <a:t> is external, </a:t>
            </a:r>
            <a:r>
              <a:rPr lang="en-US" sz="2400" i="1" dirty="0"/>
              <a:t>Transition</a:t>
            </a:r>
            <a:r>
              <a:rPr lang="en-US" sz="2400" dirty="0"/>
              <a:t> is internal</a:t>
            </a:r>
          </a:p>
          <a:p>
            <a:pPr>
              <a:lnSpc>
                <a:spcPct val="120000"/>
              </a:lnSpc>
              <a:buClr>
                <a:schemeClr val="accent3"/>
              </a:buClr>
            </a:pPr>
            <a:r>
              <a:rPr lang="en-US" sz="2400" dirty="0"/>
              <a:t>Unless </a:t>
            </a:r>
            <a:r>
              <a:rPr lang="en-US" sz="2400" i="1" dirty="0"/>
              <a:t>Transition</a:t>
            </a:r>
            <a:r>
              <a:rPr lang="en-US" sz="2400" dirty="0"/>
              <a:t> occurs,</a:t>
            </a:r>
            <a:r>
              <a:rPr lang="en-US" sz="2400" i="1" dirty="0"/>
              <a:t> Change</a:t>
            </a:r>
            <a:r>
              <a:rPr lang="en-US" sz="2400" dirty="0"/>
              <a:t> will not work</a:t>
            </a:r>
          </a:p>
          <a:p>
            <a:pPr algn="r">
              <a:lnSpc>
                <a:spcPct val="80000"/>
              </a:lnSpc>
              <a:buFont typeface="Wingdings" charset="0"/>
              <a:buNone/>
            </a:pPr>
            <a:endParaRPr lang="en-US" sz="2400" dirty="0"/>
          </a:p>
          <a:p>
            <a:pPr>
              <a:lnSpc>
                <a:spcPct val="80000"/>
              </a:lnSpc>
              <a:buFont typeface="Wingdings" charset="0"/>
              <a:buNone/>
            </a:pPr>
            <a:endParaRPr lang="en-US" sz="1300" i="1" dirty="0"/>
          </a:p>
          <a:p>
            <a:pPr>
              <a:lnSpc>
                <a:spcPct val="80000"/>
              </a:lnSpc>
              <a:buFont typeface="Wingdings" charset="0"/>
              <a:buNone/>
            </a:pPr>
            <a:r>
              <a:rPr lang="en-US" sz="1300" i="1" dirty="0"/>
              <a:t>Managing Transitions:  Making the Most of Change</a:t>
            </a:r>
          </a:p>
          <a:p>
            <a:pPr>
              <a:lnSpc>
                <a:spcPct val="80000"/>
              </a:lnSpc>
              <a:buFont typeface="Wingdings" charset="0"/>
              <a:buNone/>
            </a:pPr>
            <a:r>
              <a:rPr lang="en-US" sz="1300" i="1" dirty="0"/>
              <a:t>William and Susan Bridges</a:t>
            </a:r>
          </a:p>
          <a:p>
            <a:pPr>
              <a:lnSpc>
                <a:spcPct val="80000"/>
              </a:lnSpc>
              <a:buFont typeface="Wingdings" charset="0"/>
              <a:buNone/>
            </a:pPr>
            <a:endParaRPr lang="en-US" sz="1300" i="1" dirty="0"/>
          </a:p>
        </p:txBody>
      </p:sp>
    </p:spTree>
    <p:extLst>
      <p:ext uri="{BB962C8B-B14F-4D97-AF65-F5344CB8AC3E}">
        <p14:creationId xmlns:p14="http://schemas.microsoft.com/office/powerpoint/2010/main" val="320162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dissolve">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dissolve">
                                      <p:cBhvr>
                                        <p:cTn id="12" dur="500"/>
                                        <p:tgtEl>
                                          <p:spTgt spid="768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dissolve">
                                      <p:cBhvr>
                                        <p:cTn id="17" dur="500"/>
                                        <p:tgtEl>
                                          <p:spTgt spid="768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dissolve">
                                      <p:cBhvr>
                                        <p:cTn id="22" dur="500"/>
                                        <p:tgtEl>
                                          <p:spTgt spid="768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animEffect transition="in" filter="dissolve">
                                      <p:cBhvr>
                                        <p:cTn id="27" dur="500"/>
                                        <p:tgtEl>
                                          <p:spTgt spid="768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803">
                                            <p:txEl>
                                              <p:pRg st="4" end="4"/>
                                            </p:txEl>
                                          </p:spTgt>
                                        </p:tgtEl>
                                        <p:attrNameLst>
                                          <p:attrName>style.visibility</p:attrName>
                                        </p:attrNameLst>
                                      </p:cBhvr>
                                      <p:to>
                                        <p:strVal val="visible"/>
                                      </p:to>
                                    </p:set>
                                    <p:animEffect transition="in" filter="dissolve">
                                      <p:cBhvr>
                                        <p:cTn id="32" dur="500"/>
                                        <p:tgtEl>
                                          <p:spTgt spid="768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03">
                                            <p:txEl>
                                              <p:pRg st="7" end="7"/>
                                            </p:txEl>
                                          </p:spTgt>
                                        </p:tgtEl>
                                        <p:attrNameLst>
                                          <p:attrName>style.visibility</p:attrName>
                                        </p:attrNameLst>
                                      </p:cBhvr>
                                      <p:to>
                                        <p:strVal val="visible"/>
                                      </p:to>
                                    </p:set>
                                    <p:animEffect transition="in" filter="dissolve">
                                      <p:cBhvr>
                                        <p:cTn id="37" dur="500"/>
                                        <p:tgtEl>
                                          <p:spTgt spid="7680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6803">
                                            <p:txEl>
                                              <p:pRg st="8" end="8"/>
                                            </p:txEl>
                                          </p:spTgt>
                                        </p:tgtEl>
                                        <p:attrNameLst>
                                          <p:attrName>style.visibility</p:attrName>
                                        </p:attrNameLst>
                                      </p:cBhvr>
                                      <p:to>
                                        <p:strVal val="visible"/>
                                      </p:to>
                                    </p:set>
                                    <p:animEffect transition="in" filter="dissolve">
                                      <p:cBhvr>
                                        <p:cTn id="42" dur="500"/>
                                        <p:tgtEl>
                                          <p:spTgt spid="768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7846" name="Rectangle 7784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48" name="Rectangle 7784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827" name="Text Box 3"/>
          <p:cNvSpPr txBox="1">
            <a:spLocks noChangeArrowheads="1"/>
          </p:cNvSpPr>
          <p:nvPr/>
        </p:nvSpPr>
        <p:spPr bwMode="auto">
          <a:xfrm>
            <a:off x="482601" y="1721189"/>
            <a:ext cx="2522980" cy="341562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indent="-228600" defTabSz="914400">
              <a:lnSpc>
                <a:spcPct val="90000"/>
              </a:lnSpc>
              <a:spcBef>
                <a:spcPts val="1000"/>
              </a:spcBef>
              <a:buClr>
                <a:schemeClr val="accent2"/>
              </a:buClr>
              <a:buFont typeface="Arial" panose="020B0604020202020204" pitchFamily="34" charset="0"/>
              <a:buChar char="•"/>
            </a:pPr>
            <a:r>
              <a:rPr lang="en-US" sz="1700" b="1" i="1" dirty="0">
                <a:solidFill>
                  <a:schemeClr val="bg1"/>
                </a:solidFill>
              </a:rPr>
              <a:t>When we talk about change, we naturally focus on the outcome the change will produce.</a:t>
            </a:r>
          </a:p>
          <a:p>
            <a:pPr indent="-228600" defTabSz="914400">
              <a:lnSpc>
                <a:spcPct val="90000"/>
              </a:lnSpc>
              <a:spcBef>
                <a:spcPts val="1000"/>
              </a:spcBef>
              <a:buClr>
                <a:schemeClr val="accent2"/>
              </a:buClr>
              <a:buFont typeface="Arial" panose="020B0604020202020204" pitchFamily="34" charset="0"/>
              <a:buChar char="•"/>
            </a:pPr>
            <a:endParaRPr lang="en-US" sz="1700" b="1" i="1" dirty="0">
              <a:solidFill>
                <a:schemeClr val="bg1"/>
              </a:solidFill>
            </a:endParaRPr>
          </a:p>
          <a:p>
            <a:pPr indent="-228600" defTabSz="914400">
              <a:lnSpc>
                <a:spcPct val="90000"/>
              </a:lnSpc>
              <a:spcBef>
                <a:spcPts val="1000"/>
              </a:spcBef>
              <a:buClr>
                <a:schemeClr val="accent2"/>
              </a:buClr>
              <a:buFont typeface="Arial" panose="020B0604020202020204" pitchFamily="34" charset="0"/>
              <a:buChar char="•"/>
            </a:pPr>
            <a:r>
              <a:rPr lang="en-US" sz="1700" b="1" i="1" dirty="0">
                <a:solidFill>
                  <a:schemeClr val="bg1"/>
                </a:solidFill>
              </a:rPr>
              <a:t>Transition is different.  The starting point for transition is not the outcome but the ending you will have to make to leave the old situation behind.</a:t>
            </a:r>
          </a:p>
          <a:p>
            <a:pPr indent="-228600" defTabSz="914400">
              <a:lnSpc>
                <a:spcPct val="90000"/>
              </a:lnSpc>
              <a:spcBef>
                <a:spcPts val="1000"/>
              </a:spcBef>
              <a:buClr>
                <a:schemeClr val="accent2"/>
              </a:buClr>
              <a:buFont typeface="Arial" panose="020B0604020202020204" pitchFamily="34" charset="0"/>
              <a:buChar char="•"/>
            </a:pPr>
            <a:endParaRPr lang="en-US" sz="1700" i="1" dirty="0">
              <a:solidFill>
                <a:schemeClr val="bg1"/>
              </a:solidFill>
            </a:endParaRPr>
          </a:p>
        </p:txBody>
      </p:sp>
      <p:pic>
        <p:nvPicPr>
          <p:cNvPr id="13314" name="Picture 2">
            <a:extLst>
              <a:ext uri="{FF2B5EF4-FFF2-40B4-BE49-F238E27FC236}">
                <a16:creationId xmlns:a16="http://schemas.microsoft.com/office/drawing/2014/main" id="{3680A957-3B9D-444B-58C0-004DEA1A9B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3322" y="1540933"/>
            <a:ext cx="4688077" cy="352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1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idx="4294967295"/>
          </p:nvPr>
        </p:nvSpPr>
        <p:spPr>
          <a:xfrm>
            <a:off x="0" y="5492884"/>
            <a:ext cx="9144000" cy="5248275"/>
          </a:xfrm>
        </p:spPr>
        <p:txBody>
          <a:bodyPr/>
          <a:lstStyle/>
          <a:p>
            <a:pPr marL="0" indent="0" algn="ctr">
              <a:buClr>
                <a:schemeClr val="accent3"/>
              </a:buClr>
              <a:buNone/>
            </a:pPr>
            <a:r>
              <a:rPr lang="en-US" sz="2800" dirty="0">
                <a:latin typeface="+mj-lt"/>
              </a:rPr>
              <a:t>Ending / Letting Go  -  The Neutral Zone  -  New Beginnings</a:t>
            </a:r>
          </a:p>
          <a:p>
            <a:pPr marL="0" indent="0">
              <a:buNone/>
            </a:pPr>
            <a:endParaRPr lang="en-US" sz="3600" dirty="0"/>
          </a:p>
        </p:txBody>
      </p:sp>
      <p:pic>
        <p:nvPicPr>
          <p:cNvPr id="7170" name="Picture 2">
            <a:extLst>
              <a:ext uri="{FF2B5EF4-FFF2-40B4-BE49-F238E27FC236}">
                <a16:creationId xmlns:a16="http://schemas.microsoft.com/office/drawing/2014/main" id="{EA73CCD0-6785-1457-520B-FBB79FFF4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80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54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31F100-777C-950F-7E4F-BE5CB0F89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68" r="15482" b="-1"/>
          <a:stretch/>
        </p:blipFill>
        <p:spPr bwMode="auto">
          <a:xfrm>
            <a:off x="3488181" y="10"/>
            <a:ext cx="5655818" cy="6857989"/>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FC72-5F55-25E9-3FCE-7524D52ACC33}"/>
              </a:ext>
            </a:extLst>
          </p:cNvPr>
          <p:cNvSpPr>
            <a:spLocks noGrp="1"/>
          </p:cNvSpPr>
          <p:nvPr>
            <p:ph type="title"/>
          </p:nvPr>
        </p:nvSpPr>
        <p:spPr>
          <a:xfrm>
            <a:off x="195961" y="854711"/>
            <a:ext cx="3098800" cy="5698490"/>
          </a:xfrm>
          <a:prstGeom prst="flowChartDocument">
            <a:avLst/>
          </a:prstGeom>
          <a:noFill/>
          <a:ln>
            <a:solidFill>
              <a:schemeClr val="bg1"/>
            </a:solidFill>
          </a:ln>
        </p:spPr>
        <p:txBody>
          <a:bodyPr vert="horz" wrap="square" lIns="274320" tIns="182880" rIns="274320" bIns="182880" rtlCol="0" anchorCtr="1">
            <a:noAutofit/>
          </a:bodyPr>
          <a:lstStyle/>
          <a:p>
            <a:pPr algn="l"/>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As you reflect on your experience with change, what from this model of Change and Transition stands out to you as most significant?</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Within your experience, when and how have you observed the elements of this process? </a:t>
            </a:r>
            <a:br>
              <a:rPr lang="en-US" sz="1600" dirty="0">
                <a:solidFill>
                  <a:schemeClr val="bg1"/>
                </a:solidFill>
              </a:rPr>
            </a:br>
            <a:br>
              <a:rPr lang="en-US" sz="1600" dirty="0">
                <a:solidFill>
                  <a:schemeClr val="bg1"/>
                </a:solidFill>
              </a:rPr>
            </a:br>
            <a:r>
              <a:rPr lang="en-US" sz="1600" dirty="0">
                <a:solidFill>
                  <a:schemeClr val="bg1"/>
                </a:solidFill>
              </a:rPr>
              <a:t>Personally?</a:t>
            </a:r>
            <a:br>
              <a:rPr lang="en-US" sz="1600" dirty="0">
                <a:solidFill>
                  <a:schemeClr val="bg1"/>
                </a:solidFill>
              </a:rPr>
            </a:br>
            <a:br>
              <a:rPr lang="en-US" sz="1600" dirty="0">
                <a:solidFill>
                  <a:schemeClr val="bg1"/>
                </a:solidFill>
              </a:rPr>
            </a:br>
            <a:r>
              <a:rPr lang="en-US" sz="1600" dirty="0">
                <a:solidFill>
                  <a:schemeClr val="bg1"/>
                </a:solidFill>
              </a:rPr>
              <a:t>Professionally?</a:t>
            </a:r>
            <a:br>
              <a:rPr lang="en-US" sz="1800"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204304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6503" name="Picture 106502" descr="One in a crowd">
            <a:extLst>
              <a:ext uri="{FF2B5EF4-FFF2-40B4-BE49-F238E27FC236}">
                <a16:creationId xmlns:a16="http://schemas.microsoft.com/office/drawing/2014/main" id="{8075EA97-EC9B-F648-3B2E-A2D38627D396}"/>
              </a:ext>
            </a:extLst>
          </p:cNvPr>
          <p:cNvPicPr>
            <a:picLocks noChangeAspect="1"/>
          </p:cNvPicPr>
          <p:nvPr/>
        </p:nvPicPr>
        <p:blipFill rotWithShape="1">
          <a:blip r:embed="rId2"/>
          <a:srcRect t="14561" b="23572"/>
          <a:stretch/>
        </p:blipFill>
        <p:spPr>
          <a:xfrm>
            <a:off x="20" y="-16923"/>
            <a:ext cx="9143980" cy="4242806"/>
          </a:xfrm>
          <a:prstGeom prst="rect">
            <a:avLst/>
          </a:prstGeom>
        </p:spPr>
      </p:pic>
      <p:sp>
        <p:nvSpPr>
          <p:cNvPr id="106500" name="Rectangle 4"/>
          <p:cNvSpPr>
            <a:spLocks noGrp="1" noChangeArrowheads="1"/>
          </p:cNvSpPr>
          <p:nvPr>
            <p:ph type="ctrTitle"/>
          </p:nvPr>
        </p:nvSpPr>
        <p:spPr>
          <a:xfrm>
            <a:off x="1200150" y="3419936"/>
            <a:ext cx="6743700" cy="1645759"/>
          </a:xfrm>
        </p:spPr>
        <p:txBody>
          <a:bodyPr>
            <a:normAutofit/>
          </a:bodyPr>
          <a:lstStyle/>
          <a:p>
            <a:r>
              <a:rPr lang="en-US" sz="2200" dirty="0"/>
              <a:t>Immunity to Change</a:t>
            </a:r>
            <a:br>
              <a:rPr lang="en-US" sz="2200" dirty="0"/>
            </a:br>
            <a:r>
              <a:rPr lang="en-US" sz="2200" dirty="0"/>
              <a:t>How to Overcome It and Unlock the Potential in Yourself and Your Organization</a:t>
            </a:r>
          </a:p>
        </p:txBody>
      </p:sp>
      <p:sp>
        <p:nvSpPr>
          <p:cNvPr id="106501" name="Rectangle 5"/>
          <p:cNvSpPr>
            <a:spLocks noGrp="1" noChangeArrowheads="1"/>
          </p:cNvSpPr>
          <p:nvPr>
            <p:ph type="subTitle" idx="1"/>
          </p:nvPr>
        </p:nvSpPr>
        <p:spPr>
          <a:xfrm>
            <a:off x="2021395" y="5371138"/>
            <a:ext cx="5101209" cy="760155"/>
          </a:xfrm>
        </p:spPr>
        <p:txBody>
          <a:bodyPr>
            <a:normAutofit/>
          </a:bodyPr>
          <a:lstStyle/>
          <a:p>
            <a:pPr>
              <a:lnSpc>
                <a:spcPct val="90000"/>
              </a:lnSpc>
            </a:pPr>
            <a:r>
              <a:rPr lang="en-US"/>
              <a:t>Robert Kegan</a:t>
            </a:r>
          </a:p>
          <a:p>
            <a:pPr>
              <a:lnSpc>
                <a:spcPct val="90000"/>
              </a:lnSpc>
            </a:pPr>
            <a:r>
              <a:rPr lang="en-US"/>
              <a:t>Lisa Laskow Lahey</a:t>
            </a:r>
          </a:p>
        </p:txBody>
      </p:sp>
    </p:spTree>
    <p:extLst>
      <p:ext uri="{BB962C8B-B14F-4D97-AF65-F5344CB8AC3E}">
        <p14:creationId xmlns:p14="http://schemas.microsoft.com/office/powerpoint/2010/main" val="13622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06501">
                                            <p:txEl>
                                              <p:pRg st="0" end="0"/>
                                            </p:txEl>
                                          </p:spTgt>
                                        </p:tgtEl>
                                        <p:attrNameLst>
                                          <p:attrName>style.visibility</p:attrName>
                                        </p:attrNameLst>
                                      </p:cBhvr>
                                      <p:to>
                                        <p:strVal val="visible"/>
                                      </p:to>
                                    </p:set>
                                    <p:animEffect transition="in" filter="fade">
                                      <p:cBhvr>
                                        <p:cTn id="7" dur="400"/>
                                        <p:tgtEl>
                                          <p:spTgt spid="106501">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06500"/>
                                        </p:tgtEl>
                                        <p:attrNameLst>
                                          <p:attrName>style.visibility</p:attrName>
                                        </p:attrNameLst>
                                      </p:cBhvr>
                                      <p:to>
                                        <p:strVal val="visible"/>
                                      </p:to>
                                    </p:set>
                                    <p:animEffect transition="in" filter="fade">
                                      <p:cBhvr>
                                        <p:cTn id="10" dur="400"/>
                                        <p:tgtEl>
                                          <p:spTgt spid="1065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06501">
                                            <p:txEl>
                                              <p:pRg st="1" end="1"/>
                                            </p:txEl>
                                          </p:spTgt>
                                        </p:tgtEl>
                                        <p:attrNameLst>
                                          <p:attrName>style.visibility</p:attrName>
                                        </p:attrNameLst>
                                      </p:cBhvr>
                                      <p:to>
                                        <p:strVal val="visible"/>
                                      </p:to>
                                    </p:set>
                                    <p:animEffect transition="in" filter="fade">
                                      <p:cBhvr>
                                        <p:cTn id="15" dur="400"/>
                                        <p:tgtEl>
                                          <p:spTgt spid="1065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3" name="Rectangle 21"/>
          <p:cNvSpPr>
            <a:spLocks noGrp="1" noChangeArrowheads="1"/>
          </p:cNvSpPr>
          <p:nvPr>
            <p:ph type="title"/>
          </p:nvPr>
        </p:nvSpPr>
        <p:spPr>
          <a:xfrm>
            <a:off x="457200" y="457200"/>
            <a:ext cx="8229600" cy="609600"/>
          </a:xfrm>
        </p:spPr>
        <p:txBody>
          <a:bodyPr>
            <a:normAutofit fontScale="90000"/>
          </a:bodyPr>
          <a:lstStyle/>
          <a:p>
            <a:pPr algn="ctr"/>
            <a:r>
              <a:rPr lang="en-US" sz="3200"/>
              <a:t>The Immunity X-Ray</a:t>
            </a:r>
          </a:p>
        </p:txBody>
      </p:sp>
      <p:graphicFrame>
        <p:nvGraphicFramePr>
          <p:cNvPr id="95260" name="Group 28"/>
          <p:cNvGraphicFramePr>
            <a:graphicFrameLocks noGrp="1"/>
          </p:cNvGraphicFramePr>
          <p:nvPr>
            <p:ph type="tbl" idx="1"/>
          </p:nvPr>
        </p:nvGraphicFramePr>
        <p:xfrm>
          <a:off x="457200" y="1295400"/>
          <a:ext cx="8229600" cy="5212652"/>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620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(Improvement 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Doing/Not Doing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Instead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Hidden Competing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Big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433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5261" name="Rectangle 29"/>
          <p:cNvSpPr>
            <a:spLocks noChangeArrowheads="1"/>
          </p:cNvSpPr>
          <p:nvPr/>
        </p:nvSpPr>
        <p:spPr bwMode="auto">
          <a:xfrm>
            <a:off x="4876800" y="2514600"/>
            <a:ext cx="1524000" cy="1143000"/>
          </a:xfrm>
          <a:prstGeom prst="rect">
            <a:avLst/>
          </a:prstGeom>
          <a:solidFill>
            <a:srgbClr val="FFFF00"/>
          </a:solidFill>
          <a:ln w="9525">
            <a:solidFill>
              <a:schemeClr val="tx1"/>
            </a:solidFill>
            <a:miter lim="800000"/>
            <a:headEnd/>
            <a:tailEnd/>
          </a:ln>
          <a:effectLst/>
        </p:spPr>
        <p:txBody>
          <a:bodyPr wrap="none" anchor="ctr"/>
          <a:lstStyle/>
          <a:p>
            <a:r>
              <a:rPr lang="en-US" dirty="0"/>
              <a:t>Worry Box:</a:t>
            </a:r>
          </a:p>
        </p:txBody>
      </p:sp>
    </p:spTree>
    <p:extLst>
      <p:ext uri="{BB962C8B-B14F-4D97-AF65-F5344CB8AC3E}">
        <p14:creationId xmlns:p14="http://schemas.microsoft.com/office/powerpoint/2010/main" val="155710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229600" cy="609600"/>
          </a:xfrm>
        </p:spPr>
        <p:txBody>
          <a:bodyPr>
            <a:normAutofit fontScale="90000"/>
          </a:bodyPr>
          <a:lstStyle/>
          <a:p>
            <a:pPr algn="ctr" eaLnBrk="1" hangingPunct="1">
              <a:defRPr/>
            </a:pPr>
            <a:r>
              <a:rPr lang="en-US" sz="3200" dirty="0">
                <a:cs typeface="+mj-cs"/>
              </a:rPr>
              <a:t>The Immunity X-Ray</a:t>
            </a:r>
          </a:p>
        </p:txBody>
      </p:sp>
      <p:graphicFrame>
        <p:nvGraphicFramePr>
          <p:cNvPr id="20483" name="Group 3"/>
          <p:cNvGraphicFramePr>
            <a:graphicFrameLocks noGrp="1"/>
          </p:cNvGraphicFramePr>
          <p:nvPr>
            <p:ph type="tbl" idx="1"/>
          </p:nvPr>
        </p:nvGraphicFramePr>
        <p:xfrm>
          <a:off x="457200" y="1143000"/>
          <a:ext cx="8229600" cy="12954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5859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(Improvement Goal)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80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00" name="Text Box 20"/>
          <p:cNvSpPr txBox="1">
            <a:spLocks noChangeArrowheads="1"/>
          </p:cNvSpPr>
          <p:nvPr/>
        </p:nvSpPr>
        <p:spPr bwMode="auto">
          <a:xfrm>
            <a:off x="457200" y="3581400"/>
            <a:ext cx="822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0501" name="Text Box 21"/>
          <p:cNvSpPr txBox="1">
            <a:spLocks noChangeArrowheads="1"/>
          </p:cNvSpPr>
          <p:nvPr/>
        </p:nvSpPr>
        <p:spPr bwMode="auto">
          <a:xfrm>
            <a:off x="533400" y="2590800"/>
            <a:ext cx="8382000" cy="393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dirty="0">
                <a:cs typeface="+mn-cs"/>
              </a:rPr>
              <a:t>First Column – Visible Commitment</a:t>
            </a:r>
          </a:p>
          <a:p>
            <a:pPr algn="ctr">
              <a:defRPr/>
            </a:pPr>
            <a:endParaRPr lang="en-US" sz="1200" dirty="0">
              <a:cs typeface="+mn-cs"/>
            </a:endParaRPr>
          </a:p>
          <a:p>
            <a:pPr>
              <a:buFontTx/>
              <a:buChar char="•"/>
              <a:defRPr/>
            </a:pPr>
            <a:r>
              <a:rPr lang="en-US" sz="2000" dirty="0">
                <a:cs typeface="+mn-cs"/>
              </a:rPr>
              <a:t>  The person to whom you report</a:t>
            </a:r>
          </a:p>
          <a:p>
            <a:pPr>
              <a:defRPr/>
            </a:pPr>
            <a:endParaRPr lang="en-US" sz="800" dirty="0">
              <a:cs typeface="+mn-cs"/>
            </a:endParaRPr>
          </a:p>
          <a:p>
            <a:pPr>
              <a:buFontTx/>
              <a:buChar char="•"/>
              <a:defRPr/>
            </a:pPr>
            <a:r>
              <a:rPr lang="en-US" sz="2000" dirty="0">
                <a:cs typeface="+mn-cs"/>
              </a:rPr>
              <a:t>  Peers</a:t>
            </a:r>
          </a:p>
          <a:p>
            <a:pPr>
              <a:defRPr/>
            </a:pPr>
            <a:endParaRPr lang="en-US" sz="800" dirty="0">
              <a:cs typeface="+mn-cs"/>
            </a:endParaRPr>
          </a:p>
          <a:p>
            <a:pPr>
              <a:buFontTx/>
              <a:buChar char="•"/>
              <a:defRPr/>
            </a:pPr>
            <a:r>
              <a:rPr lang="en-US" sz="2000" dirty="0">
                <a:cs typeface="+mn-cs"/>
              </a:rPr>
              <a:t>  At least one direct report</a:t>
            </a:r>
          </a:p>
          <a:p>
            <a:pPr>
              <a:defRPr/>
            </a:pPr>
            <a:endParaRPr lang="en-US" sz="800" dirty="0">
              <a:cs typeface="+mn-cs"/>
            </a:endParaRPr>
          </a:p>
          <a:p>
            <a:pPr>
              <a:defRPr/>
            </a:pPr>
            <a:r>
              <a:rPr lang="en-US" sz="2000" dirty="0">
                <a:cs typeface="+mn-cs"/>
              </a:rPr>
              <a:t>Criteria:</a:t>
            </a:r>
          </a:p>
          <a:p>
            <a:pPr>
              <a:defRPr/>
            </a:pPr>
            <a:endParaRPr lang="en-US" sz="800" dirty="0">
              <a:cs typeface="+mn-cs"/>
            </a:endParaRPr>
          </a:p>
          <a:p>
            <a:pPr>
              <a:buFontTx/>
              <a:buChar char="•"/>
              <a:defRPr/>
            </a:pPr>
            <a:r>
              <a:rPr lang="en-US" sz="2000" dirty="0">
                <a:cs typeface="+mn-cs"/>
              </a:rPr>
              <a:t>  Is it important to me?  Do I want to accomplish this?  Is it urgent? </a:t>
            </a:r>
          </a:p>
          <a:p>
            <a:pPr>
              <a:defRPr/>
            </a:pPr>
            <a:endParaRPr lang="en-US" sz="800" dirty="0">
              <a:cs typeface="+mn-cs"/>
            </a:endParaRPr>
          </a:p>
          <a:p>
            <a:pPr>
              <a:buFontTx/>
              <a:buChar char="•"/>
              <a:defRPr/>
            </a:pPr>
            <a:r>
              <a:rPr lang="en-US" sz="2000" dirty="0">
                <a:cs typeface="+mn-cs"/>
              </a:rPr>
              <a:t>  Is it important to someone else?</a:t>
            </a:r>
          </a:p>
          <a:p>
            <a:pPr>
              <a:defRPr/>
            </a:pPr>
            <a:endParaRPr lang="en-US" sz="800" dirty="0">
              <a:cs typeface="+mn-cs"/>
            </a:endParaRPr>
          </a:p>
          <a:p>
            <a:pPr>
              <a:buFontTx/>
              <a:buChar char="•"/>
              <a:defRPr/>
            </a:pPr>
            <a:r>
              <a:rPr lang="en-US" sz="2000" dirty="0">
                <a:cs typeface="+mn-cs"/>
              </a:rPr>
              <a:t>  Does accomplishment of the goal primarily implicate me?</a:t>
            </a:r>
          </a:p>
          <a:p>
            <a:pPr>
              <a:defRPr/>
            </a:pPr>
            <a:endParaRPr lang="en-US" sz="800" dirty="0">
              <a:cs typeface="+mn-cs"/>
            </a:endParaRPr>
          </a:p>
          <a:p>
            <a:pPr>
              <a:buFontTx/>
              <a:buChar char="•"/>
              <a:defRPr/>
            </a:pPr>
            <a:r>
              <a:rPr lang="en-US" sz="2000" dirty="0">
                <a:cs typeface="+mn-cs"/>
              </a:rPr>
              <a:t>  Is it stated affirmatively?  Reframe if necessary.</a:t>
            </a:r>
          </a:p>
        </p:txBody>
      </p:sp>
    </p:spTree>
    <p:extLst>
      <p:ext uri="{BB962C8B-B14F-4D97-AF65-F5344CB8AC3E}">
        <p14:creationId xmlns:p14="http://schemas.microsoft.com/office/powerpoint/2010/main" val="379291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609600"/>
          </a:xfrm>
        </p:spPr>
        <p:txBody>
          <a:bodyPr>
            <a:normAutofit fontScale="90000"/>
          </a:bodyPr>
          <a:lstStyle/>
          <a:p>
            <a:pPr algn="ctr" eaLnBrk="1" hangingPunct="1">
              <a:defRPr/>
            </a:pPr>
            <a:r>
              <a:rPr lang="en-US" sz="3200" dirty="0">
                <a:cs typeface="+mj-cs"/>
              </a:rPr>
              <a:t>The Immunity X-Ray</a:t>
            </a:r>
          </a:p>
        </p:txBody>
      </p:sp>
      <p:graphicFrame>
        <p:nvGraphicFramePr>
          <p:cNvPr id="21507" name="Group 3"/>
          <p:cNvGraphicFramePr>
            <a:graphicFrameLocks noGrp="1"/>
          </p:cNvGraphicFramePr>
          <p:nvPr>
            <p:ph type="tbl" idx="1"/>
          </p:nvPr>
        </p:nvGraphicFramePr>
        <p:xfrm>
          <a:off x="457200" y="1295400"/>
          <a:ext cx="8229600" cy="13716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9513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(Improvement Goal)</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Doing/Not Doing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Instead</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24" name="Text Box 20"/>
          <p:cNvSpPr txBox="1">
            <a:spLocks noChangeArrowheads="1"/>
          </p:cNvSpPr>
          <p:nvPr/>
        </p:nvSpPr>
        <p:spPr bwMode="auto">
          <a:xfrm>
            <a:off x="457200" y="3581400"/>
            <a:ext cx="822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1525" name="Text Box 21"/>
          <p:cNvSpPr txBox="1">
            <a:spLocks noChangeArrowheads="1"/>
          </p:cNvSpPr>
          <p:nvPr/>
        </p:nvSpPr>
        <p:spPr bwMode="auto">
          <a:xfrm>
            <a:off x="533400" y="3141133"/>
            <a:ext cx="8305800"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dirty="0">
                <a:solidFill>
                  <a:srgbClr val="000000"/>
                </a:solidFill>
                <a:cs typeface="+mn-cs"/>
              </a:rPr>
              <a:t>Second Column: What am I doing or not doing instead?</a:t>
            </a:r>
          </a:p>
          <a:p>
            <a:pPr>
              <a:defRPr/>
            </a:pPr>
            <a:endParaRPr lang="en-US" sz="2400" dirty="0">
              <a:solidFill>
                <a:srgbClr val="000000"/>
              </a:solidFill>
              <a:cs typeface="+mn-cs"/>
            </a:endParaRPr>
          </a:p>
          <a:p>
            <a:pPr>
              <a:buFontTx/>
              <a:buChar char="•"/>
              <a:defRPr/>
            </a:pPr>
            <a:r>
              <a:rPr lang="en-US" sz="2000" dirty="0">
                <a:solidFill>
                  <a:srgbClr val="000000"/>
                </a:solidFill>
                <a:cs typeface="+mn-cs"/>
              </a:rPr>
              <a:t>  Describe specific behaviors – What do you do</a:t>
            </a:r>
            <a:r>
              <a:rPr lang="en-US" sz="2000" dirty="0">
                <a:solidFill>
                  <a:srgbClr val="000000"/>
                </a:solidFill>
              </a:rPr>
              <a:t> </a:t>
            </a:r>
            <a:r>
              <a:rPr lang="en-US" sz="2000" dirty="0">
                <a:solidFill>
                  <a:srgbClr val="000000"/>
                </a:solidFill>
                <a:cs typeface="+mn-cs"/>
              </a:rPr>
              <a:t>or fail to do.</a:t>
            </a:r>
          </a:p>
          <a:p>
            <a:pPr>
              <a:defRPr/>
            </a:pPr>
            <a:endParaRPr lang="en-US" sz="1400" dirty="0">
              <a:solidFill>
                <a:srgbClr val="000000"/>
              </a:solidFill>
              <a:cs typeface="+mn-cs"/>
            </a:endParaRPr>
          </a:p>
          <a:p>
            <a:pPr>
              <a:buFontTx/>
              <a:buChar char="•"/>
              <a:defRPr/>
            </a:pPr>
            <a:r>
              <a:rPr lang="en-US" sz="2000" dirty="0">
                <a:solidFill>
                  <a:srgbClr val="000000"/>
                </a:solidFill>
                <a:cs typeface="+mn-cs"/>
              </a:rPr>
              <a:t>  More items – greater diagnostic power</a:t>
            </a:r>
          </a:p>
          <a:p>
            <a:pPr>
              <a:defRPr/>
            </a:pPr>
            <a:endParaRPr lang="en-US" sz="1400" dirty="0">
              <a:solidFill>
                <a:srgbClr val="000000"/>
              </a:solidFill>
              <a:cs typeface="+mn-cs"/>
            </a:endParaRPr>
          </a:p>
          <a:p>
            <a:pPr>
              <a:buFontTx/>
              <a:buChar char="•"/>
              <a:defRPr/>
            </a:pPr>
            <a:r>
              <a:rPr lang="en-US" sz="2000" dirty="0">
                <a:solidFill>
                  <a:srgbClr val="000000"/>
                </a:solidFill>
                <a:cs typeface="+mn-cs"/>
              </a:rPr>
              <a:t>  Only list items that work against your column 1 goal</a:t>
            </a:r>
          </a:p>
          <a:p>
            <a:pPr>
              <a:defRPr/>
            </a:pPr>
            <a:endParaRPr lang="en-US" sz="1400" dirty="0">
              <a:solidFill>
                <a:srgbClr val="000000"/>
              </a:solidFill>
              <a:cs typeface="+mn-cs"/>
            </a:endParaRPr>
          </a:p>
          <a:p>
            <a:pPr>
              <a:buFontTx/>
              <a:buChar char="•"/>
              <a:defRPr/>
            </a:pPr>
            <a:r>
              <a:rPr lang="en-US" sz="2000" dirty="0">
                <a:solidFill>
                  <a:srgbClr val="000000"/>
                </a:solidFill>
                <a:cs typeface="+mn-cs"/>
              </a:rPr>
              <a:t>  Do not try  to justify or rationalize</a:t>
            </a:r>
          </a:p>
          <a:p>
            <a:pPr>
              <a:spcBef>
                <a:spcPct val="50000"/>
              </a:spcBef>
              <a:defRPr/>
            </a:pPr>
            <a:endParaRPr lang="en-US" sz="2000" dirty="0">
              <a:solidFill>
                <a:schemeClr val="hlink"/>
              </a:solidFill>
              <a:cs typeface="+mn-cs"/>
            </a:endParaRPr>
          </a:p>
        </p:txBody>
      </p:sp>
    </p:spTree>
    <p:extLst>
      <p:ext uri="{BB962C8B-B14F-4D97-AF65-F5344CB8AC3E}">
        <p14:creationId xmlns:p14="http://schemas.microsoft.com/office/powerpoint/2010/main" val="173456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normAutofit fontScale="85000" lnSpcReduction="10000"/>
          </a:bodyPr>
          <a:lstStyle/>
          <a:p>
            <a:pPr>
              <a:lnSpc>
                <a:spcPct val="130000"/>
              </a:lnSpc>
              <a:buClr>
                <a:schemeClr val="accent3"/>
              </a:buClr>
            </a:pPr>
            <a:r>
              <a:rPr lang="en-US" sz="2400" dirty="0"/>
              <a:t>What is the role of Leadership in navigating Change and Engaging Conflict?</a:t>
            </a:r>
          </a:p>
          <a:p>
            <a:pPr>
              <a:lnSpc>
                <a:spcPct val="130000"/>
              </a:lnSpc>
              <a:buClr>
                <a:schemeClr val="accent3"/>
              </a:buClr>
            </a:pPr>
            <a:r>
              <a:rPr lang="en-US" sz="2400" dirty="0"/>
              <a:t>What do I need to understand about Change and Transition if I am to lead effectively?</a:t>
            </a:r>
          </a:p>
          <a:p>
            <a:pPr>
              <a:lnSpc>
                <a:spcPct val="130000"/>
              </a:lnSpc>
              <a:buClr>
                <a:schemeClr val="accent3"/>
              </a:buClr>
            </a:pPr>
            <a:r>
              <a:rPr lang="en-US" sz="2400" dirty="0"/>
              <a:t>How do I do I mobilize people to engage challenging and difficult conversations?</a:t>
            </a:r>
          </a:p>
          <a:p>
            <a:pPr>
              <a:lnSpc>
                <a:spcPct val="130000"/>
              </a:lnSpc>
              <a:buClr>
                <a:schemeClr val="accent3"/>
              </a:buClr>
            </a:pPr>
            <a:r>
              <a:rPr lang="en-US" sz="2400" dirty="0"/>
              <a:t>What is the situation calling me to be? What is the situation calling me to do?</a:t>
            </a:r>
          </a:p>
        </p:txBody>
      </p:sp>
      <p:pic>
        <p:nvPicPr>
          <p:cNvPr id="1030" name="Picture 6" descr="See the source image">
            <a:extLst>
              <a:ext uri="{FF2B5EF4-FFF2-40B4-BE49-F238E27FC236}">
                <a16:creationId xmlns:a16="http://schemas.microsoft.com/office/drawing/2014/main" id="{DE7F4C31-E7E9-63D7-B535-BFC1DA8A1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89" y="2051493"/>
            <a:ext cx="4132699" cy="275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0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dissolve">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dissolve">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dissolve">
                                      <p:cBhvr>
                                        <p:cTn id="22"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685800"/>
          </a:xfrm>
        </p:spPr>
        <p:txBody>
          <a:bodyPr>
            <a:normAutofit fontScale="90000"/>
          </a:bodyPr>
          <a:lstStyle/>
          <a:p>
            <a:pPr algn="ctr" eaLnBrk="1" hangingPunct="1">
              <a:defRPr/>
            </a:pPr>
            <a:r>
              <a:rPr lang="en-US" sz="3200" dirty="0">
                <a:cs typeface="+mj-cs"/>
              </a:rPr>
              <a:t>The Immunity X-Ray</a:t>
            </a:r>
          </a:p>
        </p:txBody>
      </p:sp>
      <p:graphicFrame>
        <p:nvGraphicFramePr>
          <p:cNvPr id="22531" name="Group 3"/>
          <p:cNvGraphicFramePr>
            <a:graphicFrameLocks noGrp="1"/>
          </p:cNvGraphicFramePr>
          <p:nvPr>
            <p:ph type="tbl" idx="1"/>
            <p:extLst>
              <p:ext uri="{D42A27DB-BD31-4B8C-83A1-F6EECF244321}">
                <p14:modId xmlns:p14="http://schemas.microsoft.com/office/powerpoint/2010/main" val="706559675"/>
              </p:ext>
            </p:extLst>
          </p:nvPr>
        </p:nvGraphicFramePr>
        <p:xfrm>
          <a:off x="457200" y="1116466"/>
          <a:ext cx="8229600" cy="1169534"/>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8254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Commitment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(Improvement Goal)</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Doing/Not Doing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Instead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Hidden Competing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rPr>
                        <a:t>Commitments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99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548" name="Text Box 20"/>
          <p:cNvSpPr txBox="1">
            <a:spLocks noChangeArrowheads="1"/>
          </p:cNvSpPr>
          <p:nvPr/>
        </p:nvSpPr>
        <p:spPr bwMode="auto">
          <a:xfrm>
            <a:off x="457200" y="3581400"/>
            <a:ext cx="822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2549" name="Text Box 21"/>
          <p:cNvSpPr txBox="1">
            <a:spLocks noChangeArrowheads="1"/>
          </p:cNvSpPr>
          <p:nvPr/>
        </p:nvSpPr>
        <p:spPr bwMode="auto">
          <a:xfrm>
            <a:off x="304800" y="2286000"/>
            <a:ext cx="8382000" cy="436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dirty="0">
                <a:solidFill>
                  <a:srgbClr val="000000"/>
                </a:solidFill>
                <a:cs typeface="+mn-cs"/>
              </a:rPr>
              <a:t>Step 1:  The </a:t>
            </a:r>
            <a:r>
              <a:rPr lang="ja-JP" altLang="en-US" dirty="0">
                <a:solidFill>
                  <a:srgbClr val="000000"/>
                </a:solidFill>
                <a:latin typeface="Arial"/>
                <a:cs typeface="+mn-cs"/>
              </a:rPr>
              <a:t>“</a:t>
            </a:r>
            <a:r>
              <a:rPr lang="en-US" dirty="0">
                <a:solidFill>
                  <a:srgbClr val="000000"/>
                </a:solidFill>
                <a:cs typeface="+mn-cs"/>
              </a:rPr>
              <a:t>Worry Box</a:t>
            </a:r>
            <a:r>
              <a:rPr lang="ja-JP" altLang="en-US" dirty="0">
                <a:solidFill>
                  <a:srgbClr val="000000"/>
                </a:solidFill>
                <a:latin typeface="Arial"/>
                <a:cs typeface="+mn-cs"/>
              </a:rPr>
              <a:t>”</a:t>
            </a:r>
            <a:r>
              <a:rPr lang="en-US" dirty="0">
                <a:solidFill>
                  <a:srgbClr val="000000"/>
                </a:solidFill>
                <a:cs typeface="+mn-cs"/>
              </a:rPr>
              <a:t> (biggest worry, discomfort, outright fear)</a:t>
            </a:r>
          </a:p>
          <a:p>
            <a:pPr algn="ctr">
              <a:defRPr/>
            </a:pPr>
            <a:endParaRPr lang="en-US" sz="800" dirty="0">
              <a:solidFill>
                <a:srgbClr val="000000"/>
              </a:solidFill>
              <a:cs typeface="+mn-cs"/>
            </a:endParaRPr>
          </a:p>
          <a:p>
            <a:pPr>
              <a:buFontTx/>
              <a:buChar char="•"/>
              <a:defRPr/>
            </a:pPr>
            <a:r>
              <a:rPr lang="en-US" dirty="0">
                <a:solidFill>
                  <a:srgbClr val="000000"/>
                </a:solidFill>
                <a:cs typeface="+mn-cs"/>
              </a:rPr>
              <a:t>  If I imagine myself trying to do the </a:t>
            </a:r>
            <a:r>
              <a:rPr lang="en-US" i="1" dirty="0">
                <a:solidFill>
                  <a:srgbClr val="000000"/>
                </a:solidFill>
                <a:cs typeface="+mn-cs"/>
              </a:rPr>
              <a:t>opposite</a:t>
            </a:r>
            <a:r>
              <a:rPr lang="en-US" dirty="0">
                <a:solidFill>
                  <a:srgbClr val="000000"/>
                </a:solidFill>
                <a:cs typeface="+mn-cs"/>
              </a:rPr>
              <a:t> of this, what is the most uncomfortable, or worrisome, or outright scary feeling that comes up for me?</a:t>
            </a:r>
          </a:p>
          <a:p>
            <a:pPr>
              <a:defRPr/>
            </a:pPr>
            <a:endParaRPr lang="en-US" sz="800" dirty="0">
              <a:solidFill>
                <a:srgbClr val="000000"/>
              </a:solidFill>
              <a:cs typeface="+mn-cs"/>
            </a:endParaRPr>
          </a:p>
          <a:p>
            <a:pPr>
              <a:buFontTx/>
              <a:buChar char="•"/>
              <a:defRPr/>
            </a:pPr>
            <a:r>
              <a:rPr lang="en-US" dirty="0">
                <a:solidFill>
                  <a:srgbClr val="000000"/>
                </a:solidFill>
                <a:cs typeface="+mn-cs"/>
              </a:rPr>
              <a:t>  Identify an actual </a:t>
            </a:r>
            <a:r>
              <a:rPr lang="ja-JP" altLang="en-US" dirty="0">
                <a:solidFill>
                  <a:srgbClr val="000000"/>
                </a:solidFill>
                <a:latin typeface="Arial"/>
                <a:cs typeface="+mn-cs"/>
              </a:rPr>
              <a:t>“</a:t>
            </a:r>
            <a:r>
              <a:rPr lang="en-US" dirty="0">
                <a:solidFill>
                  <a:srgbClr val="000000"/>
                </a:solidFill>
                <a:cs typeface="+mn-cs"/>
              </a:rPr>
              <a:t>loathsome </a:t>
            </a:r>
            <a:r>
              <a:rPr lang="en-US" b="1" dirty="0">
                <a:solidFill>
                  <a:srgbClr val="000000"/>
                </a:solidFill>
                <a:cs typeface="+mn-cs"/>
              </a:rPr>
              <a:t>feeling</a:t>
            </a:r>
            <a:r>
              <a:rPr lang="en-US" dirty="0">
                <a:solidFill>
                  <a:srgbClr val="000000"/>
                </a:solidFill>
                <a:cs typeface="+mn-cs"/>
              </a:rPr>
              <a:t>s.</a:t>
            </a:r>
            <a:r>
              <a:rPr lang="ja-JP" altLang="en-US" dirty="0">
                <a:solidFill>
                  <a:srgbClr val="000000"/>
                </a:solidFill>
                <a:latin typeface="Arial"/>
                <a:cs typeface="+mn-cs"/>
              </a:rPr>
              <a:t>”</a:t>
            </a:r>
            <a:r>
              <a:rPr lang="en-US" dirty="0">
                <a:solidFill>
                  <a:srgbClr val="000000"/>
                </a:solidFill>
                <a:cs typeface="+mn-cs"/>
              </a:rPr>
              <a:t> You need to get to a place where you feel yourself at risk in some way; where you are unprotected from something that feels dangerous to you.</a:t>
            </a:r>
          </a:p>
          <a:p>
            <a:pPr>
              <a:defRPr/>
            </a:pPr>
            <a:endParaRPr lang="en-US" sz="800" dirty="0">
              <a:solidFill>
                <a:srgbClr val="000000"/>
              </a:solidFill>
              <a:cs typeface="+mn-cs"/>
            </a:endParaRPr>
          </a:p>
          <a:p>
            <a:pPr>
              <a:defRPr/>
            </a:pPr>
            <a:r>
              <a:rPr lang="en-US" dirty="0">
                <a:solidFill>
                  <a:srgbClr val="000000"/>
                </a:solidFill>
                <a:cs typeface="+mn-cs"/>
              </a:rPr>
              <a:t>	Step 2:  Generating Possible Competing Commitments</a:t>
            </a:r>
          </a:p>
          <a:p>
            <a:pPr>
              <a:defRPr/>
            </a:pPr>
            <a:endParaRPr lang="en-US" sz="800" dirty="0">
              <a:solidFill>
                <a:srgbClr val="000000"/>
              </a:solidFill>
              <a:cs typeface="+mn-cs"/>
            </a:endParaRPr>
          </a:p>
          <a:p>
            <a:pPr>
              <a:buFontTx/>
              <a:buChar char="•"/>
              <a:defRPr/>
            </a:pPr>
            <a:r>
              <a:rPr lang="en-US" dirty="0">
                <a:solidFill>
                  <a:srgbClr val="000000"/>
                </a:solidFill>
                <a:cs typeface="+mn-cs"/>
              </a:rPr>
              <a:t>  Is it a commitment to self-protection?</a:t>
            </a:r>
          </a:p>
          <a:p>
            <a:pPr>
              <a:defRPr/>
            </a:pPr>
            <a:endParaRPr lang="en-US" sz="800" dirty="0">
              <a:solidFill>
                <a:srgbClr val="000000"/>
              </a:solidFill>
              <a:cs typeface="+mn-cs"/>
            </a:endParaRPr>
          </a:p>
          <a:p>
            <a:pPr>
              <a:buFontTx/>
              <a:buChar char="•"/>
              <a:defRPr/>
            </a:pPr>
            <a:r>
              <a:rPr lang="en-US" dirty="0">
                <a:solidFill>
                  <a:srgbClr val="000000"/>
                </a:solidFill>
                <a:cs typeface="+mn-cs"/>
              </a:rPr>
              <a:t>  Does the commitment make the behaviors in column 2 perfectly sensible?</a:t>
            </a:r>
          </a:p>
          <a:p>
            <a:pPr>
              <a:defRPr/>
            </a:pPr>
            <a:endParaRPr lang="en-US" sz="800" dirty="0">
              <a:solidFill>
                <a:srgbClr val="000000"/>
              </a:solidFill>
              <a:cs typeface="+mn-cs"/>
            </a:endParaRPr>
          </a:p>
          <a:p>
            <a:pPr>
              <a:buFontTx/>
              <a:buChar char="•"/>
              <a:defRPr/>
            </a:pPr>
            <a:r>
              <a:rPr lang="en-US" dirty="0">
                <a:solidFill>
                  <a:srgbClr val="000000"/>
                </a:solidFill>
                <a:cs typeface="+mn-cs"/>
              </a:rPr>
              <a:t>  Can you see how changing the behavior in column 2 is insufficient?</a:t>
            </a:r>
          </a:p>
          <a:p>
            <a:pPr>
              <a:defRPr/>
            </a:pPr>
            <a:endParaRPr lang="en-US" sz="800" dirty="0">
              <a:solidFill>
                <a:srgbClr val="000000"/>
              </a:solidFill>
              <a:cs typeface="+mn-cs"/>
            </a:endParaRPr>
          </a:p>
          <a:p>
            <a:pPr>
              <a:buFontTx/>
              <a:buChar char="•"/>
              <a:defRPr/>
            </a:pPr>
            <a:r>
              <a:rPr lang="en-US" dirty="0">
                <a:solidFill>
                  <a:srgbClr val="000000"/>
                </a:solidFill>
                <a:cs typeface="+mn-cs"/>
              </a:rPr>
              <a:t>  Can see how the tension in two directions keeps you stuck?</a:t>
            </a:r>
          </a:p>
          <a:p>
            <a:pPr>
              <a:defRPr/>
            </a:pPr>
            <a:endParaRPr lang="en-US" sz="800" dirty="0">
              <a:solidFill>
                <a:srgbClr val="000000"/>
              </a:solidFill>
              <a:cs typeface="+mn-cs"/>
            </a:endParaRPr>
          </a:p>
          <a:p>
            <a:pPr>
              <a:buFontTx/>
              <a:buChar char="•"/>
              <a:defRPr/>
            </a:pPr>
            <a:r>
              <a:rPr lang="en-US" dirty="0">
                <a:solidFill>
                  <a:srgbClr val="000000"/>
                </a:solidFill>
                <a:cs typeface="+mn-cs"/>
              </a:rPr>
              <a:t>  Do you begin to see a coherent whole?</a:t>
            </a:r>
          </a:p>
        </p:txBody>
      </p:sp>
    </p:spTree>
    <p:extLst>
      <p:ext uri="{BB962C8B-B14F-4D97-AF65-F5344CB8AC3E}">
        <p14:creationId xmlns:p14="http://schemas.microsoft.com/office/powerpoint/2010/main" val="149506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609600"/>
          </a:xfrm>
        </p:spPr>
        <p:txBody>
          <a:bodyPr>
            <a:normAutofit fontScale="90000"/>
          </a:bodyPr>
          <a:lstStyle/>
          <a:p>
            <a:pPr algn="ctr" eaLnBrk="1" hangingPunct="1">
              <a:defRPr/>
            </a:pPr>
            <a:r>
              <a:rPr lang="en-US" sz="3200" dirty="0">
                <a:cs typeface="+mj-cs"/>
              </a:rPr>
              <a:t>The Immunity X-Ray</a:t>
            </a:r>
          </a:p>
        </p:txBody>
      </p:sp>
      <p:graphicFrame>
        <p:nvGraphicFramePr>
          <p:cNvPr id="23555" name="Group 3"/>
          <p:cNvGraphicFramePr>
            <a:graphicFrameLocks noGrp="1"/>
          </p:cNvGraphicFramePr>
          <p:nvPr>
            <p:ph type="tbl" idx="1"/>
          </p:nvPr>
        </p:nvGraphicFramePr>
        <p:xfrm>
          <a:off x="457200" y="1295400"/>
          <a:ext cx="8229600" cy="2047875"/>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6959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(Improvement Goal)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Doing/Not Doing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Instead</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Hidden Competing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Commitments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Big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Assumptions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0782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572" name="Text Box 20"/>
          <p:cNvSpPr txBox="1">
            <a:spLocks noChangeArrowheads="1"/>
          </p:cNvSpPr>
          <p:nvPr/>
        </p:nvSpPr>
        <p:spPr bwMode="auto">
          <a:xfrm>
            <a:off x="457200" y="3581400"/>
            <a:ext cx="822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3573" name="Text Box 21"/>
          <p:cNvSpPr txBox="1">
            <a:spLocks noChangeArrowheads="1"/>
          </p:cNvSpPr>
          <p:nvPr/>
        </p:nvSpPr>
        <p:spPr bwMode="auto">
          <a:xfrm>
            <a:off x="533400" y="3733800"/>
            <a:ext cx="8382000" cy="1878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dirty="0">
                <a:solidFill>
                  <a:srgbClr val="000000"/>
                </a:solidFill>
                <a:cs typeface="+mn-cs"/>
              </a:rPr>
              <a:t>Fourth Column – Big Assumptions</a:t>
            </a:r>
          </a:p>
          <a:p>
            <a:pPr algn="ctr">
              <a:defRPr/>
            </a:pPr>
            <a:endParaRPr lang="en-US" dirty="0">
              <a:solidFill>
                <a:srgbClr val="000000"/>
              </a:solidFill>
              <a:cs typeface="+mn-cs"/>
            </a:endParaRPr>
          </a:p>
          <a:p>
            <a:pPr>
              <a:buFontTx/>
              <a:buChar char="•"/>
              <a:defRPr/>
            </a:pPr>
            <a:r>
              <a:rPr lang="en-US" dirty="0">
                <a:solidFill>
                  <a:srgbClr val="000000"/>
                </a:solidFill>
                <a:cs typeface="+mn-cs"/>
              </a:rPr>
              <a:t>  Some of the </a:t>
            </a:r>
            <a:r>
              <a:rPr lang="ja-JP" altLang="en-US" dirty="0">
                <a:solidFill>
                  <a:srgbClr val="000000"/>
                </a:solidFill>
                <a:latin typeface="Arial"/>
                <a:cs typeface="+mn-cs"/>
              </a:rPr>
              <a:t>“</a:t>
            </a:r>
            <a:r>
              <a:rPr lang="en-US" dirty="0">
                <a:solidFill>
                  <a:srgbClr val="000000"/>
                </a:solidFill>
                <a:cs typeface="+mn-cs"/>
              </a:rPr>
              <a:t>Big Assumptions</a:t>
            </a:r>
            <a:r>
              <a:rPr lang="ja-JP" altLang="en-US" dirty="0">
                <a:solidFill>
                  <a:srgbClr val="000000"/>
                </a:solidFill>
                <a:latin typeface="Arial"/>
                <a:cs typeface="+mn-cs"/>
              </a:rPr>
              <a:t>”</a:t>
            </a:r>
            <a:r>
              <a:rPr lang="en-US" dirty="0">
                <a:solidFill>
                  <a:srgbClr val="000000"/>
                </a:solidFill>
                <a:cs typeface="+mn-cs"/>
              </a:rPr>
              <a:t> you may regard as true.</a:t>
            </a:r>
          </a:p>
          <a:p>
            <a:pPr>
              <a:defRPr/>
            </a:pPr>
            <a:endParaRPr lang="en-US" dirty="0">
              <a:solidFill>
                <a:srgbClr val="000000"/>
              </a:solidFill>
              <a:cs typeface="+mn-cs"/>
            </a:endParaRPr>
          </a:p>
          <a:p>
            <a:pPr>
              <a:buFontTx/>
              <a:buChar char="•"/>
              <a:defRPr/>
            </a:pPr>
            <a:r>
              <a:rPr lang="en-US" dirty="0">
                <a:solidFill>
                  <a:srgbClr val="000000"/>
                </a:solidFill>
                <a:cs typeface="+mn-cs"/>
              </a:rPr>
              <a:t>  It shows how the assumption makes the third column commitment inevitable</a:t>
            </a:r>
          </a:p>
          <a:p>
            <a:pPr>
              <a:spcBef>
                <a:spcPct val="50000"/>
              </a:spcBef>
              <a:defRPr/>
            </a:pPr>
            <a:endParaRPr lang="en-US" dirty="0">
              <a:solidFill>
                <a:srgbClr val="000000"/>
              </a:solidFill>
              <a:cs typeface="+mn-cs"/>
            </a:endParaRPr>
          </a:p>
        </p:txBody>
      </p:sp>
    </p:spTree>
    <p:extLst>
      <p:ext uri="{BB962C8B-B14F-4D97-AF65-F5344CB8AC3E}">
        <p14:creationId xmlns:p14="http://schemas.microsoft.com/office/powerpoint/2010/main" val="83941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FC72-5F55-25E9-3FCE-7524D52ACC33}"/>
              </a:ext>
            </a:extLst>
          </p:cNvPr>
          <p:cNvSpPr>
            <a:spLocks noGrp="1"/>
          </p:cNvSpPr>
          <p:nvPr>
            <p:ph type="title"/>
          </p:nvPr>
        </p:nvSpPr>
        <p:spPr>
          <a:xfrm>
            <a:off x="270934" y="592667"/>
            <a:ext cx="2997200" cy="6011333"/>
          </a:xfrm>
          <a:prstGeom prst="flowChartDocument">
            <a:avLst/>
          </a:prstGeom>
          <a:noFill/>
          <a:ln>
            <a:solidFill>
              <a:schemeClr val="bg1"/>
            </a:solidFill>
          </a:ln>
        </p:spPr>
        <p:txBody>
          <a:bodyPr vert="horz" lIns="274320" tIns="182880" rIns="274320" bIns="182880" rtlCol="0" anchor="ctr" anchorCtr="1">
            <a:normAutofit fontScale="90000"/>
          </a:bodyPr>
          <a:lstStyle/>
          <a:p>
            <a:pPr algn="l"/>
            <a:br>
              <a:rPr lang="en-US" sz="1000" dirty="0">
                <a:solidFill>
                  <a:schemeClr val="bg1"/>
                </a:solidFill>
              </a:rPr>
            </a:br>
            <a:br>
              <a:rPr lang="en-US" sz="1000" dirty="0">
                <a:solidFill>
                  <a:schemeClr val="bg1"/>
                </a:solidFill>
              </a:rPr>
            </a:br>
            <a:br>
              <a:rPr lang="en-US" sz="1000" dirty="0">
                <a:solidFill>
                  <a:schemeClr val="bg1"/>
                </a:solidFill>
              </a:rPr>
            </a:br>
            <a:br>
              <a:rPr lang="en-US" sz="1000" dirty="0">
                <a:solidFill>
                  <a:schemeClr val="bg1"/>
                </a:solidFill>
              </a:rPr>
            </a:br>
            <a:r>
              <a:rPr lang="en-US" sz="1800" dirty="0">
                <a:solidFill>
                  <a:schemeClr val="bg1"/>
                </a:solidFill>
              </a:rPr>
              <a:t>As you reflect on your experience with change, what from this model of Change and Transition stands out to you as most significant?</a:t>
            </a:r>
            <a:br>
              <a:rPr lang="en-US" sz="1800" dirty="0">
                <a:solidFill>
                  <a:schemeClr val="bg1"/>
                </a:solidFill>
              </a:rPr>
            </a:br>
            <a:br>
              <a:rPr lang="en-US" sz="1800" dirty="0">
                <a:solidFill>
                  <a:schemeClr val="bg1"/>
                </a:solidFill>
              </a:rPr>
            </a:br>
            <a:br>
              <a:rPr lang="en-US" sz="1800" dirty="0">
                <a:solidFill>
                  <a:schemeClr val="bg1"/>
                </a:solidFill>
              </a:rPr>
            </a:br>
            <a:r>
              <a:rPr lang="en-US" sz="1800" dirty="0">
                <a:solidFill>
                  <a:schemeClr val="bg1"/>
                </a:solidFill>
              </a:rPr>
              <a:t>Within your experience, when and how have you observed the elements of this process? </a:t>
            </a:r>
            <a:br>
              <a:rPr lang="en-US" sz="1800" dirty="0">
                <a:solidFill>
                  <a:schemeClr val="bg1"/>
                </a:solidFill>
              </a:rPr>
            </a:br>
            <a:br>
              <a:rPr lang="en-US" sz="1800" dirty="0">
                <a:solidFill>
                  <a:schemeClr val="bg1"/>
                </a:solidFill>
              </a:rPr>
            </a:br>
            <a:r>
              <a:rPr lang="en-US" sz="1800" dirty="0">
                <a:solidFill>
                  <a:schemeClr val="bg1"/>
                </a:solidFill>
              </a:rPr>
              <a:t>Personally?</a:t>
            </a:r>
            <a:br>
              <a:rPr lang="en-US" sz="1800" dirty="0">
                <a:solidFill>
                  <a:schemeClr val="bg1"/>
                </a:solidFill>
              </a:rPr>
            </a:br>
            <a:br>
              <a:rPr lang="en-US" sz="1800" dirty="0">
                <a:solidFill>
                  <a:schemeClr val="bg1"/>
                </a:solidFill>
              </a:rPr>
            </a:br>
            <a:r>
              <a:rPr lang="en-US" sz="1800" dirty="0">
                <a:solidFill>
                  <a:schemeClr val="bg1"/>
                </a:solidFill>
              </a:rPr>
              <a:t>Professionally?</a:t>
            </a:r>
            <a:br>
              <a:rPr lang="en-US" sz="1800" dirty="0">
                <a:solidFill>
                  <a:schemeClr val="bg1"/>
                </a:solidFill>
              </a:rPr>
            </a:br>
            <a:endParaRPr lang="en-US" sz="1800" dirty="0">
              <a:solidFill>
                <a:schemeClr val="bg1"/>
              </a:solidFill>
            </a:endParaRPr>
          </a:p>
        </p:txBody>
      </p:sp>
      <p:pic>
        <p:nvPicPr>
          <p:cNvPr id="3074" name="Picture 2">
            <a:extLst>
              <a:ext uri="{FF2B5EF4-FFF2-40B4-BE49-F238E27FC236}">
                <a16:creationId xmlns:a16="http://schemas.microsoft.com/office/drawing/2014/main" id="{4331F100-777C-950F-7E4F-BE5CB0F89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80" r="15495" b="-1"/>
          <a:stretch/>
        </p:blipFill>
        <p:spPr bwMode="auto">
          <a:xfrm>
            <a:off x="3490722" y="10"/>
            <a:ext cx="5653277"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93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EFCD78A-BEC7-1C48-B2CB-84CA4004B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08" b="19171"/>
          <a:stretch/>
        </p:blipFill>
        <p:spPr bwMode="auto">
          <a:xfrm>
            <a:off x="20" y="50809"/>
            <a:ext cx="9143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00150" y="5198532"/>
            <a:ext cx="6743700" cy="1202265"/>
          </a:xfrm>
        </p:spPr>
        <p:txBody>
          <a:bodyPr>
            <a:noAutofit/>
          </a:bodyPr>
          <a:lstStyle/>
          <a:p>
            <a:br>
              <a:rPr lang="en-US" sz="2400" dirty="0"/>
            </a:br>
            <a:r>
              <a:rPr lang="en-US" sz="2400" dirty="0"/>
              <a:t>Where did I learn about conflict?  </a:t>
            </a:r>
            <a:br>
              <a:rPr lang="en-US" sz="2000" dirty="0"/>
            </a:br>
            <a:endParaRPr lang="en-US" sz="2000" dirty="0"/>
          </a:p>
        </p:txBody>
      </p:sp>
    </p:spTree>
    <p:extLst>
      <p:ext uri="{BB962C8B-B14F-4D97-AF65-F5344CB8AC3E}">
        <p14:creationId xmlns:p14="http://schemas.microsoft.com/office/powerpoint/2010/main" val="201224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013" y="4555067"/>
            <a:ext cx="3290594" cy="781638"/>
          </a:xfrm>
        </p:spPr>
        <p:txBody>
          <a:bodyPr/>
          <a:lstStyle/>
          <a:p>
            <a:r>
              <a:rPr lang="en-US" dirty="0"/>
              <a:t>Activity</a:t>
            </a:r>
          </a:p>
        </p:txBody>
      </p:sp>
      <p:sp>
        <p:nvSpPr>
          <p:cNvPr id="2" name="Content Placeholder 1"/>
          <p:cNvSpPr>
            <a:spLocks noGrp="1"/>
          </p:cNvSpPr>
          <p:nvPr>
            <p:ph type="body" sz="half" idx="2"/>
          </p:nvPr>
        </p:nvSpPr>
        <p:spPr>
          <a:xfrm>
            <a:off x="5120083" y="1310700"/>
            <a:ext cx="3768736" cy="4501519"/>
          </a:xfrm>
        </p:spPr>
        <p:txBody>
          <a:bodyPr>
            <a:normAutofit fontScale="70000" lnSpcReduction="20000"/>
          </a:bodyPr>
          <a:lstStyle/>
          <a:p>
            <a:pPr marL="0" indent="0" algn="ctr">
              <a:buNone/>
            </a:pPr>
            <a:r>
              <a:rPr lang="en-US" sz="3200" dirty="0">
                <a:solidFill>
                  <a:schemeClr val="tx1"/>
                </a:solidFill>
              </a:rPr>
              <a:t>Identify 1-2 events in your life that you believe shaped the way in which you currently relate to conflict.</a:t>
            </a:r>
          </a:p>
          <a:p>
            <a:pPr marL="0" indent="0" algn="ctr">
              <a:buNone/>
            </a:pP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rPr>
              <a:t>Why were they significant?</a:t>
            </a:r>
          </a:p>
          <a:p>
            <a:pPr marL="457200" indent="-457200" algn="l">
              <a:buFont typeface="Arial" panose="020B0604020202020204" pitchFamily="34" charset="0"/>
              <a:buChar char="•"/>
            </a:pPr>
            <a:r>
              <a:rPr lang="en-US" sz="3200" dirty="0">
                <a:solidFill>
                  <a:schemeClr val="tx1"/>
                </a:solidFill>
              </a:rPr>
              <a:t>What did you learn about conflict? About yourself?</a:t>
            </a:r>
          </a:p>
          <a:p>
            <a:pPr marL="457200" indent="-457200" algn="l">
              <a:buFont typeface="Arial" panose="020B0604020202020204" pitchFamily="34" charset="0"/>
              <a:buChar char="•"/>
            </a:pPr>
            <a:r>
              <a:rPr lang="en-US" sz="3200" dirty="0">
                <a:solidFill>
                  <a:schemeClr val="tx1"/>
                </a:solidFill>
              </a:rPr>
              <a:t>How do these experiences inform how you show up in conflict today?</a:t>
            </a:r>
          </a:p>
          <a:p>
            <a:pPr marL="457200" indent="-457200">
              <a:buFont typeface="Arial" panose="020B0604020202020204" pitchFamily="34" charset="0"/>
              <a:buChar char="•"/>
            </a:pPr>
            <a:endParaRPr lang="en-US" sz="3200" dirty="0">
              <a:solidFill>
                <a:schemeClr val="tx1"/>
              </a:solidFill>
            </a:endParaRPr>
          </a:p>
          <a:p>
            <a:r>
              <a:rPr lang="en-US" sz="3200" dirty="0">
                <a:solidFill>
                  <a:schemeClr val="tx1"/>
                </a:solidFill>
              </a:rPr>
              <a:t>Share in small groups.</a:t>
            </a:r>
          </a:p>
          <a:p>
            <a:endParaRPr lang="en-US" dirty="0"/>
          </a:p>
        </p:txBody>
      </p:sp>
      <p:pic>
        <p:nvPicPr>
          <p:cNvPr id="3074" name="Picture 2">
            <a:extLst>
              <a:ext uri="{FF2B5EF4-FFF2-40B4-BE49-F238E27FC236}">
                <a16:creationId xmlns:a16="http://schemas.microsoft.com/office/drawing/2014/main" id="{247D0C66-2E23-1F4F-89EC-4BDA34C13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02" y="1477328"/>
            <a:ext cx="3603215" cy="238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8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1044575" y="331000"/>
            <a:ext cx="7054850" cy="690562"/>
          </a:xfrm>
          <a:noFill/>
          <a:ln/>
        </p:spPr>
        <p:txBody>
          <a:bodyPr lIns="92075" tIns="46038" rIns="92075" bIns="46038">
            <a:normAutofit/>
          </a:bodyPr>
          <a:lstStyle/>
          <a:p>
            <a:pPr algn="ctr"/>
            <a:r>
              <a:rPr lang="en-US" sz="2800" dirty="0"/>
              <a:t>Ingredients of a Conflict</a:t>
            </a:r>
          </a:p>
        </p:txBody>
      </p:sp>
      <p:sp>
        <p:nvSpPr>
          <p:cNvPr id="138243" name="Rectangle 3"/>
          <p:cNvSpPr>
            <a:spLocks noChangeArrowheads="1"/>
          </p:cNvSpPr>
          <p:nvPr/>
        </p:nvSpPr>
        <p:spPr bwMode="auto">
          <a:xfrm>
            <a:off x="2842397" y="1381759"/>
            <a:ext cx="3509963"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n-US" sz="2000" dirty="0"/>
              <a:t>Two or more people</a:t>
            </a:r>
          </a:p>
        </p:txBody>
      </p:sp>
      <p:sp>
        <p:nvSpPr>
          <p:cNvPr id="138244" name="Rectangle 4"/>
          <p:cNvSpPr>
            <a:spLocks noChangeArrowheads="1"/>
          </p:cNvSpPr>
          <p:nvPr/>
        </p:nvSpPr>
        <p:spPr bwMode="auto">
          <a:xfrm>
            <a:off x="3733800" y="1905000"/>
            <a:ext cx="1768475"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n-US" sz="2000" dirty="0"/>
              <a:t>interact</a:t>
            </a:r>
          </a:p>
        </p:txBody>
      </p:sp>
      <p:sp>
        <p:nvSpPr>
          <p:cNvPr id="138245" name="Rectangle 5"/>
          <p:cNvSpPr>
            <a:spLocks noChangeArrowheads="1"/>
          </p:cNvSpPr>
          <p:nvPr/>
        </p:nvSpPr>
        <p:spPr bwMode="auto">
          <a:xfrm>
            <a:off x="3581400" y="2514600"/>
            <a:ext cx="2043113"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n-US" sz="2000" dirty="0"/>
              <a:t>and perceive</a:t>
            </a:r>
          </a:p>
        </p:txBody>
      </p:sp>
      <p:sp>
        <p:nvSpPr>
          <p:cNvPr id="138246" name="Rectangle 6"/>
          <p:cNvSpPr>
            <a:spLocks noChangeArrowheads="1"/>
          </p:cNvSpPr>
          <p:nvPr/>
        </p:nvSpPr>
        <p:spPr bwMode="auto">
          <a:xfrm>
            <a:off x="1981200" y="3200400"/>
            <a:ext cx="5272088" cy="1313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60000"/>
              </a:lnSpc>
              <a:spcBef>
                <a:spcPct val="50000"/>
              </a:spcBef>
            </a:pPr>
            <a:r>
              <a:rPr lang="en-US" sz="2000" dirty="0"/>
              <a:t>incompatible difference or threats</a:t>
            </a:r>
          </a:p>
          <a:p>
            <a:pPr algn="ctr" eaLnBrk="0" hangingPunct="0">
              <a:lnSpc>
                <a:spcPct val="60000"/>
              </a:lnSpc>
              <a:spcBef>
                <a:spcPct val="50000"/>
              </a:spcBef>
            </a:pPr>
            <a:r>
              <a:rPr lang="en-US" sz="2000" dirty="0"/>
              <a:t>Resources</a:t>
            </a:r>
          </a:p>
          <a:p>
            <a:pPr algn="ctr" eaLnBrk="0" hangingPunct="0">
              <a:lnSpc>
                <a:spcPct val="60000"/>
              </a:lnSpc>
              <a:spcBef>
                <a:spcPct val="50000"/>
              </a:spcBef>
            </a:pPr>
            <a:r>
              <a:rPr lang="en-US" sz="2000" dirty="0"/>
              <a:t>Needs</a:t>
            </a:r>
          </a:p>
          <a:p>
            <a:pPr algn="ctr" eaLnBrk="0" hangingPunct="0">
              <a:lnSpc>
                <a:spcPct val="60000"/>
              </a:lnSpc>
              <a:spcBef>
                <a:spcPct val="50000"/>
              </a:spcBef>
            </a:pPr>
            <a:r>
              <a:rPr lang="en-US" sz="2000" dirty="0"/>
              <a:t>Values</a:t>
            </a:r>
          </a:p>
        </p:txBody>
      </p:sp>
      <p:sp>
        <p:nvSpPr>
          <p:cNvPr id="138247" name="Rectangle 7"/>
          <p:cNvSpPr>
            <a:spLocks noChangeArrowheads="1"/>
          </p:cNvSpPr>
          <p:nvPr/>
        </p:nvSpPr>
        <p:spPr bwMode="auto">
          <a:xfrm>
            <a:off x="2566988" y="4874419"/>
            <a:ext cx="4686300"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lvl="2" eaLnBrk="0" hangingPunct="0">
              <a:spcBef>
                <a:spcPct val="50000"/>
              </a:spcBef>
            </a:pPr>
            <a:r>
              <a:rPr lang="en-US" sz="2000" dirty="0"/>
              <a:t>behave and respond</a:t>
            </a:r>
          </a:p>
        </p:txBody>
      </p:sp>
      <p:sp>
        <p:nvSpPr>
          <p:cNvPr id="138248" name="Rectangle 8"/>
          <p:cNvSpPr>
            <a:spLocks noChangeArrowheads="1"/>
          </p:cNvSpPr>
          <p:nvPr/>
        </p:nvSpPr>
        <p:spPr bwMode="auto">
          <a:xfrm>
            <a:off x="2717006" y="5482825"/>
            <a:ext cx="5815013"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US" sz="2000" dirty="0"/>
              <a:t>to escalate or deescalate the conflict</a:t>
            </a:r>
          </a:p>
        </p:txBody>
      </p:sp>
      <p:sp>
        <p:nvSpPr>
          <p:cNvPr id="138249" name="AutoShape 9"/>
          <p:cNvSpPr>
            <a:spLocks noChangeArrowheads="1"/>
          </p:cNvSpPr>
          <p:nvPr/>
        </p:nvSpPr>
        <p:spPr bwMode="auto">
          <a:xfrm>
            <a:off x="0" y="3886200"/>
            <a:ext cx="2667000" cy="2667000"/>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50" name="Text Box 10"/>
          <p:cNvSpPr txBox="1">
            <a:spLocks noChangeArrowheads="1"/>
          </p:cNvSpPr>
          <p:nvPr/>
        </p:nvSpPr>
        <p:spPr bwMode="auto">
          <a:xfrm rot="-2227232">
            <a:off x="228600" y="50292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a:t>Choice Point!</a:t>
            </a:r>
          </a:p>
        </p:txBody>
      </p:sp>
      <p:sp>
        <p:nvSpPr>
          <p:cNvPr id="138251" name="Text Box 11"/>
          <p:cNvSpPr txBox="1">
            <a:spLocks noChangeArrowheads="1"/>
          </p:cNvSpPr>
          <p:nvPr/>
        </p:nvSpPr>
        <p:spPr bwMode="auto">
          <a:xfrm>
            <a:off x="2362200" y="6172200"/>
            <a:ext cx="26670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sz="3200"/>
          </a:p>
        </p:txBody>
      </p:sp>
      <p:sp>
        <p:nvSpPr>
          <p:cNvPr id="138252" name="AutoShape 12"/>
          <p:cNvSpPr>
            <a:spLocks noChangeArrowheads="1"/>
          </p:cNvSpPr>
          <p:nvPr/>
        </p:nvSpPr>
        <p:spPr bwMode="auto">
          <a:xfrm>
            <a:off x="2625679" y="4953000"/>
            <a:ext cx="685800" cy="304800"/>
          </a:xfrm>
          <a:prstGeom prst="rightArrow">
            <a:avLst>
              <a:gd name="adj1" fmla="val 50000"/>
              <a:gd name="adj2" fmla="val 56250"/>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3361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8244">
                                            <p:txEl>
                                              <p:pRg st="0" end="0"/>
                                            </p:txEl>
                                          </p:spTgt>
                                        </p:tgtEl>
                                        <p:attrNameLst>
                                          <p:attrName>style.visibility</p:attrName>
                                        </p:attrNameLst>
                                      </p:cBhvr>
                                      <p:to>
                                        <p:strVal val="visible"/>
                                      </p:to>
                                    </p:set>
                                    <p:animEffect transition="in" filter="strips(downRight)">
                                      <p:cBhvr>
                                        <p:cTn id="12" dur="500"/>
                                        <p:tgtEl>
                                          <p:spTgt spid="1382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8245">
                                            <p:txEl>
                                              <p:pRg st="0" end="0"/>
                                            </p:txEl>
                                          </p:spTgt>
                                        </p:tgtEl>
                                        <p:attrNameLst>
                                          <p:attrName>style.visibility</p:attrName>
                                        </p:attrNameLst>
                                      </p:cBhvr>
                                      <p:to>
                                        <p:strVal val="visible"/>
                                      </p:to>
                                    </p:set>
                                    <p:animEffect transition="in" filter="strips(downRight)">
                                      <p:cBhvr>
                                        <p:cTn id="17" dur="500"/>
                                        <p:tgtEl>
                                          <p:spTgt spid="13824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8246">
                                            <p:txEl>
                                              <p:pRg st="0" end="0"/>
                                            </p:txEl>
                                          </p:spTgt>
                                        </p:tgtEl>
                                        <p:attrNameLst>
                                          <p:attrName>style.visibility</p:attrName>
                                        </p:attrNameLst>
                                      </p:cBhvr>
                                      <p:to>
                                        <p:strVal val="visible"/>
                                      </p:to>
                                    </p:set>
                                    <p:animEffect transition="in" filter="strips(downRight)">
                                      <p:cBhvr>
                                        <p:cTn id="22" dur="500"/>
                                        <p:tgtEl>
                                          <p:spTgt spid="13824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8246">
                                            <p:txEl>
                                              <p:pRg st="1" end="1"/>
                                            </p:txEl>
                                          </p:spTgt>
                                        </p:tgtEl>
                                        <p:attrNameLst>
                                          <p:attrName>style.visibility</p:attrName>
                                        </p:attrNameLst>
                                      </p:cBhvr>
                                      <p:to>
                                        <p:strVal val="visible"/>
                                      </p:to>
                                    </p:set>
                                    <p:animEffect transition="in" filter="strips(downRight)">
                                      <p:cBhvr>
                                        <p:cTn id="27" dur="500"/>
                                        <p:tgtEl>
                                          <p:spTgt spid="13824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8246">
                                            <p:txEl>
                                              <p:pRg st="2" end="2"/>
                                            </p:txEl>
                                          </p:spTgt>
                                        </p:tgtEl>
                                        <p:attrNameLst>
                                          <p:attrName>style.visibility</p:attrName>
                                        </p:attrNameLst>
                                      </p:cBhvr>
                                      <p:to>
                                        <p:strVal val="visible"/>
                                      </p:to>
                                    </p:set>
                                    <p:animEffect transition="in" filter="strips(downRight)">
                                      <p:cBhvr>
                                        <p:cTn id="32" dur="500"/>
                                        <p:tgtEl>
                                          <p:spTgt spid="138246">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8246">
                                            <p:txEl>
                                              <p:pRg st="3" end="3"/>
                                            </p:txEl>
                                          </p:spTgt>
                                        </p:tgtEl>
                                        <p:attrNameLst>
                                          <p:attrName>style.visibility</p:attrName>
                                        </p:attrNameLst>
                                      </p:cBhvr>
                                      <p:to>
                                        <p:strVal val="visible"/>
                                      </p:to>
                                    </p:set>
                                    <p:animEffect transition="in" filter="strips(downRight)">
                                      <p:cBhvr>
                                        <p:cTn id="37" dur="500"/>
                                        <p:tgtEl>
                                          <p:spTgt spid="13824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8247">
                                            <p:txEl>
                                              <p:pRg st="0" end="0"/>
                                            </p:txEl>
                                          </p:spTgt>
                                        </p:tgtEl>
                                        <p:attrNameLst>
                                          <p:attrName>style.visibility</p:attrName>
                                        </p:attrNameLst>
                                      </p:cBhvr>
                                      <p:to>
                                        <p:strVal val="visible"/>
                                      </p:to>
                                    </p:set>
                                    <p:animEffect transition="in" filter="strips(upRight)">
                                      <p:cBhvr>
                                        <p:cTn id="42" dur="500"/>
                                        <p:tgtEl>
                                          <p:spTgt spid="13824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38248">
                                            <p:txEl>
                                              <p:pRg st="0" end="0"/>
                                            </p:txEl>
                                          </p:spTgt>
                                        </p:tgtEl>
                                        <p:attrNameLst>
                                          <p:attrName>style.visibility</p:attrName>
                                        </p:attrNameLst>
                                      </p:cBhvr>
                                      <p:to>
                                        <p:strVal val="visible"/>
                                      </p:to>
                                    </p:set>
                                    <p:animEffect transition="in" filter="strips(downRight)">
                                      <p:cBhvr>
                                        <p:cTn id="47" dur="500"/>
                                        <p:tgtEl>
                                          <p:spTgt spid="13824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38250"/>
                                        </p:tgtEl>
                                        <p:attrNameLst>
                                          <p:attrName>style.visibility</p:attrName>
                                        </p:attrNameLst>
                                      </p:cBhvr>
                                      <p:to>
                                        <p:strVal val="visible"/>
                                      </p:to>
                                    </p:set>
                                    <p:animEffect transition="in" filter="wipe(down)">
                                      <p:cBhvr>
                                        <p:cTn id="52" dur="580">
                                          <p:stCondLst>
                                            <p:cond delay="0"/>
                                          </p:stCondLst>
                                        </p:cTn>
                                        <p:tgtEl>
                                          <p:spTgt spid="138250"/>
                                        </p:tgtEl>
                                      </p:cBhvr>
                                    </p:animEffect>
                                    <p:anim calcmode="lin" valueType="num">
                                      <p:cBhvr>
                                        <p:cTn id="53" dur="1822" tmFilter="0,0; 0.14,0.36; 0.43,0.73; 0.71,0.91; 1.0,1.0">
                                          <p:stCondLst>
                                            <p:cond delay="0"/>
                                          </p:stCondLst>
                                        </p:cTn>
                                        <p:tgtEl>
                                          <p:spTgt spid="13825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825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825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825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8250"/>
                                        </p:tgtEl>
                                        <p:attrNameLst>
                                          <p:attrName>ppt_y</p:attrName>
                                        </p:attrNameLst>
                                      </p:cBhvr>
                                      <p:tavLst>
                                        <p:tav tm="0" fmla="#ppt_y-sin(pi*$)/81">
                                          <p:val>
                                            <p:fltVal val="0"/>
                                          </p:val>
                                        </p:tav>
                                        <p:tav tm="100000">
                                          <p:val>
                                            <p:fltVal val="1"/>
                                          </p:val>
                                        </p:tav>
                                      </p:tavLst>
                                    </p:anim>
                                    <p:animScale>
                                      <p:cBhvr>
                                        <p:cTn id="58" dur="26">
                                          <p:stCondLst>
                                            <p:cond delay="650"/>
                                          </p:stCondLst>
                                        </p:cTn>
                                        <p:tgtEl>
                                          <p:spTgt spid="138250"/>
                                        </p:tgtEl>
                                      </p:cBhvr>
                                      <p:to x="100000" y="60000"/>
                                    </p:animScale>
                                    <p:animScale>
                                      <p:cBhvr>
                                        <p:cTn id="59" dur="166" decel="50000">
                                          <p:stCondLst>
                                            <p:cond delay="676"/>
                                          </p:stCondLst>
                                        </p:cTn>
                                        <p:tgtEl>
                                          <p:spTgt spid="138250"/>
                                        </p:tgtEl>
                                      </p:cBhvr>
                                      <p:to x="100000" y="100000"/>
                                    </p:animScale>
                                    <p:animScale>
                                      <p:cBhvr>
                                        <p:cTn id="60" dur="26">
                                          <p:stCondLst>
                                            <p:cond delay="1312"/>
                                          </p:stCondLst>
                                        </p:cTn>
                                        <p:tgtEl>
                                          <p:spTgt spid="138250"/>
                                        </p:tgtEl>
                                      </p:cBhvr>
                                      <p:to x="100000" y="80000"/>
                                    </p:animScale>
                                    <p:animScale>
                                      <p:cBhvr>
                                        <p:cTn id="61" dur="166" decel="50000">
                                          <p:stCondLst>
                                            <p:cond delay="1338"/>
                                          </p:stCondLst>
                                        </p:cTn>
                                        <p:tgtEl>
                                          <p:spTgt spid="138250"/>
                                        </p:tgtEl>
                                      </p:cBhvr>
                                      <p:to x="100000" y="100000"/>
                                    </p:animScale>
                                    <p:animScale>
                                      <p:cBhvr>
                                        <p:cTn id="62" dur="26">
                                          <p:stCondLst>
                                            <p:cond delay="1642"/>
                                          </p:stCondLst>
                                        </p:cTn>
                                        <p:tgtEl>
                                          <p:spTgt spid="138250"/>
                                        </p:tgtEl>
                                      </p:cBhvr>
                                      <p:to x="100000" y="90000"/>
                                    </p:animScale>
                                    <p:animScale>
                                      <p:cBhvr>
                                        <p:cTn id="63" dur="166" decel="50000">
                                          <p:stCondLst>
                                            <p:cond delay="1668"/>
                                          </p:stCondLst>
                                        </p:cTn>
                                        <p:tgtEl>
                                          <p:spTgt spid="138250"/>
                                        </p:tgtEl>
                                      </p:cBhvr>
                                      <p:to x="100000" y="100000"/>
                                    </p:animScale>
                                    <p:animScale>
                                      <p:cBhvr>
                                        <p:cTn id="64" dur="26">
                                          <p:stCondLst>
                                            <p:cond delay="1808"/>
                                          </p:stCondLst>
                                        </p:cTn>
                                        <p:tgtEl>
                                          <p:spTgt spid="138250"/>
                                        </p:tgtEl>
                                      </p:cBhvr>
                                      <p:to x="100000" y="95000"/>
                                    </p:animScale>
                                    <p:animScale>
                                      <p:cBhvr>
                                        <p:cTn id="65" dur="166" decel="50000">
                                          <p:stCondLst>
                                            <p:cond delay="1834"/>
                                          </p:stCondLst>
                                        </p:cTn>
                                        <p:tgtEl>
                                          <p:spTgt spid="138250"/>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138249"/>
                                        </p:tgtEl>
                                        <p:attrNameLst>
                                          <p:attrName>style.visibility</p:attrName>
                                        </p:attrNameLst>
                                      </p:cBhvr>
                                      <p:to>
                                        <p:strVal val="visible"/>
                                      </p:to>
                                    </p:set>
                                    <p:animEffect transition="in" filter="wipe(down)">
                                      <p:cBhvr>
                                        <p:cTn id="68" dur="580">
                                          <p:stCondLst>
                                            <p:cond delay="0"/>
                                          </p:stCondLst>
                                        </p:cTn>
                                        <p:tgtEl>
                                          <p:spTgt spid="138249"/>
                                        </p:tgtEl>
                                      </p:cBhvr>
                                    </p:animEffect>
                                    <p:anim calcmode="lin" valueType="num">
                                      <p:cBhvr>
                                        <p:cTn id="69" dur="1822" tmFilter="0,0; 0.14,0.36; 0.43,0.73; 0.71,0.91; 1.0,1.0">
                                          <p:stCondLst>
                                            <p:cond delay="0"/>
                                          </p:stCondLst>
                                        </p:cTn>
                                        <p:tgtEl>
                                          <p:spTgt spid="13824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3824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3824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3824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38249"/>
                                        </p:tgtEl>
                                        <p:attrNameLst>
                                          <p:attrName>ppt_y</p:attrName>
                                        </p:attrNameLst>
                                      </p:cBhvr>
                                      <p:tavLst>
                                        <p:tav tm="0" fmla="#ppt_y-sin(pi*$)/81">
                                          <p:val>
                                            <p:fltVal val="0"/>
                                          </p:val>
                                        </p:tav>
                                        <p:tav tm="100000">
                                          <p:val>
                                            <p:fltVal val="1"/>
                                          </p:val>
                                        </p:tav>
                                      </p:tavLst>
                                    </p:anim>
                                    <p:animScale>
                                      <p:cBhvr>
                                        <p:cTn id="74" dur="26">
                                          <p:stCondLst>
                                            <p:cond delay="650"/>
                                          </p:stCondLst>
                                        </p:cTn>
                                        <p:tgtEl>
                                          <p:spTgt spid="138249"/>
                                        </p:tgtEl>
                                      </p:cBhvr>
                                      <p:to x="100000" y="60000"/>
                                    </p:animScale>
                                    <p:animScale>
                                      <p:cBhvr>
                                        <p:cTn id="75" dur="166" decel="50000">
                                          <p:stCondLst>
                                            <p:cond delay="676"/>
                                          </p:stCondLst>
                                        </p:cTn>
                                        <p:tgtEl>
                                          <p:spTgt spid="138249"/>
                                        </p:tgtEl>
                                      </p:cBhvr>
                                      <p:to x="100000" y="100000"/>
                                    </p:animScale>
                                    <p:animScale>
                                      <p:cBhvr>
                                        <p:cTn id="76" dur="26">
                                          <p:stCondLst>
                                            <p:cond delay="1312"/>
                                          </p:stCondLst>
                                        </p:cTn>
                                        <p:tgtEl>
                                          <p:spTgt spid="138249"/>
                                        </p:tgtEl>
                                      </p:cBhvr>
                                      <p:to x="100000" y="80000"/>
                                    </p:animScale>
                                    <p:animScale>
                                      <p:cBhvr>
                                        <p:cTn id="77" dur="166" decel="50000">
                                          <p:stCondLst>
                                            <p:cond delay="1338"/>
                                          </p:stCondLst>
                                        </p:cTn>
                                        <p:tgtEl>
                                          <p:spTgt spid="138249"/>
                                        </p:tgtEl>
                                      </p:cBhvr>
                                      <p:to x="100000" y="100000"/>
                                    </p:animScale>
                                    <p:animScale>
                                      <p:cBhvr>
                                        <p:cTn id="78" dur="26">
                                          <p:stCondLst>
                                            <p:cond delay="1642"/>
                                          </p:stCondLst>
                                        </p:cTn>
                                        <p:tgtEl>
                                          <p:spTgt spid="138249"/>
                                        </p:tgtEl>
                                      </p:cBhvr>
                                      <p:to x="100000" y="90000"/>
                                    </p:animScale>
                                    <p:animScale>
                                      <p:cBhvr>
                                        <p:cTn id="79" dur="166" decel="50000">
                                          <p:stCondLst>
                                            <p:cond delay="1668"/>
                                          </p:stCondLst>
                                        </p:cTn>
                                        <p:tgtEl>
                                          <p:spTgt spid="138249"/>
                                        </p:tgtEl>
                                      </p:cBhvr>
                                      <p:to x="100000" y="100000"/>
                                    </p:animScale>
                                    <p:animScale>
                                      <p:cBhvr>
                                        <p:cTn id="80" dur="26">
                                          <p:stCondLst>
                                            <p:cond delay="1808"/>
                                          </p:stCondLst>
                                        </p:cTn>
                                        <p:tgtEl>
                                          <p:spTgt spid="138249"/>
                                        </p:tgtEl>
                                      </p:cBhvr>
                                      <p:to x="100000" y="95000"/>
                                    </p:animScale>
                                    <p:animScale>
                                      <p:cBhvr>
                                        <p:cTn id="81" dur="166" decel="50000">
                                          <p:stCondLst>
                                            <p:cond delay="1834"/>
                                          </p:stCondLst>
                                        </p:cTn>
                                        <p:tgtEl>
                                          <p:spTgt spid="138249"/>
                                        </p:tgtEl>
                                      </p:cBhvr>
                                      <p:to x="100000" y="100000"/>
                                    </p:animScale>
                                  </p:childTnLst>
                                </p:cTn>
                              </p:par>
                            </p:childTnLst>
                          </p:cTn>
                        </p:par>
                        <p:par>
                          <p:cTn id="82" fill="hold" nodeType="afterGroup">
                            <p:stCondLst>
                              <p:cond delay="2000"/>
                            </p:stCondLst>
                            <p:childTnLst>
                              <p:par>
                                <p:cTn id="83" presetID="17" presetClass="entr" presetSubtype="10" fill="hold" grpId="0" nodeType="afterEffect">
                                  <p:stCondLst>
                                    <p:cond delay="0"/>
                                  </p:stCondLst>
                                  <p:childTnLst>
                                    <p:set>
                                      <p:cBhvr>
                                        <p:cTn id="84" dur="1" fill="hold">
                                          <p:stCondLst>
                                            <p:cond delay="0"/>
                                          </p:stCondLst>
                                        </p:cTn>
                                        <p:tgtEl>
                                          <p:spTgt spid="138252"/>
                                        </p:tgtEl>
                                        <p:attrNameLst>
                                          <p:attrName>style.visibility</p:attrName>
                                        </p:attrNameLst>
                                      </p:cBhvr>
                                      <p:to>
                                        <p:strVal val="visible"/>
                                      </p:to>
                                    </p:set>
                                    <p:anim calcmode="lin" valueType="num">
                                      <p:cBhvr>
                                        <p:cTn id="85" dur="500" fill="hold"/>
                                        <p:tgtEl>
                                          <p:spTgt spid="138252"/>
                                        </p:tgtEl>
                                        <p:attrNameLst>
                                          <p:attrName>ppt_w</p:attrName>
                                        </p:attrNameLst>
                                      </p:cBhvr>
                                      <p:tavLst>
                                        <p:tav tm="0">
                                          <p:val>
                                            <p:fltVal val="0"/>
                                          </p:val>
                                        </p:tav>
                                        <p:tav tm="100000">
                                          <p:val>
                                            <p:strVal val="#ppt_w"/>
                                          </p:val>
                                        </p:tav>
                                      </p:tavLst>
                                    </p:anim>
                                    <p:anim calcmode="lin" valueType="num">
                                      <p:cBhvr>
                                        <p:cTn id="86" dur="500" fill="hold"/>
                                        <p:tgtEl>
                                          <p:spTgt spid="138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build="p" autoUpdateAnimBg="0"/>
      <p:bldP spid="138245" grpId="0" build="p" autoUpdateAnimBg="0"/>
      <p:bldP spid="138246" grpId="0" build="p" autoUpdateAnimBg="0"/>
      <p:bldP spid="138247" grpId="0" build="p" autoUpdateAnimBg="0"/>
      <p:bldP spid="138248" grpId="0" build="p" autoUpdateAnimBg="0"/>
      <p:bldP spid="138249" grpId="0" animBg="1"/>
      <p:bldP spid="138250" grpId="0"/>
      <p:bldP spid="1382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201" y="1324921"/>
            <a:ext cx="5673597" cy="558500"/>
          </a:xfrm>
        </p:spPr>
        <p:txBody>
          <a:bodyPr>
            <a:normAutofit fontScale="90000"/>
          </a:bodyPr>
          <a:lstStyle/>
          <a:p>
            <a:r>
              <a:rPr lang="en-US" dirty="0"/>
              <a:t>Six faces of conflict</a:t>
            </a:r>
          </a:p>
        </p:txBody>
      </p:sp>
      <p:sp>
        <p:nvSpPr>
          <p:cNvPr id="3" name="Content Placeholder 2"/>
          <p:cNvSpPr>
            <a:spLocks noGrp="1"/>
          </p:cNvSpPr>
          <p:nvPr>
            <p:ph idx="1"/>
          </p:nvPr>
        </p:nvSpPr>
        <p:spPr>
          <a:xfrm>
            <a:off x="5718869" y="2617517"/>
            <a:ext cx="3268864" cy="2915562"/>
          </a:xfrm>
        </p:spPr>
        <p:txBody>
          <a:bodyPr>
            <a:normAutofit/>
          </a:bodyPr>
          <a:lstStyle/>
          <a:p>
            <a:r>
              <a:rPr lang="en-US" sz="2100" dirty="0"/>
              <a:t>Low-impact Conflict</a:t>
            </a:r>
          </a:p>
          <a:p>
            <a:r>
              <a:rPr lang="en-US" sz="2100" dirty="0"/>
              <a:t>Latent Conflict</a:t>
            </a:r>
          </a:p>
          <a:p>
            <a:r>
              <a:rPr lang="en-US" sz="2100" dirty="0"/>
              <a:t>Transient Conflict</a:t>
            </a:r>
          </a:p>
          <a:p>
            <a:r>
              <a:rPr lang="en-US" sz="2100" dirty="0"/>
              <a:t>Representative Conflict</a:t>
            </a:r>
          </a:p>
          <a:p>
            <a:r>
              <a:rPr lang="en-US" sz="2100" dirty="0"/>
              <a:t>Stubborn Conflict</a:t>
            </a:r>
          </a:p>
          <a:p>
            <a:r>
              <a:rPr lang="en-US" sz="2100" dirty="0"/>
              <a:t>Enduring Conflict</a:t>
            </a:r>
          </a:p>
          <a:p>
            <a:pPr marL="0" indent="0">
              <a:buNone/>
            </a:pPr>
            <a:endParaRPr lang="en-US" sz="1275" dirty="0"/>
          </a:p>
        </p:txBody>
      </p:sp>
      <p:pic>
        <p:nvPicPr>
          <p:cNvPr id="60418" name="Picture 2">
            <a:extLst>
              <a:ext uri="{FF2B5EF4-FFF2-40B4-BE49-F238E27FC236}">
                <a16:creationId xmlns:a16="http://schemas.microsoft.com/office/drawing/2014/main" id="{38CFB32B-7956-DD4D-9739-2929FEA19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519" y="2498984"/>
            <a:ext cx="4373342" cy="291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1325563" y="382588"/>
            <a:ext cx="7818437" cy="757237"/>
          </a:xfrm>
        </p:spPr>
        <p:txBody>
          <a:bodyPr>
            <a:normAutofit/>
          </a:bodyPr>
          <a:lstStyle/>
          <a:p>
            <a:pPr algn="ctr"/>
            <a:r>
              <a:rPr lang="en-US" sz="2800" dirty="0">
                <a:solidFill>
                  <a:schemeClr val="tx1"/>
                </a:solidFill>
              </a:rPr>
              <a:t>Five Conflict-Handling Styles</a:t>
            </a:r>
          </a:p>
        </p:txBody>
      </p:sp>
      <p:sp>
        <p:nvSpPr>
          <p:cNvPr id="105478" name="Line 6"/>
          <p:cNvSpPr>
            <a:spLocks noChangeShapeType="1"/>
          </p:cNvSpPr>
          <p:nvPr/>
        </p:nvSpPr>
        <p:spPr bwMode="auto">
          <a:xfrm flipV="1">
            <a:off x="1826556" y="2514599"/>
            <a:ext cx="0" cy="2362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9" name="Text Box 7"/>
          <p:cNvSpPr txBox="1">
            <a:spLocks noChangeArrowheads="1"/>
          </p:cNvSpPr>
          <p:nvPr/>
        </p:nvSpPr>
        <p:spPr bwMode="auto">
          <a:xfrm rot="16200000">
            <a:off x="1323319" y="1783558"/>
            <a:ext cx="100647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1" dirty="0"/>
              <a:t>Assertive</a:t>
            </a:r>
          </a:p>
        </p:txBody>
      </p:sp>
      <p:sp>
        <p:nvSpPr>
          <p:cNvPr id="105480" name="Text Box 8"/>
          <p:cNvSpPr txBox="1">
            <a:spLocks noChangeArrowheads="1"/>
          </p:cNvSpPr>
          <p:nvPr/>
        </p:nvSpPr>
        <p:spPr bwMode="auto">
          <a:xfrm rot="16200000">
            <a:off x="1243008" y="5195589"/>
            <a:ext cx="115887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1" dirty="0"/>
              <a:t>Unassertive</a:t>
            </a:r>
          </a:p>
        </p:txBody>
      </p:sp>
      <p:sp>
        <p:nvSpPr>
          <p:cNvPr id="105482" name="Line 10"/>
          <p:cNvSpPr>
            <a:spLocks noChangeShapeType="1"/>
          </p:cNvSpPr>
          <p:nvPr/>
        </p:nvSpPr>
        <p:spPr bwMode="auto">
          <a:xfrm>
            <a:off x="3525517" y="6019800"/>
            <a:ext cx="31242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83" name="Text Box 11"/>
          <p:cNvSpPr txBox="1">
            <a:spLocks noChangeArrowheads="1"/>
          </p:cNvSpPr>
          <p:nvPr/>
        </p:nvSpPr>
        <p:spPr bwMode="auto">
          <a:xfrm rot="16200000">
            <a:off x="243983" y="3490119"/>
            <a:ext cx="2317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1" dirty="0"/>
              <a:t>ASSERTIVENESS</a:t>
            </a:r>
          </a:p>
        </p:txBody>
      </p:sp>
      <p:sp>
        <p:nvSpPr>
          <p:cNvPr id="105484" name="Text Box 12"/>
          <p:cNvSpPr txBox="1">
            <a:spLocks noChangeArrowheads="1"/>
          </p:cNvSpPr>
          <p:nvPr/>
        </p:nvSpPr>
        <p:spPr bwMode="auto">
          <a:xfrm>
            <a:off x="2110922" y="5867400"/>
            <a:ext cx="12414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1" dirty="0"/>
              <a:t>Uncooperative</a:t>
            </a:r>
          </a:p>
        </p:txBody>
      </p:sp>
      <p:sp>
        <p:nvSpPr>
          <p:cNvPr id="105485" name="Text Box 13"/>
          <p:cNvSpPr txBox="1">
            <a:spLocks noChangeArrowheads="1"/>
          </p:cNvSpPr>
          <p:nvPr/>
        </p:nvSpPr>
        <p:spPr bwMode="auto">
          <a:xfrm>
            <a:off x="6687031" y="5867400"/>
            <a:ext cx="10636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b="1" dirty="0"/>
              <a:t>Cooperative</a:t>
            </a:r>
          </a:p>
        </p:txBody>
      </p:sp>
      <p:sp>
        <p:nvSpPr>
          <p:cNvPr id="105486" name="Rectangle 14"/>
          <p:cNvSpPr>
            <a:spLocks noChangeArrowheads="1"/>
          </p:cNvSpPr>
          <p:nvPr/>
        </p:nvSpPr>
        <p:spPr bwMode="auto">
          <a:xfrm>
            <a:off x="2460625" y="1752600"/>
            <a:ext cx="1905000" cy="1219200"/>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p>
            <a:pPr algn="ctr"/>
            <a:r>
              <a:rPr lang="en-US"/>
              <a:t>Competing</a:t>
            </a:r>
          </a:p>
        </p:txBody>
      </p:sp>
      <p:sp>
        <p:nvSpPr>
          <p:cNvPr id="105487" name="Rectangle 15"/>
          <p:cNvSpPr>
            <a:spLocks noChangeArrowheads="1"/>
          </p:cNvSpPr>
          <p:nvPr/>
        </p:nvSpPr>
        <p:spPr bwMode="auto">
          <a:xfrm>
            <a:off x="5195243" y="1752600"/>
            <a:ext cx="1905000" cy="12192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a:t>Collaborating</a:t>
            </a:r>
          </a:p>
        </p:txBody>
      </p:sp>
      <p:sp>
        <p:nvSpPr>
          <p:cNvPr id="105488" name="Rectangle 16"/>
          <p:cNvSpPr>
            <a:spLocks noChangeArrowheads="1"/>
          </p:cNvSpPr>
          <p:nvPr/>
        </p:nvSpPr>
        <p:spPr bwMode="auto">
          <a:xfrm>
            <a:off x="3886200" y="3124200"/>
            <a:ext cx="1905000" cy="1219200"/>
          </a:xfrm>
          <a:prstGeom prst="rect">
            <a:avLst/>
          </a:prstGeom>
          <a:solidFill>
            <a:schemeClr val="accent4"/>
          </a:solidFill>
          <a:ln w="9525">
            <a:solidFill>
              <a:schemeClr val="tx1"/>
            </a:solidFill>
            <a:miter lim="800000"/>
            <a:headEnd/>
            <a:tailEnd/>
          </a:ln>
          <a:effectLst/>
        </p:spPr>
        <p:txBody>
          <a:bodyPr wrap="none" anchor="ctr"/>
          <a:lstStyle/>
          <a:p>
            <a:pPr algn="ctr"/>
            <a:r>
              <a:rPr lang="en-US"/>
              <a:t>Compromising</a:t>
            </a:r>
          </a:p>
        </p:txBody>
      </p:sp>
      <p:sp>
        <p:nvSpPr>
          <p:cNvPr id="105489" name="Rectangle 17"/>
          <p:cNvSpPr>
            <a:spLocks noChangeArrowheads="1"/>
          </p:cNvSpPr>
          <p:nvPr/>
        </p:nvSpPr>
        <p:spPr bwMode="auto">
          <a:xfrm>
            <a:off x="2460625" y="4499486"/>
            <a:ext cx="1905000" cy="1219200"/>
          </a:xfrm>
          <a:prstGeom prst="rect">
            <a:avLst/>
          </a:prstGeom>
          <a:solidFill>
            <a:srgbClr val="CF543F"/>
          </a:solidFill>
          <a:ln w="9525">
            <a:solidFill>
              <a:schemeClr val="tx1"/>
            </a:solidFill>
            <a:miter lim="800000"/>
            <a:headEnd/>
            <a:tailEnd/>
          </a:ln>
          <a:effectLst/>
        </p:spPr>
        <p:txBody>
          <a:bodyPr wrap="none" anchor="ctr"/>
          <a:lstStyle/>
          <a:p>
            <a:pPr algn="ctr"/>
            <a:r>
              <a:rPr lang="en-US" dirty="0"/>
              <a:t>Avoiding</a:t>
            </a:r>
          </a:p>
        </p:txBody>
      </p:sp>
      <p:sp>
        <p:nvSpPr>
          <p:cNvPr id="105490" name="Rectangle 18"/>
          <p:cNvSpPr>
            <a:spLocks noChangeArrowheads="1"/>
          </p:cNvSpPr>
          <p:nvPr/>
        </p:nvSpPr>
        <p:spPr bwMode="auto">
          <a:xfrm>
            <a:off x="5195243" y="4499486"/>
            <a:ext cx="1905000" cy="1219200"/>
          </a:xfrm>
          <a:prstGeom prst="rect">
            <a:avLst/>
          </a:prstGeom>
          <a:solidFill>
            <a:schemeClr val="accent5"/>
          </a:solidFill>
          <a:ln w="9525">
            <a:solidFill>
              <a:schemeClr val="tx1"/>
            </a:solidFill>
            <a:miter lim="800000"/>
            <a:headEnd/>
            <a:tailEnd/>
          </a:ln>
          <a:effectLst/>
        </p:spPr>
        <p:txBody>
          <a:bodyPr wrap="none" anchor="ctr"/>
          <a:lstStyle/>
          <a:p>
            <a:pPr algn="ctr"/>
            <a:r>
              <a:rPr lang="en-US"/>
              <a:t>Accommodating</a:t>
            </a:r>
          </a:p>
        </p:txBody>
      </p:sp>
      <p:sp>
        <p:nvSpPr>
          <p:cNvPr id="105491" name="Text Box 19"/>
          <p:cNvSpPr txBox="1">
            <a:spLocks noChangeArrowheads="1"/>
          </p:cNvSpPr>
          <p:nvPr/>
        </p:nvSpPr>
        <p:spPr bwMode="auto">
          <a:xfrm>
            <a:off x="3886200" y="6101557"/>
            <a:ext cx="2470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a:t>COOPERATIVENESS</a:t>
            </a:r>
          </a:p>
        </p:txBody>
      </p:sp>
    </p:spTree>
    <p:extLst>
      <p:ext uri="{BB962C8B-B14F-4D97-AF65-F5344CB8AC3E}">
        <p14:creationId xmlns:p14="http://schemas.microsoft.com/office/powerpoint/2010/main" val="315583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36" y="2858251"/>
            <a:ext cx="3290594" cy="1141497"/>
          </a:xfrm>
        </p:spPr>
        <p:txBody>
          <a:bodyPr>
            <a:normAutofit fontScale="90000"/>
          </a:bodyPr>
          <a:lstStyle/>
          <a:p>
            <a:br>
              <a:rPr lang="en-US" dirty="0"/>
            </a:br>
            <a:r>
              <a:rPr lang="en-US" sz="2200" dirty="0"/>
              <a:t>What is your current Strategy for Conflict?</a:t>
            </a:r>
            <a:br>
              <a:rPr lang="en-US" sz="2200" dirty="0"/>
            </a:br>
            <a:endParaRPr lang="en-US" sz="2200" dirty="0"/>
          </a:p>
        </p:txBody>
      </p:sp>
      <p:sp>
        <p:nvSpPr>
          <p:cNvPr id="2" name="Content Placeholder 1"/>
          <p:cNvSpPr>
            <a:spLocks noGrp="1"/>
          </p:cNvSpPr>
          <p:nvPr>
            <p:ph idx="1"/>
          </p:nvPr>
        </p:nvSpPr>
        <p:spPr/>
        <p:txBody>
          <a:bodyPr>
            <a:normAutofit/>
          </a:bodyPr>
          <a:lstStyle/>
          <a:p>
            <a:r>
              <a:rPr lang="en-US" dirty="0"/>
              <a:t>What do you believe to be your preferred or dominant conflict style?</a:t>
            </a:r>
          </a:p>
          <a:p>
            <a:r>
              <a:rPr lang="en-US" dirty="0"/>
              <a:t>What about a situation might have you shift away from your preferred style?</a:t>
            </a:r>
          </a:p>
          <a:p>
            <a:r>
              <a:rPr lang="en-US" dirty="0"/>
              <a:t>When will you you choose to engage conflict?  What about a situation or context might invite your participation? What does engagement look like?</a:t>
            </a:r>
          </a:p>
          <a:p>
            <a:r>
              <a:rPr lang="en-US" dirty="0"/>
              <a:t>When will you choose to avoid conflict?  What about a situation might inhibit your engagement? What does avoidance look like?</a:t>
            </a:r>
          </a:p>
        </p:txBody>
      </p:sp>
    </p:spTree>
    <p:extLst>
      <p:ext uri="{BB962C8B-B14F-4D97-AF65-F5344CB8AC3E}">
        <p14:creationId xmlns:p14="http://schemas.microsoft.com/office/powerpoint/2010/main" val="5944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5" name="Picture 209924" descr="3D Dialogue Boxes">
            <a:extLst>
              <a:ext uri="{FF2B5EF4-FFF2-40B4-BE49-F238E27FC236}">
                <a16:creationId xmlns:a16="http://schemas.microsoft.com/office/drawing/2014/main" id="{374DC984-6528-B231-C598-B2500AB12DEA}"/>
              </a:ext>
            </a:extLst>
          </p:cNvPr>
          <p:cNvPicPr>
            <a:picLocks noChangeAspect="1"/>
          </p:cNvPicPr>
          <p:nvPr/>
        </p:nvPicPr>
        <p:blipFill rotWithShape="1">
          <a:blip r:embed="rId2"/>
          <a:srcRect t="27164" b="17101"/>
          <a:stretch/>
        </p:blipFill>
        <p:spPr>
          <a:xfrm>
            <a:off x="20" y="0"/>
            <a:ext cx="9143980" cy="4242806"/>
          </a:xfrm>
          <a:prstGeom prst="rect">
            <a:avLst/>
          </a:prstGeom>
        </p:spPr>
      </p:pic>
      <p:sp>
        <p:nvSpPr>
          <p:cNvPr id="209922" name="Rectangle 2050"/>
          <p:cNvSpPr>
            <a:spLocks noGrp="1" noChangeArrowheads="1"/>
          </p:cNvSpPr>
          <p:nvPr>
            <p:ph type="ctrTitle"/>
          </p:nvPr>
        </p:nvSpPr>
        <p:spPr>
          <a:xfrm>
            <a:off x="1200150" y="3806456"/>
            <a:ext cx="6412762" cy="1259239"/>
          </a:xfrm>
        </p:spPr>
        <p:txBody>
          <a:bodyPr>
            <a:normAutofit/>
          </a:bodyPr>
          <a:lstStyle/>
          <a:p>
            <a:r>
              <a:rPr lang="en-US" sz="2800" dirty="0">
                <a:latin typeface="Arial" charset="0"/>
              </a:rPr>
              <a:t>Conversational Structures</a:t>
            </a:r>
          </a:p>
        </p:txBody>
      </p:sp>
      <p:sp>
        <p:nvSpPr>
          <p:cNvPr id="209923" name="Rectangle 2051"/>
          <p:cNvSpPr>
            <a:spLocks noGrp="1" noChangeArrowheads="1"/>
          </p:cNvSpPr>
          <p:nvPr>
            <p:ph type="subTitle" idx="1"/>
          </p:nvPr>
        </p:nvSpPr>
        <p:spPr>
          <a:xfrm>
            <a:off x="2021395" y="5371138"/>
            <a:ext cx="5101209" cy="923336"/>
          </a:xfrm>
        </p:spPr>
        <p:txBody>
          <a:bodyPr>
            <a:normAutofit/>
          </a:bodyPr>
          <a:lstStyle/>
          <a:p>
            <a:r>
              <a:rPr lang="en-US" sz="2000" dirty="0"/>
              <a:t>Changing the structure of the conversation can change the nature of the relationship.</a:t>
            </a:r>
          </a:p>
          <a:p>
            <a:endParaRPr lang="en-US" dirty="0"/>
          </a:p>
        </p:txBody>
      </p:sp>
    </p:spTree>
    <p:extLst>
      <p:ext uri="{BB962C8B-B14F-4D97-AF65-F5344CB8AC3E}">
        <p14:creationId xmlns:p14="http://schemas.microsoft.com/office/powerpoint/2010/main" val="23199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fade">
                                      <p:cBhvr>
                                        <p:cTn id="7" dur="400"/>
                                        <p:tgtEl>
                                          <p:spTgt spid="20992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09922"/>
                                        </p:tgtEl>
                                        <p:attrNameLst>
                                          <p:attrName>style.visibility</p:attrName>
                                        </p:attrNameLst>
                                      </p:cBhvr>
                                      <p:to>
                                        <p:strVal val="visible"/>
                                      </p:to>
                                    </p:set>
                                    <p:animEffect transition="in" filter="fade">
                                      <p:cBhvr>
                                        <p:cTn id="10" dur="400"/>
                                        <p:tgtEl>
                                          <p:spTgt spid="20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animBg="1"/>
      <p:bldP spid="2099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Picture 14339">
            <a:extLst>
              <a:ext uri="{FF2B5EF4-FFF2-40B4-BE49-F238E27FC236}">
                <a16:creationId xmlns:a16="http://schemas.microsoft.com/office/drawing/2014/main" id="{EA916EE6-B771-4D6B-BAB7-027FA6D0ADC8}"/>
              </a:ext>
            </a:extLst>
          </p:cNvPr>
          <p:cNvPicPr>
            <a:picLocks noChangeAspect="1"/>
          </p:cNvPicPr>
          <p:nvPr/>
        </p:nvPicPr>
        <p:blipFill rotWithShape="1">
          <a:blip r:embed="rId3"/>
          <a:srcRect l="6572" r="4427" b="-1"/>
          <a:stretch/>
        </p:blipFill>
        <p:spPr>
          <a:xfrm>
            <a:off x="20" y="10"/>
            <a:ext cx="9143980" cy="6857990"/>
          </a:xfrm>
          <a:prstGeom prst="rect">
            <a:avLst/>
          </a:prstGeom>
        </p:spPr>
      </p:pic>
      <p:sp>
        <p:nvSpPr>
          <p:cNvPr id="14338" name="Rectangle 2">
            <a:extLst>
              <a:ext uri="{FF2B5EF4-FFF2-40B4-BE49-F238E27FC236}">
                <a16:creationId xmlns:a16="http://schemas.microsoft.com/office/drawing/2014/main" id="{08DE8954-4469-3144-AA65-BDE5224CCB3A}"/>
              </a:ext>
            </a:extLst>
          </p:cNvPr>
          <p:cNvSpPr>
            <a:spLocks noGrp="1" noChangeArrowheads="1"/>
          </p:cNvSpPr>
          <p:nvPr>
            <p:ph type="ctrTitle"/>
          </p:nvPr>
        </p:nvSpPr>
        <p:spPr>
          <a:xfrm>
            <a:off x="1336675" y="3606799"/>
            <a:ext cx="6470650" cy="1204797"/>
          </a:xfrm>
          <a:solidFill>
            <a:schemeClr val="bg1">
              <a:alpha val="60000"/>
            </a:schemeClr>
          </a:solidFill>
          <a:ln w="38100" cap="sq">
            <a:solidFill>
              <a:schemeClr val="tx1"/>
            </a:solidFill>
            <a:miter lim="800000"/>
          </a:ln>
        </p:spPr>
        <p:txBody>
          <a:bodyPr vert="horz" lIns="137160" tIns="137160" rIns="137160" bIns="137160" rtlCol="0" anchor="ctr" anchorCtr="1">
            <a:normAutofit/>
          </a:bodyPr>
          <a:lstStyle/>
          <a:p>
            <a:pPr>
              <a:defRPr/>
            </a:pPr>
            <a:r>
              <a:rPr lang="en-US" spc="150">
                <a:solidFill>
                  <a:schemeClr val="tx1"/>
                </a:solidFill>
              </a:rPr>
              <a:t>A Framework</a:t>
            </a:r>
          </a:p>
        </p:txBody>
      </p:sp>
    </p:spTree>
    <p:extLst>
      <p:ext uri="{BB962C8B-B14F-4D97-AF65-F5344CB8AC3E}">
        <p14:creationId xmlns:p14="http://schemas.microsoft.com/office/powerpoint/2010/main" val="5738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7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02DF5-3C63-9C41-AE81-32ED44907EF3}"/>
              </a:ext>
            </a:extLst>
          </p:cNvPr>
          <p:cNvSpPr>
            <a:spLocks noGrp="1"/>
          </p:cNvSpPr>
          <p:nvPr>
            <p:ph type="title"/>
          </p:nvPr>
        </p:nvSpPr>
        <p:spPr>
          <a:xfrm>
            <a:off x="482600" y="2681103"/>
            <a:ext cx="2522980" cy="1495794"/>
          </a:xfrm>
          <a:noFill/>
          <a:ln>
            <a:solidFill>
              <a:schemeClr val="bg1"/>
            </a:solidFill>
          </a:ln>
        </p:spPr>
        <p:txBody>
          <a:bodyPr wrap="square">
            <a:normAutofit/>
          </a:bodyPr>
          <a:lstStyle/>
          <a:p>
            <a:r>
              <a:rPr lang="en-US" sz="1600">
                <a:solidFill>
                  <a:schemeClr val="bg1"/>
                </a:solidFill>
              </a:rPr>
              <a:t>Conversational Structure</a:t>
            </a:r>
          </a:p>
        </p:txBody>
      </p:sp>
      <p:graphicFrame>
        <p:nvGraphicFramePr>
          <p:cNvPr id="21" name="Content Placeholder 2">
            <a:extLst>
              <a:ext uri="{FF2B5EF4-FFF2-40B4-BE49-F238E27FC236}">
                <a16:creationId xmlns:a16="http://schemas.microsoft.com/office/drawing/2014/main" id="{29804767-C84E-4B17-B675-2105CCC618C7}"/>
              </a:ext>
            </a:extLst>
          </p:cNvPr>
          <p:cNvGraphicFramePr>
            <a:graphicFrameLocks noGrp="1"/>
          </p:cNvGraphicFramePr>
          <p:nvPr>
            <p:ph idx="1"/>
            <p:extLst>
              <p:ext uri="{D42A27DB-BD31-4B8C-83A1-F6EECF244321}">
                <p14:modId xmlns:p14="http://schemas.microsoft.com/office/powerpoint/2010/main" val="1492319039"/>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74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7120" y="1174140"/>
            <a:ext cx="4002362" cy="2110928"/>
          </a:xfrm>
        </p:spPr>
        <p:txBody>
          <a:bodyPr>
            <a:normAutofit/>
          </a:bodyPr>
          <a:lstStyle/>
          <a:p>
            <a:pPr algn="ctr"/>
            <a:r>
              <a:rPr lang="en-US" sz="2400" dirty="0">
                <a:latin typeface="Arial" charset="0"/>
              </a:rPr>
              <a:t>What makes some conversations more difficult?</a:t>
            </a:r>
            <a:r>
              <a:rPr lang="en-US" sz="2400" dirty="0"/>
              <a:t> </a:t>
            </a:r>
            <a:endParaRPr lang="en-US" sz="2400" dirty="0">
              <a:solidFill>
                <a:schemeClr val="tx1"/>
              </a:solidFill>
            </a:endParaRPr>
          </a:p>
        </p:txBody>
      </p:sp>
      <p:sp>
        <p:nvSpPr>
          <p:cNvPr id="224259" name="Rectangle 3"/>
          <p:cNvSpPr>
            <a:spLocks noGrp="1" noChangeArrowheads="1"/>
          </p:cNvSpPr>
          <p:nvPr>
            <p:ph idx="1"/>
          </p:nvPr>
        </p:nvSpPr>
        <p:spPr>
          <a:xfrm>
            <a:off x="4834520" y="1077878"/>
            <a:ext cx="4002360" cy="5248656"/>
          </a:xfrm>
        </p:spPr>
        <p:txBody>
          <a:bodyPr anchor="ctr">
            <a:normAutofit/>
          </a:bodyPr>
          <a:lstStyle/>
          <a:p>
            <a:pPr marL="469900" indent="-469900">
              <a:buClr>
                <a:schemeClr val="accent3"/>
              </a:buClr>
            </a:pPr>
            <a:r>
              <a:rPr lang="en-US" sz="2400" dirty="0"/>
              <a:t>Perception of difference or threat</a:t>
            </a:r>
          </a:p>
          <a:p>
            <a:pPr marL="469900" indent="-469900">
              <a:buClr>
                <a:schemeClr val="accent3"/>
              </a:buClr>
            </a:pPr>
            <a:r>
              <a:rPr lang="en-US" sz="2400" dirty="0"/>
              <a:t>Involve issues of significance</a:t>
            </a:r>
          </a:p>
          <a:p>
            <a:pPr marL="469900" indent="-469900">
              <a:buClr>
                <a:schemeClr val="accent3"/>
              </a:buClr>
            </a:pPr>
            <a:r>
              <a:rPr lang="en-US" sz="2400" dirty="0"/>
              <a:t>Strong emotions</a:t>
            </a:r>
          </a:p>
          <a:p>
            <a:pPr marL="469900" indent="-469900">
              <a:buClr>
                <a:schemeClr val="accent3"/>
              </a:buClr>
            </a:pPr>
            <a:r>
              <a:rPr lang="en-US" sz="2400" dirty="0"/>
              <a:t>Pivotal to the relationship</a:t>
            </a:r>
          </a:p>
          <a:p>
            <a:pPr marL="469900" indent="-469900">
              <a:buClr>
                <a:schemeClr val="accent3"/>
              </a:buClr>
            </a:pPr>
            <a:r>
              <a:rPr lang="en-US" sz="2400" dirty="0"/>
              <a:t>Characterized by </a:t>
            </a:r>
            <a:r>
              <a:rPr lang="ja-JP" altLang="en-US" sz="2400" dirty="0">
                <a:latin typeface="Arial"/>
              </a:rPr>
              <a:t>“</a:t>
            </a:r>
            <a:r>
              <a:rPr lang="en-US" sz="2400" dirty="0"/>
              <a:t>approach/avoidance</a:t>
            </a:r>
            <a:r>
              <a:rPr lang="ja-JP" altLang="en-US" sz="2400" dirty="0">
                <a:latin typeface="Arial"/>
              </a:rPr>
              <a:t>”</a:t>
            </a:r>
            <a:endParaRPr lang="en-US" sz="2400" dirty="0"/>
          </a:p>
          <a:p>
            <a:pPr marL="469900" indent="-469900">
              <a:lnSpc>
                <a:spcPct val="90000"/>
              </a:lnSpc>
              <a:buFont typeface="Wingdings" charset="0"/>
              <a:buNone/>
            </a:pPr>
            <a:endParaRPr lang="en-US" dirty="0"/>
          </a:p>
          <a:p>
            <a:pPr marL="469900" indent="-469900">
              <a:lnSpc>
                <a:spcPct val="90000"/>
              </a:lnSpc>
            </a:pPr>
            <a:endParaRPr lang="en-US" dirty="0"/>
          </a:p>
          <a:p>
            <a:pPr marL="469900" indent="-469900">
              <a:lnSpc>
                <a:spcPct val="90000"/>
              </a:lnSpc>
              <a:buFont typeface="Wingdings" charset="0"/>
              <a:buNone/>
            </a:pPr>
            <a:endParaRPr lang="en-US" sz="2100" b="1" dirty="0">
              <a:solidFill>
                <a:schemeClr val="bg1"/>
              </a:solidFill>
            </a:endParaRPr>
          </a:p>
        </p:txBody>
      </p:sp>
      <p:pic>
        <p:nvPicPr>
          <p:cNvPr id="8" name="Graphic 7" descr="Chat">
            <a:extLst>
              <a:ext uri="{FF2B5EF4-FFF2-40B4-BE49-F238E27FC236}">
                <a16:creationId xmlns:a16="http://schemas.microsoft.com/office/drawing/2014/main" id="{43FBD8D6-66AD-D341-94EC-461451304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473" y="3702206"/>
            <a:ext cx="2763656" cy="2763656"/>
          </a:xfrm>
          <a:prstGeom prst="rect">
            <a:avLst/>
          </a:prstGeom>
        </p:spPr>
      </p:pic>
    </p:spTree>
    <p:extLst>
      <p:ext uri="{BB962C8B-B14F-4D97-AF65-F5344CB8AC3E}">
        <p14:creationId xmlns:p14="http://schemas.microsoft.com/office/powerpoint/2010/main" val="2565027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dissolve">
                                      <p:cBhvr>
                                        <p:cTn id="7" dur="500"/>
                                        <p:tgtEl>
                                          <p:spTgt spid="224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dissolve">
                                      <p:cBhvr>
                                        <p:cTn id="12" dur="500"/>
                                        <p:tgtEl>
                                          <p:spTgt spid="224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4259">
                                            <p:txEl>
                                              <p:pRg st="1" end="1"/>
                                            </p:txEl>
                                          </p:spTgt>
                                        </p:tgtEl>
                                        <p:attrNameLst>
                                          <p:attrName>style.visibility</p:attrName>
                                        </p:attrNameLst>
                                      </p:cBhvr>
                                      <p:to>
                                        <p:strVal val="visible"/>
                                      </p:to>
                                    </p:set>
                                    <p:animEffect transition="in" filter="dissolve">
                                      <p:cBhvr>
                                        <p:cTn id="17" dur="500"/>
                                        <p:tgtEl>
                                          <p:spTgt spid="2242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4259">
                                            <p:txEl>
                                              <p:pRg st="2" end="2"/>
                                            </p:txEl>
                                          </p:spTgt>
                                        </p:tgtEl>
                                        <p:attrNameLst>
                                          <p:attrName>style.visibility</p:attrName>
                                        </p:attrNameLst>
                                      </p:cBhvr>
                                      <p:to>
                                        <p:strVal val="visible"/>
                                      </p:to>
                                    </p:set>
                                    <p:animEffect transition="in" filter="dissolve">
                                      <p:cBhvr>
                                        <p:cTn id="22" dur="500"/>
                                        <p:tgtEl>
                                          <p:spTgt spid="2242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4259">
                                            <p:txEl>
                                              <p:pRg st="3" end="3"/>
                                            </p:txEl>
                                          </p:spTgt>
                                        </p:tgtEl>
                                        <p:attrNameLst>
                                          <p:attrName>style.visibility</p:attrName>
                                        </p:attrNameLst>
                                      </p:cBhvr>
                                      <p:to>
                                        <p:strVal val="visible"/>
                                      </p:to>
                                    </p:set>
                                    <p:animEffect transition="in" filter="dissolve">
                                      <p:cBhvr>
                                        <p:cTn id="27" dur="500"/>
                                        <p:tgtEl>
                                          <p:spTgt spid="2242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4259">
                                            <p:txEl>
                                              <p:pRg st="4" end="4"/>
                                            </p:txEl>
                                          </p:spTgt>
                                        </p:tgtEl>
                                        <p:attrNameLst>
                                          <p:attrName>style.visibility</p:attrName>
                                        </p:attrNameLst>
                                      </p:cBhvr>
                                      <p:to>
                                        <p:strVal val="visible"/>
                                      </p:to>
                                    </p:set>
                                    <p:animEffect transition="in" filter="dissolve">
                                      <p:cBhvr>
                                        <p:cTn id="32" dur="5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nimBg="1"/>
      <p:bldP spid="2242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84D8D1-A3D1-D04B-BF6C-E849261E28A0}"/>
              </a:ext>
            </a:extLst>
          </p:cNvPr>
          <p:cNvSpPr>
            <a:spLocks noGrp="1"/>
          </p:cNvSpPr>
          <p:nvPr>
            <p:ph type="title"/>
          </p:nvPr>
        </p:nvSpPr>
        <p:spPr>
          <a:xfrm>
            <a:off x="640703" y="2858251"/>
            <a:ext cx="3290594" cy="1141497"/>
          </a:xfrm>
        </p:spPr>
        <p:txBody>
          <a:bodyPr>
            <a:normAutofit/>
          </a:bodyPr>
          <a:lstStyle/>
          <a:p>
            <a:r>
              <a:rPr lang="en-US" dirty="0">
                <a:solidFill>
                  <a:schemeClr val="tx1"/>
                </a:solidFill>
              </a:rPr>
              <a:t>Two Types of Stances</a:t>
            </a:r>
          </a:p>
        </p:txBody>
      </p:sp>
      <p:sp>
        <p:nvSpPr>
          <p:cNvPr id="5" name="Content Placeholder 4">
            <a:extLst>
              <a:ext uri="{FF2B5EF4-FFF2-40B4-BE49-F238E27FC236}">
                <a16:creationId xmlns:a16="http://schemas.microsoft.com/office/drawing/2014/main" id="{D44A4933-7EBC-B646-B9C0-23B5BECF4921}"/>
              </a:ext>
            </a:extLst>
          </p:cNvPr>
          <p:cNvSpPr>
            <a:spLocks noGrp="1"/>
          </p:cNvSpPr>
          <p:nvPr>
            <p:ph idx="1"/>
          </p:nvPr>
        </p:nvSpPr>
        <p:spPr>
          <a:xfrm>
            <a:off x="4965350" y="1920266"/>
            <a:ext cx="1957964" cy="3071896"/>
          </a:xfrm>
        </p:spPr>
        <p:txBody>
          <a:bodyPr anchor="b">
            <a:normAutofit/>
          </a:bodyPr>
          <a:lstStyle/>
          <a:p>
            <a:pPr>
              <a:buNone/>
              <a:defRPr/>
            </a:pPr>
            <a:r>
              <a:rPr lang="en-US" sz="2400" i="1" dirty="0"/>
              <a:t>TELLING</a:t>
            </a:r>
          </a:p>
          <a:p>
            <a:pPr>
              <a:buClr>
                <a:schemeClr val="tx2"/>
              </a:buClr>
              <a:buSzPct val="100000"/>
              <a:buFont typeface="Wingdings" pitchFamily="2" charset="2"/>
              <a:buChar char="§"/>
              <a:defRPr/>
            </a:pPr>
            <a:r>
              <a:rPr lang="en-US" sz="2400" dirty="0"/>
              <a:t>Judgment</a:t>
            </a:r>
          </a:p>
          <a:p>
            <a:pPr>
              <a:buClr>
                <a:schemeClr val="tx2"/>
              </a:buClr>
              <a:buSzPct val="100000"/>
              <a:buFont typeface="Wingdings" pitchFamily="2" charset="2"/>
              <a:buChar char="§"/>
              <a:defRPr/>
            </a:pPr>
            <a:r>
              <a:rPr lang="en-US" sz="2400" dirty="0"/>
              <a:t>Hubris</a:t>
            </a:r>
          </a:p>
          <a:p>
            <a:pPr>
              <a:buClr>
                <a:schemeClr val="tx2"/>
              </a:buClr>
              <a:buSzPct val="100000"/>
              <a:buFont typeface="Wingdings" pitchFamily="2" charset="2"/>
              <a:buChar char="§"/>
              <a:defRPr/>
            </a:pPr>
            <a:r>
              <a:rPr lang="en-US" sz="2400" dirty="0"/>
              <a:t>Pretense</a:t>
            </a:r>
          </a:p>
          <a:p>
            <a:pPr>
              <a:buClr>
                <a:schemeClr val="tx2"/>
              </a:buClr>
              <a:buSzPct val="100000"/>
              <a:buFont typeface="Wingdings" pitchFamily="2" charset="2"/>
              <a:buChar char="§"/>
              <a:defRPr/>
            </a:pPr>
            <a:r>
              <a:rPr lang="en-US" sz="2400" dirty="0"/>
              <a:t>Dismiss</a:t>
            </a:r>
          </a:p>
          <a:p>
            <a:endParaRPr lang="en-US" sz="1425" dirty="0"/>
          </a:p>
        </p:txBody>
      </p:sp>
      <p:sp>
        <p:nvSpPr>
          <p:cNvPr id="6" name="Content Placeholder 5">
            <a:extLst>
              <a:ext uri="{FF2B5EF4-FFF2-40B4-BE49-F238E27FC236}">
                <a16:creationId xmlns:a16="http://schemas.microsoft.com/office/drawing/2014/main" id="{5E1C9FA6-4416-5E4A-8BF0-BF453114A077}"/>
              </a:ext>
            </a:extLst>
          </p:cNvPr>
          <p:cNvSpPr>
            <a:spLocks noGrp="1"/>
          </p:cNvSpPr>
          <p:nvPr>
            <p:ph type="body" sz="half" idx="2"/>
          </p:nvPr>
        </p:nvSpPr>
        <p:spPr>
          <a:xfrm>
            <a:off x="6591844" y="2209800"/>
            <a:ext cx="2399756" cy="2492829"/>
          </a:xfrm>
        </p:spPr>
        <p:txBody>
          <a:bodyPr>
            <a:normAutofit/>
          </a:bodyPr>
          <a:lstStyle/>
          <a:p>
            <a:pPr algn="l">
              <a:buNone/>
              <a:defRPr/>
            </a:pPr>
            <a:r>
              <a:rPr lang="en-US" sz="2400" i="1" dirty="0">
                <a:solidFill>
                  <a:schemeClr val="tx1"/>
                </a:solidFill>
              </a:rPr>
              <a:t>LEARNING</a:t>
            </a:r>
          </a:p>
          <a:p>
            <a:pPr marL="285750" indent="-285750" algn="l">
              <a:buClr>
                <a:schemeClr val="tx2"/>
              </a:buClr>
              <a:buSzPct val="100000"/>
              <a:buFont typeface="Wingdings" pitchFamily="2" charset="2"/>
              <a:buChar char="§"/>
              <a:defRPr/>
            </a:pPr>
            <a:r>
              <a:rPr lang="en-US" sz="2400" dirty="0">
                <a:solidFill>
                  <a:schemeClr val="tx1"/>
                </a:solidFill>
              </a:rPr>
              <a:t>Curiosity</a:t>
            </a:r>
          </a:p>
          <a:p>
            <a:pPr marL="285750" indent="-285750" algn="l">
              <a:buClr>
                <a:schemeClr val="tx2"/>
              </a:buClr>
              <a:buSzPct val="100000"/>
              <a:buFont typeface="Wingdings" pitchFamily="2" charset="2"/>
              <a:buChar char="§"/>
              <a:defRPr/>
            </a:pPr>
            <a:r>
              <a:rPr lang="en-US" sz="2400" dirty="0">
                <a:solidFill>
                  <a:schemeClr val="tx1"/>
                </a:solidFill>
              </a:rPr>
              <a:t>Humble</a:t>
            </a:r>
          </a:p>
          <a:p>
            <a:pPr marL="285750" indent="-285750" algn="l">
              <a:buClr>
                <a:schemeClr val="tx2"/>
              </a:buClr>
              <a:buSzPct val="100000"/>
              <a:buFont typeface="Wingdings" pitchFamily="2" charset="2"/>
              <a:buChar char="§"/>
              <a:defRPr/>
            </a:pPr>
            <a:r>
              <a:rPr lang="en-US" sz="2400" dirty="0">
                <a:solidFill>
                  <a:schemeClr val="tx1"/>
                </a:solidFill>
              </a:rPr>
              <a:t>Presence</a:t>
            </a:r>
          </a:p>
          <a:p>
            <a:pPr marL="285750" indent="-285750" algn="l">
              <a:buClr>
                <a:schemeClr val="tx2"/>
              </a:buClr>
              <a:buSzPct val="100000"/>
              <a:buFont typeface="Wingdings" pitchFamily="2" charset="2"/>
              <a:buChar char="§"/>
              <a:defRPr/>
            </a:pPr>
            <a:r>
              <a:rPr lang="en-US" sz="2400" dirty="0">
                <a:solidFill>
                  <a:schemeClr val="tx1"/>
                </a:solidFill>
              </a:rPr>
              <a:t>Acknowledge</a:t>
            </a:r>
          </a:p>
          <a:p>
            <a:endParaRPr lang="en-US" sz="1425" dirty="0"/>
          </a:p>
        </p:txBody>
      </p:sp>
    </p:spTree>
    <p:extLst>
      <p:ext uri="{BB962C8B-B14F-4D97-AF65-F5344CB8AC3E}">
        <p14:creationId xmlns:p14="http://schemas.microsoft.com/office/powerpoint/2010/main" val="295071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E10B7F0F-CDAC-6046-8911-3BE05B7B2CF4}"/>
              </a:ext>
            </a:extLst>
          </p:cNvPr>
          <p:cNvSpPr>
            <a:spLocks noChangeArrowheads="1"/>
          </p:cNvSpPr>
          <p:nvPr/>
        </p:nvSpPr>
        <p:spPr bwMode="auto">
          <a:xfrm>
            <a:off x="3743325" y="3200400"/>
            <a:ext cx="942975" cy="742950"/>
          </a:xfrm>
          <a:prstGeom prst="upDownArrowCallout">
            <a:avLst>
              <a:gd name="adj1" fmla="val 31731"/>
              <a:gd name="adj2" fmla="val 31731"/>
              <a:gd name="adj3" fmla="val 12500"/>
              <a:gd name="adj4" fmla="val 50000"/>
            </a:avLst>
          </a:prstGeom>
          <a:solidFill>
            <a:srgbClr val="CCFFCC"/>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050" b="1"/>
              <a:t>Choice </a:t>
            </a:r>
            <a:br>
              <a:rPr lang="en-US" altLang="en-US" sz="1050" b="1"/>
            </a:br>
            <a:r>
              <a:rPr lang="en-US" altLang="en-US" sz="1050" b="1"/>
              <a:t>Point</a:t>
            </a:r>
          </a:p>
        </p:txBody>
      </p:sp>
      <p:sp>
        <p:nvSpPr>
          <p:cNvPr id="20483" name="Rectangle 3">
            <a:extLst>
              <a:ext uri="{FF2B5EF4-FFF2-40B4-BE49-F238E27FC236}">
                <a16:creationId xmlns:a16="http://schemas.microsoft.com/office/drawing/2014/main" id="{9E8BA818-F943-804F-AB08-251801AC0380}"/>
              </a:ext>
            </a:extLst>
          </p:cNvPr>
          <p:cNvSpPr>
            <a:spLocks noGrp="1" noChangeArrowheads="1"/>
          </p:cNvSpPr>
          <p:nvPr>
            <p:ph type="title" idx="4294967295"/>
          </p:nvPr>
        </p:nvSpPr>
        <p:spPr>
          <a:xfrm>
            <a:off x="1685925" y="804070"/>
            <a:ext cx="5772150" cy="742950"/>
          </a:xfrm>
        </p:spPr>
        <p:txBody>
          <a:bodyPr>
            <a:noAutofit/>
          </a:bodyPr>
          <a:lstStyle/>
          <a:p>
            <a:pPr algn="ctr" eaLnBrk="1" hangingPunct="1">
              <a:defRPr/>
            </a:pPr>
            <a:r>
              <a:rPr lang="en-US" sz="2000" dirty="0"/>
              <a:t>Conversation Structure &amp; Choices</a:t>
            </a:r>
          </a:p>
        </p:txBody>
      </p:sp>
      <p:sp>
        <p:nvSpPr>
          <p:cNvPr id="41987" name="Text Box 4">
            <a:extLst>
              <a:ext uri="{FF2B5EF4-FFF2-40B4-BE49-F238E27FC236}">
                <a16:creationId xmlns:a16="http://schemas.microsoft.com/office/drawing/2014/main" id="{40EC5093-5BB5-1843-BF91-EB37779599C9}"/>
              </a:ext>
            </a:extLst>
          </p:cNvPr>
          <p:cNvSpPr txBox="1">
            <a:spLocks noChangeArrowheads="1"/>
          </p:cNvSpPr>
          <p:nvPr/>
        </p:nvSpPr>
        <p:spPr bwMode="auto">
          <a:xfrm>
            <a:off x="257175" y="5204392"/>
            <a:ext cx="2971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050" b="1" dirty="0">
                <a:solidFill>
                  <a:schemeClr val="tx2"/>
                </a:solidFill>
              </a:rPr>
              <a:t>Dialogue and the Art of Thinking Together</a:t>
            </a:r>
          </a:p>
          <a:p>
            <a:pPr>
              <a:spcBef>
                <a:spcPct val="50000"/>
              </a:spcBef>
              <a:buClrTx/>
              <a:buSzTx/>
              <a:buFontTx/>
              <a:buNone/>
            </a:pPr>
            <a:r>
              <a:rPr lang="en-US" altLang="en-US" sz="1050" b="1" dirty="0">
                <a:solidFill>
                  <a:schemeClr val="tx2"/>
                </a:solidFill>
              </a:rPr>
              <a:t>William Issacs</a:t>
            </a:r>
            <a:endParaRPr lang="en-US" altLang="en-US" sz="750" b="1" dirty="0">
              <a:solidFill>
                <a:schemeClr val="tx2"/>
              </a:solidFill>
            </a:endParaRPr>
          </a:p>
        </p:txBody>
      </p:sp>
      <p:sp>
        <p:nvSpPr>
          <p:cNvPr id="20485" name="AutoShape 5">
            <a:extLst>
              <a:ext uri="{FF2B5EF4-FFF2-40B4-BE49-F238E27FC236}">
                <a16:creationId xmlns:a16="http://schemas.microsoft.com/office/drawing/2014/main" id="{FF66C86F-8166-9E4F-B674-0FCEB8D66D7C}"/>
              </a:ext>
            </a:extLst>
          </p:cNvPr>
          <p:cNvSpPr>
            <a:spLocks noChangeArrowheads="1"/>
          </p:cNvSpPr>
          <p:nvPr/>
        </p:nvSpPr>
        <p:spPr bwMode="auto">
          <a:xfrm>
            <a:off x="1543050" y="3348037"/>
            <a:ext cx="1314450" cy="423863"/>
          </a:xfrm>
          <a:prstGeom prst="homePlate">
            <a:avLst>
              <a:gd name="adj" fmla="val 77528"/>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486" name="Text Box 6">
            <a:extLst>
              <a:ext uri="{FF2B5EF4-FFF2-40B4-BE49-F238E27FC236}">
                <a16:creationId xmlns:a16="http://schemas.microsoft.com/office/drawing/2014/main" id="{B1F33BC0-8666-9D4E-BA62-B035A4997DDA}"/>
              </a:ext>
            </a:extLst>
          </p:cNvPr>
          <p:cNvSpPr txBox="1">
            <a:spLocks noChangeArrowheads="1"/>
          </p:cNvSpPr>
          <p:nvPr/>
        </p:nvSpPr>
        <p:spPr bwMode="auto">
          <a:xfrm>
            <a:off x="1543050" y="3429001"/>
            <a:ext cx="108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Conversation</a:t>
            </a:r>
          </a:p>
        </p:txBody>
      </p:sp>
      <p:sp>
        <p:nvSpPr>
          <p:cNvPr id="20487" name="AutoShape 7">
            <a:extLst>
              <a:ext uri="{FF2B5EF4-FFF2-40B4-BE49-F238E27FC236}">
                <a16:creationId xmlns:a16="http://schemas.microsoft.com/office/drawing/2014/main" id="{9BEDB49D-6B85-5149-8BE0-1CB8368BA65E}"/>
              </a:ext>
            </a:extLst>
          </p:cNvPr>
          <p:cNvSpPr>
            <a:spLocks noChangeArrowheads="1"/>
          </p:cNvSpPr>
          <p:nvPr/>
        </p:nvSpPr>
        <p:spPr bwMode="auto">
          <a:xfrm>
            <a:off x="2457450" y="3348037"/>
            <a:ext cx="1543050" cy="423863"/>
          </a:xfrm>
          <a:prstGeom prst="chevron">
            <a:avLst>
              <a:gd name="adj" fmla="val 9101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488" name="Text Box 8">
            <a:extLst>
              <a:ext uri="{FF2B5EF4-FFF2-40B4-BE49-F238E27FC236}">
                <a16:creationId xmlns:a16="http://schemas.microsoft.com/office/drawing/2014/main" id="{B01645F6-D66C-B640-9B12-BD9BDD17B7E0}"/>
              </a:ext>
            </a:extLst>
          </p:cNvPr>
          <p:cNvSpPr txBox="1">
            <a:spLocks noChangeArrowheads="1"/>
          </p:cNvSpPr>
          <p:nvPr/>
        </p:nvSpPr>
        <p:spPr bwMode="auto">
          <a:xfrm>
            <a:off x="2857500" y="3438526"/>
            <a:ext cx="114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Deliberation</a:t>
            </a:r>
          </a:p>
        </p:txBody>
      </p:sp>
      <p:sp>
        <p:nvSpPr>
          <p:cNvPr id="20489" name="AutoShape 9">
            <a:extLst>
              <a:ext uri="{FF2B5EF4-FFF2-40B4-BE49-F238E27FC236}">
                <a16:creationId xmlns:a16="http://schemas.microsoft.com/office/drawing/2014/main" id="{6E45F653-B66A-D84F-BFAD-63EFBE454C7E}"/>
              </a:ext>
            </a:extLst>
          </p:cNvPr>
          <p:cNvSpPr>
            <a:spLocks noChangeArrowheads="1"/>
          </p:cNvSpPr>
          <p:nvPr/>
        </p:nvSpPr>
        <p:spPr bwMode="auto">
          <a:xfrm>
            <a:off x="6515100" y="3600450"/>
            <a:ext cx="1028700" cy="45720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490" name="Text Box 10">
            <a:extLst>
              <a:ext uri="{FF2B5EF4-FFF2-40B4-BE49-F238E27FC236}">
                <a16:creationId xmlns:a16="http://schemas.microsoft.com/office/drawing/2014/main" id="{A05CDCD7-1865-834F-B336-EB77C617C3A4}"/>
              </a:ext>
            </a:extLst>
          </p:cNvPr>
          <p:cNvSpPr txBox="1">
            <a:spLocks noChangeArrowheads="1"/>
          </p:cNvSpPr>
          <p:nvPr/>
        </p:nvSpPr>
        <p:spPr bwMode="auto">
          <a:xfrm>
            <a:off x="6686550" y="3690938"/>
            <a:ext cx="857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Dialectic</a:t>
            </a:r>
          </a:p>
        </p:txBody>
      </p:sp>
      <p:sp>
        <p:nvSpPr>
          <p:cNvPr id="20491" name="AutoShape 11">
            <a:extLst>
              <a:ext uri="{FF2B5EF4-FFF2-40B4-BE49-F238E27FC236}">
                <a16:creationId xmlns:a16="http://schemas.microsoft.com/office/drawing/2014/main" id="{63944F8C-4E2C-2D49-86B3-C111630FB357}"/>
              </a:ext>
            </a:extLst>
          </p:cNvPr>
          <p:cNvSpPr>
            <a:spLocks noChangeArrowheads="1"/>
          </p:cNvSpPr>
          <p:nvPr/>
        </p:nvSpPr>
        <p:spPr bwMode="auto">
          <a:xfrm>
            <a:off x="5200650" y="4114800"/>
            <a:ext cx="857250" cy="628650"/>
          </a:xfrm>
          <a:prstGeom prst="upDownArrowCallout">
            <a:avLst>
              <a:gd name="adj1" fmla="val 34091"/>
              <a:gd name="adj2" fmla="val 34091"/>
              <a:gd name="adj3" fmla="val 12500"/>
              <a:gd name="adj4" fmla="val 50000"/>
            </a:avLst>
          </a:prstGeom>
          <a:solidFill>
            <a:srgbClr val="CCFFCC"/>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050" b="1"/>
              <a:t>Choice </a:t>
            </a:r>
            <a:br>
              <a:rPr lang="en-US" altLang="en-US" sz="1050" b="1"/>
            </a:br>
            <a:r>
              <a:rPr lang="en-US" altLang="en-US" sz="1050" b="1"/>
              <a:t>Point</a:t>
            </a:r>
          </a:p>
        </p:txBody>
      </p:sp>
      <p:sp>
        <p:nvSpPr>
          <p:cNvPr id="20492" name="AutoShape 12">
            <a:extLst>
              <a:ext uri="{FF2B5EF4-FFF2-40B4-BE49-F238E27FC236}">
                <a16:creationId xmlns:a16="http://schemas.microsoft.com/office/drawing/2014/main" id="{ACD66CA6-B3B4-3E42-9594-F2D980CCFC41}"/>
              </a:ext>
            </a:extLst>
          </p:cNvPr>
          <p:cNvSpPr>
            <a:spLocks noChangeArrowheads="1"/>
          </p:cNvSpPr>
          <p:nvPr/>
        </p:nvSpPr>
        <p:spPr bwMode="auto">
          <a:xfrm>
            <a:off x="6400800" y="2571750"/>
            <a:ext cx="1143000" cy="400050"/>
          </a:xfrm>
          <a:prstGeom prst="roundRect">
            <a:avLst>
              <a:gd name="adj" fmla="val 16667"/>
            </a:avLst>
          </a:prstGeom>
          <a:solidFill>
            <a:schemeClr val="accent1">
              <a:lumMod val="40000"/>
              <a:lumOff val="60000"/>
            </a:schemeClr>
          </a:solidFill>
          <a:ln w="9525">
            <a:solidFill>
              <a:schemeClr val="tx1"/>
            </a:solidFill>
            <a:round/>
            <a:headEnd/>
            <a:tailEnd/>
          </a:ln>
          <a:effectLst/>
        </p:spPr>
        <p:txBody>
          <a:bodyPr wrap="none" anchor="ctr"/>
          <a:lstStyle/>
          <a:p>
            <a:pPr>
              <a:defRPr/>
            </a:pPr>
            <a:endParaRPr lang="en-US" sz="1350">
              <a:latin typeface="Arial" charset="0"/>
              <a:ea typeface="ＭＳ Ｐゴシック" charset="0"/>
            </a:endParaRPr>
          </a:p>
        </p:txBody>
      </p:sp>
      <p:sp>
        <p:nvSpPr>
          <p:cNvPr id="20493" name="Text Box 13">
            <a:extLst>
              <a:ext uri="{FF2B5EF4-FFF2-40B4-BE49-F238E27FC236}">
                <a16:creationId xmlns:a16="http://schemas.microsoft.com/office/drawing/2014/main" id="{6952F6B9-4A42-8242-BCE8-0579190ADDAA}"/>
              </a:ext>
            </a:extLst>
          </p:cNvPr>
          <p:cNvSpPr txBox="1">
            <a:spLocks noChangeArrowheads="1"/>
          </p:cNvSpPr>
          <p:nvPr/>
        </p:nvSpPr>
        <p:spPr bwMode="auto">
          <a:xfrm>
            <a:off x="6572250" y="2536032"/>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dirty="0"/>
              <a:t>Generative</a:t>
            </a:r>
            <a:br>
              <a:rPr lang="en-US" altLang="en-US" sz="1200" dirty="0"/>
            </a:br>
            <a:r>
              <a:rPr lang="en-US" altLang="en-US" sz="1200" dirty="0"/>
              <a:t>  Dialogue</a:t>
            </a:r>
          </a:p>
        </p:txBody>
      </p:sp>
      <p:sp>
        <p:nvSpPr>
          <p:cNvPr id="20494" name="AutoShape 14">
            <a:extLst>
              <a:ext uri="{FF2B5EF4-FFF2-40B4-BE49-F238E27FC236}">
                <a16:creationId xmlns:a16="http://schemas.microsoft.com/office/drawing/2014/main" id="{2961EE99-A038-274A-B0C9-2D398DD66507}"/>
              </a:ext>
            </a:extLst>
          </p:cNvPr>
          <p:cNvSpPr>
            <a:spLocks noChangeArrowheads="1"/>
          </p:cNvSpPr>
          <p:nvPr/>
        </p:nvSpPr>
        <p:spPr bwMode="auto">
          <a:xfrm>
            <a:off x="6515100" y="4800600"/>
            <a:ext cx="1028700" cy="45720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495" name="Text Box 15">
            <a:extLst>
              <a:ext uri="{FF2B5EF4-FFF2-40B4-BE49-F238E27FC236}">
                <a16:creationId xmlns:a16="http://schemas.microsoft.com/office/drawing/2014/main" id="{01CE3F0E-E9DC-4A42-8C71-119BFEEC15CD}"/>
              </a:ext>
            </a:extLst>
          </p:cNvPr>
          <p:cNvSpPr txBox="1">
            <a:spLocks noChangeArrowheads="1"/>
          </p:cNvSpPr>
          <p:nvPr/>
        </p:nvSpPr>
        <p:spPr bwMode="auto">
          <a:xfrm>
            <a:off x="6800850" y="4891088"/>
            <a:ext cx="857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Debate</a:t>
            </a:r>
          </a:p>
        </p:txBody>
      </p:sp>
      <p:sp>
        <p:nvSpPr>
          <p:cNvPr id="20496" name="AutoShape 16">
            <a:extLst>
              <a:ext uri="{FF2B5EF4-FFF2-40B4-BE49-F238E27FC236}">
                <a16:creationId xmlns:a16="http://schemas.microsoft.com/office/drawing/2014/main" id="{2DECB01B-116B-0D44-BDC6-E9B61546FF63}"/>
              </a:ext>
            </a:extLst>
          </p:cNvPr>
          <p:cNvSpPr>
            <a:spLocks noChangeArrowheads="1"/>
          </p:cNvSpPr>
          <p:nvPr/>
        </p:nvSpPr>
        <p:spPr bwMode="auto">
          <a:xfrm>
            <a:off x="4000500" y="4229100"/>
            <a:ext cx="1371600" cy="400050"/>
          </a:xfrm>
          <a:prstGeom prst="homePlate">
            <a:avLst>
              <a:gd name="adj" fmla="val 85714"/>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t>Defend</a:t>
            </a:r>
          </a:p>
        </p:txBody>
      </p:sp>
      <p:sp>
        <p:nvSpPr>
          <p:cNvPr id="20497" name="AutoShape 17">
            <a:extLst>
              <a:ext uri="{FF2B5EF4-FFF2-40B4-BE49-F238E27FC236}">
                <a16:creationId xmlns:a16="http://schemas.microsoft.com/office/drawing/2014/main" id="{829256D1-DE6E-0441-9EED-649EDB4239CB}"/>
              </a:ext>
            </a:extLst>
          </p:cNvPr>
          <p:cNvSpPr>
            <a:spLocks noChangeArrowheads="1"/>
          </p:cNvSpPr>
          <p:nvPr/>
        </p:nvSpPr>
        <p:spPr bwMode="auto">
          <a:xfrm>
            <a:off x="3943350" y="2571750"/>
            <a:ext cx="1371600" cy="400050"/>
          </a:xfrm>
          <a:prstGeom prst="homePlate">
            <a:avLst>
              <a:gd name="adj" fmla="val 85714"/>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498" name="Text Box 18">
            <a:extLst>
              <a:ext uri="{FF2B5EF4-FFF2-40B4-BE49-F238E27FC236}">
                <a16:creationId xmlns:a16="http://schemas.microsoft.com/office/drawing/2014/main" id="{DC884DD9-FB72-C945-A449-ECDE16FF9389}"/>
              </a:ext>
            </a:extLst>
          </p:cNvPr>
          <p:cNvSpPr txBox="1">
            <a:spLocks noChangeArrowheads="1"/>
          </p:cNvSpPr>
          <p:nvPr/>
        </p:nvSpPr>
        <p:spPr bwMode="auto">
          <a:xfrm>
            <a:off x="4057650" y="2662238"/>
            <a:ext cx="108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Suspend</a:t>
            </a:r>
          </a:p>
        </p:txBody>
      </p:sp>
      <p:sp>
        <p:nvSpPr>
          <p:cNvPr id="20499" name="AutoShape 19">
            <a:extLst>
              <a:ext uri="{FF2B5EF4-FFF2-40B4-BE49-F238E27FC236}">
                <a16:creationId xmlns:a16="http://schemas.microsoft.com/office/drawing/2014/main" id="{BA78D641-914D-1E40-9FFF-D217FB849389}"/>
              </a:ext>
            </a:extLst>
          </p:cNvPr>
          <p:cNvSpPr>
            <a:spLocks noChangeArrowheads="1"/>
          </p:cNvSpPr>
          <p:nvPr/>
        </p:nvSpPr>
        <p:spPr bwMode="auto">
          <a:xfrm>
            <a:off x="4857750" y="2571750"/>
            <a:ext cx="1714500" cy="400050"/>
          </a:xfrm>
          <a:prstGeom prst="chevron">
            <a:avLst>
              <a:gd name="adj" fmla="val 107143"/>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20500" name="Text Box 20">
            <a:extLst>
              <a:ext uri="{FF2B5EF4-FFF2-40B4-BE49-F238E27FC236}">
                <a16:creationId xmlns:a16="http://schemas.microsoft.com/office/drawing/2014/main" id="{A6BC751E-E95A-1A4B-B141-905CDBC7B433}"/>
              </a:ext>
            </a:extLst>
          </p:cNvPr>
          <p:cNvSpPr txBox="1">
            <a:spLocks noChangeArrowheads="1"/>
          </p:cNvSpPr>
          <p:nvPr/>
        </p:nvSpPr>
        <p:spPr bwMode="auto">
          <a:xfrm>
            <a:off x="5372100" y="2536032"/>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200"/>
              <a:t>Reflective </a:t>
            </a:r>
            <a:br>
              <a:rPr lang="en-US" altLang="en-US" sz="1200"/>
            </a:br>
            <a:r>
              <a:rPr lang="en-US" altLang="en-US" sz="1200"/>
              <a:t> Dialogue</a:t>
            </a:r>
          </a:p>
        </p:txBody>
      </p:sp>
      <p:sp>
        <p:nvSpPr>
          <p:cNvPr id="20501" name="AutoShape 21">
            <a:extLst>
              <a:ext uri="{FF2B5EF4-FFF2-40B4-BE49-F238E27FC236}">
                <a16:creationId xmlns:a16="http://schemas.microsoft.com/office/drawing/2014/main" id="{3430AEBB-49B0-B94D-A095-0EFE31ED46EF}"/>
              </a:ext>
            </a:extLst>
          </p:cNvPr>
          <p:cNvSpPr>
            <a:spLocks noChangeArrowheads="1"/>
          </p:cNvSpPr>
          <p:nvPr/>
        </p:nvSpPr>
        <p:spPr bwMode="auto">
          <a:xfrm>
            <a:off x="5372100" y="3600450"/>
            <a:ext cx="1314450" cy="457200"/>
          </a:xfrm>
          <a:prstGeom prst="homePlate">
            <a:avLst>
              <a:gd name="adj" fmla="val 71875"/>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US" sz="1200"/>
          </a:p>
        </p:txBody>
      </p:sp>
      <p:sp>
        <p:nvSpPr>
          <p:cNvPr id="20502" name="Text Box 22">
            <a:extLst>
              <a:ext uri="{FF2B5EF4-FFF2-40B4-BE49-F238E27FC236}">
                <a16:creationId xmlns:a16="http://schemas.microsoft.com/office/drawing/2014/main" id="{F2B53CAE-142B-4044-A01F-5CB547C44A6B}"/>
              </a:ext>
            </a:extLst>
          </p:cNvPr>
          <p:cNvSpPr txBox="1">
            <a:spLocks noChangeArrowheads="1"/>
          </p:cNvSpPr>
          <p:nvPr/>
        </p:nvSpPr>
        <p:spPr bwMode="auto">
          <a:xfrm>
            <a:off x="5372100" y="3600451"/>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200" dirty="0"/>
              <a:t>Skillful</a:t>
            </a:r>
            <a:br>
              <a:rPr lang="en-US" altLang="en-US" sz="1200" dirty="0"/>
            </a:br>
            <a:r>
              <a:rPr lang="en-US" altLang="en-US" sz="1200" dirty="0"/>
              <a:t> Conversation</a:t>
            </a:r>
          </a:p>
        </p:txBody>
      </p:sp>
      <p:sp>
        <p:nvSpPr>
          <p:cNvPr id="20503" name="AutoShape 23">
            <a:extLst>
              <a:ext uri="{FF2B5EF4-FFF2-40B4-BE49-F238E27FC236}">
                <a16:creationId xmlns:a16="http://schemas.microsoft.com/office/drawing/2014/main" id="{CD8ED97D-BBB1-6B49-8CFE-53B9AC543FFE}"/>
              </a:ext>
            </a:extLst>
          </p:cNvPr>
          <p:cNvSpPr>
            <a:spLocks noChangeArrowheads="1"/>
          </p:cNvSpPr>
          <p:nvPr/>
        </p:nvSpPr>
        <p:spPr bwMode="auto">
          <a:xfrm>
            <a:off x="5372100" y="4800600"/>
            <a:ext cx="1314450" cy="457200"/>
          </a:xfrm>
          <a:prstGeom prst="homePlate">
            <a:avLst>
              <a:gd name="adj" fmla="val 71875"/>
            </a:avLst>
          </a:prstGeom>
          <a:solidFill>
            <a:schemeClr val="accent1"/>
          </a:solidFill>
          <a:ln w="9525">
            <a:solidFill>
              <a:schemeClr val="tx1"/>
            </a:solidFill>
            <a:miter lim="800000"/>
            <a:headEnd/>
            <a:tailEnd/>
          </a:ln>
          <a:effectLst/>
        </p:spPr>
        <p:txBody>
          <a:bodyPr wrap="none" anchor="ctr"/>
          <a:lstStyle/>
          <a:p>
            <a:pPr algn="ctr">
              <a:defRPr/>
            </a:pPr>
            <a:endParaRPr lang="en-US" sz="1200">
              <a:latin typeface="Arial" charset="0"/>
              <a:ea typeface="ＭＳ Ｐゴシック" charset="0"/>
            </a:endParaRPr>
          </a:p>
        </p:txBody>
      </p:sp>
      <p:sp>
        <p:nvSpPr>
          <p:cNvPr id="20504" name="Text Box 24">
            <a:extLst>
              <a:ext uri="{FF2B5EF4-FFF2-40B4-BE49-F238E27FC236}">
                <a16:creationId xmlns:a16="http://schemas.microsoft.com/office/drawing/2014/main" id="{F1A61964-FC5C-3843-8BC7-E4B37BCB2B3E}"/>
              </a:ext>
            </a:extLst>
          </p:cNvPr>
          <p:cNvSpPr txBox="1">
            <a:spLocks noChangeArrowheads="1"/>
          </p:cNvSpPr>
          <p:nvPr/>
        </p:nvSpPr>
        <p:spPr bwMode="auto">
          <a:xfrm>
            <a:off x="5372100" y="4800601"/>
            <a:ext cx="1085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200"/>
              <a:t>Controlled</a:t>
            </a:r>
            <a:br>
              <a:rPr lang="en-US" altLang="en-US" sz="1200"/>
            </a:br>
            <a:r>
              <a:rPr lang="en-US" altLang="en-US" sz="1200"/>
              <a:t>Discussion</a:t>
            </a:r>
          </a:p>
        </p:txBody>
      </p:sp>
    </p:spTree>
    <p:extLst>
      <p:ext uri="{BB962C8B-B14F-4D97-AF65-F5344CB8AC3E}">
        <p14:creationId xmlns:p14="http://schemas.microsoft.com/office/powerpoint/2010/main" val="252012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dissolve">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dissolve">
                                      <p:cBhvr>
                                        <p:cTn id="16" dur="500"/>
                                        <p:tgtEl>
                                          <p:spTgt spid="2048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0488"/>
                                        </p:tgtEl>
                                        <p:attrNameLst>
                                          <p:attrName>style.visibility</p:attrName>
                                        </p:attrNameLst>
                                      </p:cBhvr>
                                      <p:to>
                                        <p:strVal val="visible"/>
                                      </p:to>
                                    </p:set>
                                    <p:animEffect transition="in" filter="dissolve">
                                      <p:cBhvr>
                                        <p:cTn id="20" dur="500"/>
                                        <p:tgtEl>
                                          <p:spTgt spid="204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blinds(horizontal)">
                                      <p:cBhvr>
                                        <p:cTn id="25" dur="500"/>
                                        <p:tgtEl>
                                          <p:spTgt spid="204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498"/>
                                        </p:tgtEl>
                                        <p:attrNameLst>
                                          <p:attrName>style.visibility</p:attrName>
                                        </p:attrNameLst>
                                      </p:cBhvr>
                                      <p:to>
                                        <p:strVal val="visible"/>
                                      </p:to>
                                    </p:set>
                                    <p:animEffect transition="in" filter="dissolve">
                                      <p:cBhvr>
                                        <p:cTn id="30" dur="500"/>
                                        <p:tgtEl>
                                          <p:spTgt spid="20498"/>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0497"/>
                                        </p:tgtEl>
                                        <p:attrNameLst>
                                          <p:attrName>style.visibility</p:attrName>
                                        </p:attrNameLst>
                                      </p:cBhvr>
                                      <p:to>
                                        <p:strVal val="visible"/>
                                      </p:to>
                                    </p:set>
                                    <p:animEffect transition="in" filter="dissolve">
                                      <p:cBhvr>
                                        <p:cTn id="34" dur="500"/>
                                        <p:tgtEl>
                                          <p:spTgt spid="204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496"/>
                                        </p:tgtEl>
                                        <p:attrNameLst>
                                          <p:attrName>style.visibility</p:attrName>
                                        </p:attrNameLst>
                                      </p:cBhvr>
                                      <p:to>
                                        <p:strVal val="visible"/>
                                      </p:to>
                                    </p:set>
                                    <p:animEffect transition="in" filter="dissolve">
                                      <p:cBhvr>
                                        <p:cTn id="39" dur="500"/>
                                        <p:tgtEl>
                                          <p:spTgt spid="204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491"/>
                                        </p:tgtEl>
                                        <p:attrNameLst>
                                          <p:attrName>style.visibility</p:attrName>
                                        </p:attrNameLst>
                                      </p:cBhvr>
                                      <p:to>
                                        <p:strVal val="visible"/>
                                      </p:to>
                                    </p:set>
                                    <p:animEffect transition="in" filter="blinds(horizontal)">
                                      <p:cBhvr>
                                        <p:cTn id="44" dur="500"/>
                                        <p:tgtEl>
                                          <p:spTgt spid="204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0504"/>
                                        </p:tgtEl>
                                        <p:attrNameLst>
                                          <p:attrName>style.visibility</p:attrName>
                                        </p:attrNameLst>
                                      </p:cBhvr>
                                      <p:to>
                                        <p:strVal val="visible"/>
                                      </p:to>
                                    </p:set>
                                    <p:animEffect transition="in" filter="dissolve">
                                      <p:cBhvr>
                                        <p:cTn id="49" dur="500"/>
                                        <p:tgtEl>
                                          <p:spTgt spid="20504"/>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20503"/>
                                        </p:tgtEl>
                                        <p:attrNameLst>
                                          <p:attrName>style.visibility</p:attrName>
                                        </p:attrNameLst>
                                      </p:cBhvr>
                                      <p:to>
                                        <p:strVal val="visible"/>
                                      </p:to>
                                    </p:set>
                                    <p:animEffect transition="in" filter="dissolve">
                                      <p:cBhvr>
                                        <p:cTn id="53" dur="500"/>
                                        <p:tgtEl>
                                          <p:spTgt spid="205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0501"/>
                                        </p:tgtEl>
                                        <p:attrNameLst>
                                          <p:attrName>style.visibility</p:attrName>
                                        </p:attrNameLst>
                                      </p:cBhvr>
                                      <p:to>
                                        <p:strVal val="visible"/>
                                      </p:to>
                                    </p:set>
                                    <p:animEffect transition="in" filter="dissolve">
                                      <p:cBhvr>
                                        <p:cTn id="58" dur="500"/>
                                        <p:tgtEl>
                                          <p:spTgt spid="20501"/>
                                        </p:tgtEl>
                                      </p:cBhvr>
                                    </p:animEffect>
                                  </p:childTnLst>
                                </p:cTn>
                              </p:par>
                            </p:childTnLst>
                          </p:cTn>
                        </p:par>
                        <p:par>
                          <p:cTn id="59" fill="hold" nodeType="afterGroup">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20502"/>
                                        </p:tgtEl>
                                        <p:attrNameLst>
                                          <p:attrName>style.visibility</p:attrName>
                                        </p:attrNameLst>
                                      </p:cBhvr>
                                      <p:to>
                                        <p:strVal val="visible"/>
                                      </p:to>
                                    </p:set>
                                    <p:animEffect transition="in" filter="dissolve">
                                      <p:cBhvr>
                                        <p:cTn id="62" dur="500"/>
                                        <p:tgtEl>
                                          <p:spTgt spid="205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495"/>
                                        </p:tgtEl>
                                        <p:attrNameLst>
                                          <p:attrName>style.visibility</p:attrName>
                                        </p:attrNameLst>
                                      </p:cBhvr>
                                      <p:to>
                                        <p:strVal val="visible"/>
                                      </p:to>
                                    </p:set>
                                    <p:animEffect transition="in" filter="dissolve">
                                      <p:cBhvr>
                                        <p:cTn id="67" dur="500"/>
                                        <p:tgtEl>
                                          <p:spTgt spid="20495"/>
                                        </p:tgtEl>
                                      </p:cBhvr>
                                    </p:animEffect>
                                  </p:childTnLst>
                                </p:cTn>
                              </p:par>
                            </p:childTnLst>
                          </p:cTn>
                        </p:par>
                        <p:par>
                          <p:cTn id="68" fill="hold" nodeType="afterGroup">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20494"/>
                                        </p:tgtEl>
                                        <p:attrNameLst>
                                          <p:attrName>style.visibility</p:attrName>
                                        </p:attrNameLst>
                                      </p:cBhvr>
                                      <p:to>
                                        <p:strVal val="visible"/>
                                      </p:to>
                                    </p:set>
                                    <p:animEffect transition="in" filter="dissolve">
                                      <p:cBhvr>
                                        <p:cTn id="71" dur="500"/>
                                        <p:tgtEl>
                                          <p:spTgt spid="204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489"/>
                                        </p:tgtEl>
                                        <p:attrNameLst>
                                          <p:attrName>style.visibility</p:attrName>
                                        </p:attrNameLst>
                                      </p:cBhvr>
                                      <p:to>
                                        <p:strVal val="visible"/>
                                      </p:to>
                                    </p:set>
                                    <p:animEffect transition="in" filter="dissolve">
                                      <p:cBhvr>
                                        <p:cTn id="76" dur="500"/>
                                        <p:tgtEl>
                                          <p:spTgt spid="20489"/>
                                        </p:tgtEl>
                                      </p:cBhvr>
                                    </p:animEffect>
                                  </p:childTnLst>
                                </p:cTn>
                              </p:par>
                            </p:childTnLst>
                          </p:cTn>
                        </p:par>
                        <p:par>
                          <p:cTn id="77" fill="hold" nodeType="afterGroup">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20490"/>
                                        </p:tgtEl>
                                        <p:attrNameLst>
                                          <p:attrName>style.visibility</p:attrName>
                                        </p:attrNameLst>
                                      </p:cBhvr>
                                      <p:to>
                                        <p:strVal val="visible"/>
                                      </p:to>
                                    </p:set>
                                    <p:animEffect transition="in" filter="dissolve">
                                      <p:cBhvr>
                                        <p:cTn id="80" dur="500"/>
                                        <p:tgtEl>
                                          <p:spTgt spid="2049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0499"/>
                                        </p:tgtEl>
                                        <p:attrNameLst>
                                          <p:attrName>style.visibility</p:attrName>
                                        </p:attrNameLst>
                                      </p:cBhvr>
                                      <p:to>
                                        <p:strVal val="visible"/>
                                      </p:to>
                                    </p:set>
                                    <p:animEffect transition="in" filter="dissolve">
                                      <p:cBhvr>
                                        <p:cTn id="85" dur="500"/>
                                        <p:tgtEl>
                                          <p:spTgt spid="20499"/>
                                        </p:tgtEl>
                                      </p:cBhvr>
                                    </p:animEffect>
                                  </p:childTnLst>
                                </p:cTn>
                              </p:par>
                            </p:childTnLst>
                          </p:cTn>
                        </p:par>
                        <p:par>
                          <p:cTn id="86" fill="hold" nodeType="afterGroup">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20500"/>
                                        </p:tgtEl>
                                        <p:attrNameLst>
                                          <p:attrName>style.visibility</p:attrName>
                                        </p:attrNameLst>
                                      </p:cBhvr>
                                      <p:to>
                                        <p:strVal val="visible"/>
                                      </p:to>
                                    </p:set>
                                    <p:animEffect transition="in" filter="dissolve">
                                      <p:cBhvr>
                                        <p:cTn id="89" dur="500"/>
                                        <p:tgtEl>
                                          <p:spTgt spid="2050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20492"/>
                                        </p:tgtEl>
                                        <p:attrNameLst>
                                          <p:attrName>style.visibility</p:attrName>
                                        </p:attrNameLst>
                                      </p:cBhvr>
                                      <p:to>
                                        <p:strVal val="visible"/>
                                      </p:to>
                                    </p:set>
                                    <p:animEffect transition="in" filter="dissolve">
                                      <p:cBhvr>
                                        <p:cTn id="94" dur="500"/>
                                        <p:tgtEl>
                                          <p:spTgt spid="20492"/>
                                        </p:tgtEl>
                                      </p:cBhvr>
                                    </p:animEffect>
                                  </p:childTnLst>
                                </p:cTn>
                              </p:par>
                            </p:childTnLst>
                          </p:cTn>
                        </p:par>
                        <p:par>
                          <p:cTn id="95" fill="hold" nodeType="afterGroup">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20493"/>
                                        </p:tgtEl>
                                        <p:attrNameLst>
                                          <p:attrName>style.visibility</p:attrName>
                                        </p:attrNameLst>
                                      </p:cBhvr>
                                      <p:to>
                                        <p:strVal val="visible"/>
                                      </p:to>
                                    </p:set>
                                    <p:animEffect transition="in" filter="dissolve">
                                      <p:cBhvr>
                                        <p:cTn id="98"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5" grpId="0" animBg="1"/>
      <p:bldP spid="20486" grpId="0" autoUpdateAnimBg="0"/>
      <p:bldP spid="20487" grpId="0" animBg="1"/>
      <p:bldP spid="20488" grpId="0" autoUpdateAnimBg="0"/>
      <p:bldP spid="20489" grpId="0" animBg="1"/>
      <p:bldP spid="20490" grpId="0" autoUpdateAnimBg="0"/>
      <p:bldP spid="20491" grpId="0" animBg="1" autoUpdateAnimBg="0"/>
      <p:bldP spid="20492" grpId="0" animBg="1"/>
      <p:bldP spid="20493" grpId="0" autoUpdateAnimBg="0"/>
      <p:bldP spid="20494" grpId="0" animBg="1"/>
      <p:bldP spid="20495" grpId="0" autoUpdateAnimBg="0"/>
      <p:bldP spid="20496" grpId="0" animBg="1" autoUpdateAnimBg="0"/>
      <p:bldP spid="20497" grpId="0" animBg="1"/>
      <p:bldP spid="20498" grpId="0" autoUpdateAnimBg="0"/>
      <p:bldP spid="20499" grpId="0" animBg="1"/>
      <p:bldP spid="20500" grpId="0" autoUpdateAnimBg="0"/>
      <p:bldP spid="20501" grpId="0" animBg="1" autoUpdateAnimBg="0"/>
      <p:bldP spid="20502" grpId="0" autoUpdateAnimBg="0"/>
      <p:bldP spid="20503" grpId="0" animBg="1" autoUpdateAnimBg="0"/>
      <p:bldP spid="2050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062A92-3FA0-5042-80DF-BD7B9B328D50}"/>
              </a:ext>
            </a:extLst>
          </p:cNvPr>
          <p:cNvSpPr>
            <a:spLocks noGrp="1"/>
          </p:cNvSpPr>
          <p:nvPr>
            <p:ph type="body" idx="1"/>
          </p:nvPr>
        </p:nvSpPr>
        <p:spPr/>
        <p:txBody>
          <a:bodyPr/>
          <a:lstStyle/>
          <a:p>
            <a:endParaRPr lang="en-US"/>
          </a:p>
        </p:txBody>
      </p:sp>
      <p:sp>
        <p:nvSpPr>
          <p:cNvPr id="9" name="Text Placeholder 8">
            <a:extLst>
              <a:ext uri="{FF2B5EF4-FFF2-40B4-BE49-F238E27FC236}">
                <a16:creationId xmlns:a16="http://schemas.microsoft.com/office/drawing/2014/main" id="{E4589BBE-C9D4-8A4B-A14D-D91EEF06C497}"/>
              </a:ext>
            </a:extLst>
          </p:cNvPr>
          <p:cNvSpPr>
            <a:spLocks noGrp="1"/>
          </p:cNvSpPr>
          <p:nvPr>
            <p:ph type="body" sz="quarter" idx="13"/>
          </p:nvPr>
        </p:nvSpPr>
        <p:spPr/>
        <p:txBody>
          <a:bodyPr/>
          <a:lstStyle/>
          <a:p>
            <a:endParaRPr lang="en-US"/>
          </a:p>
        </p:txBody>
      </p:sp>
      <p:graphicFrame>
        <p:nvGraphicFramePr>
          <p:cNvPr id="22533" name="Rectangle 3">
            <a:extLst>
              <a:ext uri="{FF2B5EF4-FFF2-40B4-BE49-F238E27FC236}">
                <a16:creationId xmlns:a16="http://schemas.microsoft.com/office/drawing/2014/main" id="{491EBD04-3B0F-463D-B758-D8F20C9F837C}"/>
              </a:ext>
            </a:extLst>
          </p:cNvPr>
          <p:cNvGraphicFramePr/>
          <p:nvPr>
            <p:extLst>
              <p:ext uri="{D42A27DB-BD31-4B8C-83A1-F6EECF244321}">
                <p14:modId xmlns:p14="http://schemas.microsoft.com/office/powerpoint/2010/main" val="3115950347"/>
              </p:ext>
            </p:extLst>
          </p:nvPr>
        </p:nvGraphicFramePr>
        <p:xfrm>
          <a:off x="628650" y="1873448"/>
          <a:ext cx="7886700" cy="311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69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063" name="Rectangle 45062">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5065" name="Rectangle 45064">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7" name="Title 1">
            <a:extLst>
              <a:ext uri="{FF2B5EF4-FFF2-40B4-BE49-F238E27FC236}">
                <a16:creationId xmlns:a16="http://schemas.microsoft.com/office/drawing/2014/main" id="{7F2A2598-7056-8F40-9B90-9E13A76B44F8}"/>
              </a:ext>
            </a:extLst>
          </p:cNvPr>
          <p:cNvSpPr>
            <a:spLocks noGrp="1" noChangeArrowheads="1"/>
          </p:cNvSpPr>
          <p:nvPr>
            <p:ph type="title"/>
          </p:nvPr>
        </p:nvSpPr>
        <p:spPr>
          <a:xfrm>
            <a:off x="1462138" y="1059838"/>
            <a:ext cx="2724039" cy="4738324"/>
          </a:xfrm>
          <a:prstGeom prst="rect">
            <a:avLst/>
          </a:prstGeom>
          <a:noFill/>
          <a:ln>
            <a:noFill/>
          </a:ln>
        </p:spPr>
        <p:txBody>
          <a:bodyPr>
            <a:normAutofit/>
          </a:bodyPr>
          <a:lstStyle/>
          <a:p>
            <a:r>
              <a:rPr lang="en-US" altLang="en-US" sz="2200" dirty="0">
                <a:solidFill>
                  <a:schemeClr val="bg1"/>
                </a:solidFill>
              </a:rPr>
              <a:t>Relationships Within the School House</a:t>
            </a:r>
            <a:br>
              <a:rPr lang="en-US" altLang="en-US" sz="2200" dirty="0">
                <a:solidFill>
                  <a:schemeClr val="bg1"/>
                </a:solidFill>
              </a:rPr>
            </a:br>
            <a:br>
              <a:rPr lang="en-US" altLang="en-US" sz="2200" dirty="0">
                <a:solidFill>
                  <a:schemeClr val="bg1"/>
                </a:solidFill>
              </a:rPr>
            </a:br>
            <a:r>
              <a:rPr lang="en-US" altLang="en-US" sz="1800" dirty="0">
                <a:solidFill>
                  <a:schemeClr val="bg1"/>
                </a:solidFill>
              </a:rPr>
              <a:t>Roland S. Barth</a:t>
            </a:r>
          </a:p>
        </p:txBody>
      </p:sp>
      <p:sp>
        <p:nvSpPr>
          <p:cNvPr id="45058" name="Content Placeholder 2">
            <a:extLst>
              <a:ext uri="{FF2B5EF4-FFF2-40B4-BE49-F238E27FC236}">
                <a16:creationId xmlns:a16="http://schemas.microsoft.com/office/drawing/2014/main" id="{FA625DCA-4C95-3E46-8F84-4C839F13F4A6}"/>
              </a:ext>
            </a:extLst>
          </p:cNvPr>
          <p:cNvSpPr>
            <a:spLocks noGrp="1" noChangeArrowheads="1"/>
          </p:cNvSpPr>
          <p:nvPr>
            <p:ph idx="1"/>
          </p:nvPr>
        </p:nvSpPr>
        <p:spPr>
          <a:xfrm>
            <a:off x="5009331" y="1059838"/>
            <a:ext cx="3499048" cy="4738323"/>
          </a:xfrm>
        </p:spPr>
        <p:txBody>
          <a:bodyPr anchor="ctr">
            <a:normAutofit/>
          </a:bodyPr>
          <a:lstStyle/>
          <a:p>
            <a:pPr marL="0" indent="0">
              <a:buNone/>
            </a:pPr>
            <a:r>
              <a:rPr lang="en-US" altLang="ja-JP" sz="2400" i="1" dirty="0"/>
              <a:t>One incontrovertible finding emerges from my career spent working in and around schools:  The nature of relationships among the adults within a school has a greater influence on the character and quality of that school </a:t>
            </a:r>
            <a:r>
              <a:rPr lang="en-US" altLang="ja-JP" sz="2400" b="1" i="1" dirty="0"/>
              <a:t>and on student accomplishments</a:t>
            </a:r>
            <a:r>
              <a:rPr lang="en-US" altLang="ja-JP" sz="2400" i="1" dirty="0"/>
              <a:t> than anything else.</a:t>
            </a:r>
          </a:p>
          <a:p>
            <a:pPr marL="0" indent="0">
              <a:buNone/>
            </a:pPr>
            <a:endParaRPr lang="en-US" altLang="en-US" dirty="0"/>
          </a:p>
        </p:txBody>
      </p:sp>
    </p:spTree>
    <p:extLst>
      <p:ext uri="{BB962C8B-B14F-4D97-AF65-F5344CB8AC3E}">
        <p14:creationId xmlns:p14="http://schemas.microsoft.com/office/powerpoint/2010/main" val="225554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2900"/>
              <a:t>Leading Through Conflict</a:t>
            </a:r>
          </a:p>
        </p:txBody>
      </p:sp>
      <p:sp>
        <p:nvSpPr>
          <p:cNvPr id="3" name="Subtitle 2"/>
          <p:cNvSpPr>
            <a:spLocks noGrp="1"/>
          </p:cNvSpPr>
          <p:nvPr>
            <p:ph idx="1"/>
          </p:nvPr>
        </p:nvSpPr>
        <p:spPr>
          <a:xfrm>
            <a:off x="4094226" y="4352544"/>
            <a:ext cx="4446269" cy="1239894"/>
          </a:xfrm>
        </p:spPr>
        <p:txBody>
          <a:bodyPr vert="horz" lIns="91440" tIns="45720" rIns="91440" bIns="45720" rtlCol="0">
            <a:normAutofit/>
          </a:bodyPr>
          <a:lstStyle/>
          <a:p>
            <a:pPr marL="0" indent="0" algn="ctr">
              <a:buNone/>
            </a:pPr>
            <a:r>
              <a:rPr lang="en-US" sz="2800" dirty="0">
                <a:solidFill>
                  <a:schemeClr val="tx1">
                    <a:lumMod val="75000"/>
                    <a:lumOff val="25000"/>
                  </a:schemeClr>
                </a:solidFill>
              </a:rPr>
              <a:t>A Framework</a:t>
            </a:r>
          </a:p>
        </p:txBody>
      </p:sp>
      <p:pic>
        <p:nvPicPr>
          <p:cNvPr id="7" name="Picture 4" descr="Solo journey">
            <a:extLst>
              <a:ext uri="{FF2B5EF4-FFF2-40B4-BE49-F238E27FC236}">
                <a16:creationId xmlns:a16="http://schemas.microsoft.com/office/drawing/2014/main" id="{27FF9703-DA42-61E4-2EA9-7EC37B33C06A}"/>
              </a:ext>
            </a:extLst>
          </p:cNvPr>
          <p:cNvPicPr>
            <a:picLocks noChangeAspect="1"/>
          </p:cNvPicPr>
          <p:nvPr/>
        </p:nvPicPr>
        <p:blipFill rotWithShape="1">
          <a:blip r:embed="rId2"/>
          <a:srcRect l="35329" r="26496"/>
          <a:stretch/>
        </p:blipFill>
        <p:spPr>
          <a:xfrm>
            <a:off x="20" y="10"/>
            <a:ext cx="3490702" cy="6857990"/>
          </a:xfrm>
          <a:prstGeom prst="rect">
            <a:avLst/>
          </a:prstGeom>
        </p:spPr>
      </p:pic>
    </p:spTree>
    <p:extLst>
      <p:ext uri="{BB962C8B-B14F-4D97-AF65-F5344CB8AC3E}">
        <p14:creationId xmlns:p14="http://schemas.microsoft.com/office/powerpoint/2010/main" val="12631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5A187B-51A5-9D41-A2DE-B8875BE07665}"/>
              </a:ext>
            </a:extLst>
          </p:cNvPr>
          <p:cNvSpPr>
            <a:spLocks noGrp="1" noChangeArrowheads="1"/>
          </p:cNvSpPr>
          <p:nvPr>
            <p:ph type="ctrTitle"/>
          </p:nvPr>
        </p:nvSpPr>
        <p:spPr>
          <a:xfrm>
            <a:off x="4572000" y="2521765"/>
            <a:ext cx="4443983" cy="1645920"/>
          </a:xfrm>
        </p:spPr>
        <p:txBody>
          <a:bodyPr vert="horz" lIns="137160" tIns="137160" rIns="137160" bIns="137160" rtlCol="0" anchorCtr="1">
            <a:normAutofit/>
          </a:bodyPr>
          <a:lstStyle/>
          <a:p>
            <a:pPr>
              <a:defRPr/>
            </a:pPr>
            <a:r>
              <a:rPr lang="en-US" sz="3200" spc="150"/>
              <a:t>Seeing the Issues, Positions, and Interests</a:t>
            </a:r>
          </a:p>
        </p:txBody>
      </p:sp>
      <p:pic>
        <p:nvPicPr>
          <p:cNvPr id="10242" name="Picture 2" descr="See the source image">
            <a:extLst>
              <a:ext uri="{FF2B5EF4-FFF2-40B4-BE49-F238E27FC236}">
                <a16:creationId xmlns:a16="http://schemas.microsoft.com/office/drawing/2014/main" id="{1141EDE1-0F88-304E-0625-0428E5AD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0" y="497541"/>
            <a:ext cx="3646681" cy="586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0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AAB95DFE-17D4-AB4E-A658-1E294D521174}"/>
              </a:ext>
            </a:extLst>
          </p:cNvPr>
          <p:cNvSpPr>
            <a:spLocks noChangeArrowheads="1"/>
          </p:cNvSpPr>
          <p:nvPr/>
        </p:nvSpPr>
        <p:spPr bwMode="auto">
          <a:xfrm>
            <a:off x="2343150" y="3028950"/>
            <a:ext cx="2857500" cy="2171700"/>
          </a:xfrm>
          <a:prstGeom prst="triangle">
            <a:avLst>
              <a:gd name="adj" fmla="val 50000"/>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36867" name="AutoShape 3">
            <a:extLst>
              <a:ext uri="{FF2B5EF4-FFF2-40B4-BE49-F238E27FC236}">
                <a16:creationId xmlns:a16="http://schemas.microsoft.com/office/drawing/2014/main" id="{128D606F-7A5B-B34E-8D3D-D77C1F5D8908}"/>
              </a:ext>
            </a:extLst>
          </p:cNvPr>
          <p:cNvSpPr>
            <a:spLocks noChangeArrowheads="1"/>
          </p:cNvSpPr>
          <p:nvPr/>
        </p:nvSpPr>
        <p:spPr bwMode="auto">
          <a:xfrm>
            <a:off x="3943350" y="3028950"/>
            <a:ext cx="2857500" cy="2171700"/>
          </a:xfrm>
          <a:prstGeom prst="triangle">
            <a:avLst>
              <a:gd name="adj" fmla="val 50000"/>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36868" name="Line 4">
            <a:extLst>
              <a:ext uri="{FF2B5EF4-FFF2-40B4-BE49-F238E27FC236}">
                <a16:creationId xmlns:a16="http://schemas.microsoft.com/office/drawing/2014/main" id="{25BE7F4C-14E5-5547-89E3-45502C3EED3E}"/>
              </a:ext>
            </a:extLst>
          </p:cNvPr>
          <p:cNvSpPr>
            <a:spLocks noChangeShapeType="1"/>
          </p:cNvSpPr>
          <p:nvPr/>
        </p:nvSpPr>
        <p:spPr bwMode="auto">
          <a:xfrm>
            <a:off x="3943350" y="5200650"/>
            <a:ext cx="1257300"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6869" name="Text Box 5">
            <a:extLst>
              <a:ext uri="{FF2B5EF4-FFF2-40B4-BE49-F238E27FC236}">
                <a16:creationId xmlns:a16="http://schemas.microsoft.com/office/drawing/2014/main" id="{5ECE50BE-7257-AF49-ADE3-605BC72B4A94}"/>
              </a:ext>
            </a:extLst>
          </p:cNvPr>
          <p:cNvSpPr txBox="1">
            <a:spLocks noChangeArrowheads="1"/>
          </p:cNvSpPr>
          <p:nvPr/>
        </p:nvSpPr>
        <p:spPr bwMode="auto">
          <a:xfrm>
            <a:off x="3771901" y="3086100"/>
            <a:ext cx="1574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800"/>
              <a:t>ISSUE</a:t>
            </a:r>
          </a:p>
        </p:txBody>
      </p:sp>
      <p:sp>
        <p:nvSpPr>
          <p:cNvPr id="36870" name="Text Box 6">
            <a:extLst>
              <a:ext uri="{FF2B5EF4-FFF2-40B4-BE49-F238E27FC236}">
                <a16:creationId xmlns:a16="http://schemas.microsoft.com/office/drawing/2014/main" id="{F6E63FA2-52F9-5443-A198-EAB97DDC2F2D}"/>
              </a:ext>
            </a:extLst>
          </p:cNvPr>
          <p:cNvSpPr txBox="1">
            <a:spLocks noChangeArrowheads="1"/>
          </p:cNvSpPr>
          <p:nvPr/>
        </p:nvSpPr>
        <p:spPr bwMode="auto">
          <a:xfrm>
            <a:off x="3371850" y="2571750"/>
            <a:ext cx="5715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50" b="1"/>
              <a:t>P1</a:t>
            </a:r>
          </a:p>
        </p:txBody>
      </p:sp>
      <p:sp>
        <p:nvSpPr>
          <p:cNvPr id="36871" name="Text Box 7">
            <a:extLst>
              <a:ext uri="{FF2B5EF4-FFF2-40B4-BE49-F238E27FC236}">
                <a16:creationId xmlns:a16="http://schemas.microsoft.com/office/drawing/2014/main" id="{808427ED-BCDD-E146-9C17-F17412DA5CB2}"/>
              </a:ext>
            </a:extLst>
          </p:cNvPr>
          <p:cNvSpPr txBox="1">
            <a:spLocks noChangeArrowheads="1"/>
          </p:cNvSpPr>
          <p:nvPr/>
        </p:nvSpPr>
        <p:spPr bwMode="auto">
          <a:xfrm>
            <a:off x="5200650" y="2571750"/>
            <a:ext cx="5715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50" b="1"/>
              <a:t>P2</a:t>
            </a:r>
          </a:p>
        </p:txBody>
      </p:sp>
      <p:sp>
        <p:nvSpPr>
          <p:cNvPr id="36872" name="Text Box 8">
            <a:extLst>
              <a:ext uri="{FF2B5EF4-FFF2-40B4-BE49-F238E27FC236}">
                <a16:creationId xmlns:a16="http://schemas.microsoft.com/office/drawing/2014/main" id="{5FACB7D9-2C63-4F44-A3D2-ED148001BBD1}"/>
              </a:ext>
            </a:extLst>
          </p:cNvPr>
          <p:cNvSpPr txBox="1">
            <a:spLocks noChangeArrowheads="1"/>
          </p:cNvSpPr>
          <p:nvPr/>
        </p:nvSpPr>
        <p:spPr bwMode="auto">
          <a:xfrm>
            <a:off x="3657600" y="4400550"/>
            <a:ext cx="3429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50" b="1"/>
              <a:t>I1</a:t>
            </a:r>
          </a:p>
        </p:txBody>
      </p:sp>
      <p:sp>
        <p:nvSpPr>
          <p:cNvPr id="36873" name="Text Box 9">
            <a:extLst>
              <a:ext uri="{FF2B5EF4-FFF2-40B4-BE49-F238E27FC236}">
                <a16:creationId xmlns:a16="http://schemas.microsoft.com/office/drawing/2014/main" id="{CD5B81A5-8C02-6248-B9A7-CC156FA9C205}"/>
              </a:ext>
            </a:extLst>
          </p:cNvPr>
          <p:cNvSpPr txBox="1">
            <a:spLocks noChangeArrowheads="1"/>
          </p:cNvSpPr>
          <p:nvPr/>
        </p:nvSpPr>
        <p:spPr bwMode="auto">
          <a:xfrm>
            <a:off x="5200650" y="4400550"/>
            <a:ext cx="3429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50" b="1"/>
              <a:t>I2</a:t>
            </a:r>
          </a:p>
        </p:txBody>
      </p:sp>
      <p:sp>
        <p:nvSpPr>
          <p:cNvPr id="36874" name="Line 10">
            <a:extLst>
              <a:ext uri="{FF2B5EF4-FFF2-40B4-BE49-F238E27FC236}">
                <a16:creationId xmlns:a16="http://schemas.microsoft.com/office/drawing/2014/main" id="{74723BD3-5ECA-EA40-9D37-0FBA96930B7B}"/>
              </a:ext>
            </a:extLst>
          </p:cNvPr>
          <p:cNvSpPr>
            <a:spLocks noChangeShapeType="1"/>
          </p:cNvSpPr>
          <p:nvPr/>
        </p:nvSpPr>
        <p:spPr bwMode="auto">
          <a:xfrm flipV="1">
            <a:off x="3771900" y="3314700"/>
            <a:ext cx="1191"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6875" name="Line 11">
            <a:extLst>
              <a:ext uri="{FF2B5EF4-FFF2-40B4-BE49-F238E27FC236}">
                <a16:creationId xmlns:a16="http://schemas.microsoft.com/office/drawing/2014/main" id="{719DEEE9-369D-0349-B6EA-9910DA72E7F0}"/>
              </a:ext>
            </a:extLst>
          </p:cNvPr>
          <p:cNvSpPr>
            <a:spLocks noChangeShapeType="1"/>
          </p:cNvSpPr>
          <p:nvPr/>
        </p:nvSpPr>
        <p:spPr bwMode="auto">
          <a:xfrm flipV="1">
            <a:off x="5372100" y="3314700"/>
            <a:ext cx="1191"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36876" name="AutoShape 12">
            <a:extLst>
              <a:ext uri="{FF2B5EF4-FFF2-40B4-BE49-F238E27FC236}">
                <a16:creationId xmlns:a16="http://schemas.microsoft.com/office/drawing/2014/main" id="{4885AB77-15E7-7944-9E8F-F89B6B3D8052}"/>
              </a:ext>
            </a:extLst>
          </p:cNvPr>
          <p:cNvCxnSpPr>
            <a:cxnSpLocks noChangeShapeType="1"/>
          </p:cNvCxnSpPr>
          <p:nvPr/>
        </p:nvCxnSpPr>
        <p:spPr bwMode="auto">
          <a:xfrm flipH="1">
            <a:off x="5600700" y="3086100"/>
            <a:ext cx="114300" cy="1382316"/>
          </a:xfrm>
          <a:prstGeom prst="curvedConnector3">
            <a:avLst>
              <a:gd name="adj1" fmla="val -70104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77" name="AutoShape 13">
            <a:extLst>
              <a:ext uri="{FF2B5EF4-FFF2-40B4-BE49-F238E27FC236}">
                <a16:creationId xmlns:a16="http://schemas.microsoft.com/office/drawing/2014/main" id="{14B1BE50-4081-0B41-8997-A95BD6CC0DD4}"/>
              </a:ext>
            </a:extLst>
          </p:cNvPr>
          <p:cNvCxnSpPr>
            <a:cxnSpLocks noChangeShapeType="1"/>
          </p:cNvCxnSpPr>
          <p:nvPr/>
        </p:nvCxnSpPr>
        <p:spPr bwMode="auto">
          <a:xfrm rot="10800000" flipH="1" flipV="1">
            <a:off x="3371850" y="3086100"/>
            <a:ext cx="114300" cy="1382316"/>
          </a:xfrm>
          <a:prstGeom prst="curvedConnector3">
            <a:avLst>
              <a:gd name="adj1" fmla="val -69583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78" name="Text Box 14">
            <a:extLst>
              <a:ext uri="{FF2B5EF4-FFF2-40B4-BE49-F238E27FC236}">
                <a16:creationId xmlns:a16="http://schemas.microsoft.com/office/drawing/2014/main" id="{51A2F9E2-CAB0-4944-AD81-F91D1D73C145}"/>
              </a:ext>
            </a:extLst>
          </p:cNvPr>
          <p:cNvSpPr txBox="1">
            <a:spLocks noChangeArrowheads="1"/>
          </p:cNvSpPr>
          <p:nvPr/>
        </p:nvSpPr>
        <p:spPr bwMode="auto">
          <a:xfrm>
            <a:off x="4057650" y="4743451"/>
            <a:ext cx="102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200"/>
              <a:t>COMMON GROUND</a:t>
            </a:r>
          </a:p>
        </p:txBody>
      </p:sp>
      <p:grpSp>
        <p:nvGrpSpPr>
          <p:cNvPr id="36879" name="Group 15">
            <a:extLst>
              <a:ext uri="{FF2B5EF4-FFF2-40B4-BE49-F238E27FC236}">
                <a16:creationId xmlns:a16="http://schemas.microsoft.com/office/drawing/2014/main" id="{7633E25B-C11D-9B49-82AF-3028B6506664}"/>
              </a:ext>
            </a:extLst>
          </p:cNvPr>
          <p:cNvGrpSpPr>
            <a:grpSpLocks/>
          </p:cNvGrpSpPr>
          <p:nvPr/>
        </p:nvGrpSpPr>
        <p:grpSpPr bwMode="auto">
          <a:xfrm>
            <a:off x="3771900" y="1828800"/>
            <a:ext cx="1600200" cy="1200150"/>
            <a:chOff x="2256" y="1056"/>
            <a:chExt cx="1248" cy="1104"/>
          </a:xfrm>
        </p:grpSpPr>
        <p:sp>
          <p:nvSpPr>
            <p:cNvPr id="57361" name="Line 16">
              <a:extLst>
                <a:ext uri="{FF2B5EF4-FFF2-40B4-BE49-F238E27FC236}">
                  <a16:creationId xmlns:a16="http://schemas.microsoft.com/office/drawing/2014/main" id="{DA81E893-2478-AE46-ABEF-A37A2DEF702C}"/>
                </a:ext>
              </a:extLst>
            </p:cNvPr>
            <p:cNvSpPr>
              <a:spLocks noChangeShapeType="1"/>
            </p:cNvSpPr>
            <p:nvPr/>
          </p:nvSpPr>
          <p:spPr bwMode="auto">
            <a:xfrm flipV="1">
              <a:off x="2256" y="1056"/>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7362" name="Line 17">
              <a:extLst>
                <a:ext uri="{FF2B5EF4-FFF2-40B4-BE49-F238E27FC236}">
                  <a16:creationId xmlns:a16="http://schemas.microsoft.com/office/drawing/2014/main" id="{6E31A705-2B52-C344-9BF0-27DCB2B1F720}"/>
                </a:ext>
              </a:extLst>
            </p:cNvPr>
            <p:cNvSpPr>
              <a:spLocks noChangeShapeType="1"/>
            </p:cNvSpPr>
            <p:nvPr/>
          </p:nvSpPr>
          <p:spPr bwMode="auto">
            <a:xfrm>
              <a:off x="2880" y="1056"/>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36882" name="Text Box 18">
            <a:extLst>
              <a:ext uri="{FF2B5EF4-FFF2-40B4-BE49-F238E27FC236}">
                <a16:creationId xmlns:a16="http://schemas.microsoft.com/office/drawing/2014/main" id="{596AD99C-AD73-D842-ADBD-BA9AE1D980CA}"/>
              </a:ext>
            </a:extLst>
          </p:cNvPr>
          <p:cNvSpPr txBox="1">
            <a:spLocks noChangeArrowheads="1"/>
          </p:cNvSpPr>
          <p:nvPr/>
        </p:nvSpPr>
        <p:spPr bwMode="auto">
          <a:xfrm>
            <a:off x="4000500" y="2514601"/>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350" b="1">
                <a:solidFill>
                  <a:schemeClr val="tx2"/>
                </a:solidFill>
              </a:rPr>
              <a:t>OPTIONS</a:t>
            </a:r>
          </a:p>
        </p:txBody>
      </p:sp>
      <p:sp>
        <p:nvSpPr>
          <p:cNvPr id="36883" name="Text Box 19">
            <a:extLst>
              <a:ext uri="{FF2B5EF4-FFF2-40B4-BE49-F238E27FC236}">
                <a16:creationId xmlns:a16="http://schemas.microsoft.com/office/drawing/2014/main" id="{D957D7F7-8D6A-244A-8201-1E832E5FEC78}"/>
              </a:ext>
            </a:extLst>
          </p:cNvPr>
          <p:cNvSpPr txBox="1">
            <a:spLocks noChangeArrowheads="1"/>
          </p:cNvSpPr>
          <p:nvPr/>
        </p:nvSpPr>
        <p:spPr bwMode="auto">
          <a:xfrm>
            <a:off x="3771900" y="1428751"/>
            <a:ext cx="1657350" cy="415498"/>
          </a:xfrm>
          <a:prstGeom prst="rect">
            <a:avLst/>
          </a:prstGeom>
          <a:noFill/>
          <a:ln>
            <a:noFill/>
          </a:ln>
          <a:effectLst/>
        </p:spPr>
        <p:txBody>
          <a:bodyPr>
            <a:spAutoFit/>
          </a:bodyPr>
          <a:lstStyle/>
          <a:p>
            <a:pPr algn="ctr">
              <a:spcBef>
                <a:spcPct val="50000"/>
              </a:spcBef>
              <a:defRPr/>
            </a:pPr>
            <a:r>
              <a:rPr lang="en-US" sz="2100" dirty="0">
                <a:solidFill>
                  <a:srgbClr val="00B050"/>
                </a:solidFill>
                <a:latin typeface="Verdana" charset="0"/>
                <a:ea typeface="ＭＳ Ｐゴシック" charset="0"/>
              </a:rPr>
              <a:t>Action</a:t>
            </a:r>
          </a:p>
        </p:txBody>
      </p:sp>
    </p:spTree>
    <p:extLst>
      <p:ext uri="{BB962C8B-B14F-4D97-AF65-F5344CB8AC3E}">
        <p14:creationId xmlns:p14="http://schemas.microsoft.com/office/powerpoint/2010/main" val="95764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1+#ppt_w/2"/>
                                          </p:val>
                                        </p:tav>
                                        <p:tav tm="100000">
                                          <p:val>
                                            <p:strVal val="#ppt_x"/>
                                          </p:val>
                                        </p:tav>
                                      </p:tavLst>
                                    </p:anim>
                                    <p:anim calcmode="lin" valueType="num">
                                      <p:cBhvr additive="base">
                                        <p:cTn id="14" dur="500" fill="hold"/>
                                        <p:tgtEl>
                                          <p:spTgt spid="3686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3686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36869"/>
                                        </p:tgtEl>
                                        <p:attrNameLst>
                                          <p:attrName>style.visibility</p:attrName>
                                        </p:attrNameLst>
                                      </p:cBhvr>
                                      <p:to>
                                        <p:strVal val="visible"/>
                                      </p:to>
                                    </p:set>
                                    <p:anim calcmode="lin" valueType="num">
                                      <p:cBhvr>
                                        <p:cTn id="22" dur="500" fill="hold"/>
                                        <p:tgtEl>
                                          <p:spTgt spid="36869"/>
                                        </p:tgtEl>
                                        <p:attrNameLst>
                                          <p:attrName>ppt_w</p:attrName>
                                        </p:attrNameLst>
                                      </p:cBhvr>
                                      <p:tavLst>
                                        <p:tav tm="0">
                                          <p:val>
                                            <p:strVal val="4*#ppt_w"/>
                                          </p:val>
                                        </p:tav>
                                        <p:tav tm="100000">
                                          <p:val>
                                            <p:strVal val="#ppt_w"/>
                                          </p:val>
                                        </p:tav>
                                      </p:tavLst>
                                    </p:anim>
                                    <p:anim calcmode="lin" valueType="num">
                                      <p:cBhvr>
                                        <p:cTn id="23" dur="500" fill="hold"/>
                                        <p:tgtEl>
                                          <p:spTgt spid="36869"/>
                                        </p:tgtEl>
                                        <p:attrNameLst>
                                          <p:attrName>ppt_h</p:attrName>
                                        </p:attrNameLst>
                                      </p:cBhvr>
                                      <p:tavLst>
                                        <p:tav tm="0">
                                          <p:val>
                                            <p:strVal val="4*#ppt_h"/>
                                          </p:val>
                                        </p:tav>
                                        <p:tav tm="100000">
                                          <p:val>
                                            <p:strVal val="#ppt_h"/>
                                          </p:val>
                                        </p:tav>
                                      </p:tavLst>
                                    </p:anim>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wipe(down)">
                                      <p:cBhvr>
                                        <p:cTn id="27" dur="500"/>
                                        <p:tgtEl>
                                          <p:spTgt spid="36870"/>
                                        </p:tgtEl>
                                      </p:cBhvr>
                                    </p:animEffect>
                                  </p:childTnLst>
                                </p:cTn>
                              </p:par>
                            </p:childTnLst>
                          </p:cTn>
                        </p:par>
                        <p:par>
                          <p:cTn id="28" fill="hold" nodeType="afterGroup">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36871"/>
                                        </p:tgtEl>
                                        <p:attrNameLst>
                                          <p:attrName>style.visibility</p:attrName>
                                        </p:attrNameLst>
                                      </p:cBhvr>
                                      <p:to>
                                        <p:strVal val="visible"/>
                                      </p:to>
                                    </p:set>
                                    <p:animEffect transition="in" filter="wipe(down)">
                                      <p:cBhvr>
                                        <p:cTn id="31" dur="500"/>
                                        <p:tgtEl>
                                          <p:spTgt spid="3687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6872"/>
                                        </p:tgtEl>
                                        <p:attrNameLst>
                                          <p:attrName>style.visibility</p:attrName>
                                        </p:attrNameLst>
                                      </p:cBhvr>
                                      <p:to>
                                        <p:strVal val="visible"/>
                                      </p:to>
                                    </p:set>
                                    <p:anim calcmode="lin" valueType="num">
                                      <p:cBhvr>
                                        <p:cTn id="36" dur="500" fill="hold"/>
                                        <p:tgtEl>
                                          <p:spTgt spid="36872"/>
                                        </p:tgtEl>
                                        <p:attrNameLst>
                                          <p:attrName>ppt_w</p:attrName>
                                        </p:attrNameLst>
                                      </p:cBhvr>
                                      <p:tavLst>
                                        <p:tav tm="0">
                                          <p:val>
                                            <p:fltVal val="0"/>
                                          </p:val>
                                        </p:tav>
                                        <p:tav tm="100000">
                                          <p:val>
                                            <p:strVal val="#ppt_w"/>
                                          </p:val>
                                        </p:tav>
                                      </p:tavLst>
                                    </p:anim>
                                    <p:anim calcmode="lin" valueType="num">
                                      <p:cBhvr>
                                        <p:cTn id="37" dur="500" fill="hold"/>
                                        <p:tgtEl>
                                          <p:spTgt spid="368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2" presetClass="entr" presetSubtype="4" fill="hold" nodeType="afterEffect">
                                  <p:stCondLst>
                                    <p:cond delay="0"/>
                                  </p:stCondLst>
                                  <p:childTnLst>
                                    <p:set>
                                      <p:cBhvr>
                                        <p:cTn id="40" dur="1" fill="hold">
                                          <p:stCondLst>
                                            <p:cond delay="0"/>
                                          </p:stCondLst>
                                        </p:cTn>
                                        <p:tgtEl>
                                          <p:spTgt spid="36874"/>
                                        </p:tgtEl>
                                        <p:attrNameLst>
                                          <p:attrName>style.visibility</p:attrName>
                                        </p:attrNameLst>
                                      </p:cBhvr>
                                      <p:to>
                                        <p:strVal val="visible"/>
                                      </p:to>
                                    </p:set>
                                    <p:animEffect transition="in" filter="wipe(down)">
                                      <p:cBhvr>
                                        <p:cTn id="41" dur="500"/>
                                        <p:tgtEl>
                                          <p:spTgt spid="36874"/>
                                        </p:tgtEl>
                                      </p:cBhvr>
                                    </p:animEffect>
                                  </p:childTnLst>
                                </p:cTn>
                              </p:par>
                            </p:childTnLst>
                          </p:cTn>
                        </p:par>
                        <p:par>
                          <p:cTn id="42" fill="hold" nodeType="afterGroup">
                            <p:stCondLst>
                              <p:cond delay="1000"/>
                            </p:stCondLst>
                            <p:childTnLst>
                              <p:par>
                                <p:cTn id="43" presetID="23" presetClass="entr" presetSubtype="16" fill="hold" grpId="0" nodeType="afterEffect">
                                  <p:stCondLst>
                                    <p:cond delay="0"/>
                                  </p:stCondLst>
                                  <p:childTnLst>
                                    <p:set>
                                      <p:cBhvr>
                                        <p:cTn id="44" dur="1" fill="hold">
                                          <p:stCondLst>
                                            <p:cond delay="0"/>
                                          </p:stCondLst>
                                        </p:cTn>
                                        <p:tgtEl>
                                          <p:spTgt spid="36873"/>
                                        </p:tgtEl>
                                        <p:attrNameLst>
                                          <p:attrName>style.visibility</p:attrName>
                                        </p:attrNameLst>
                                      </p:cBhvr>
                                      <p:to>
                                        <p:strVal val="visible"/>
                                      </p:to>
                                    </p:set>
                                    <p:anim calcmode="lin" valueType="num">
                                      <p:cBhvr>
                                        <p:cTn id="45" dur="500" fill="hold"/>
                                        <p:tgtEl>
                                          <p:spTgt spid="36873"/>
                                        </p:tgtEl>
                                        <p:attrNameLst>
                                          <p:attrName>ppt_w</p:attrName>
                                        </p:attrNameLst>
                                      </p:cBhvr>
                                      <p:tavLst>
                                        <p:tav tm="0">
                                          <p:val>
                                            <p:fltVal val="0"/>
                                          </p:val>
                                        </p:tav>
                                        <p:tav tm="100000">
                                          <p:val>
                                            <p:strVal val="#ppt_w"/>
                                          </p:val>
                                        </p:tav>
                                      </p:tavLst>
                                    </p:anim>
                                    <p:anim calcmode="lin" valueType="num">
                                      <p:cBhvr>
                                        <p:cTn id="46" dur="500" fill="hold"/>
                                        <p:tgtEl>
                                          <p:spTgt spid="36873"/>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500"/>
                            </p:stCondLst>
                            <p:childTnLst>
                              <p:par>
                                <p:cTn id="48" presetID="22" presetClass="entr" presetSubtype="4" fill="hold" nodeType="afterEffect">
                                  <p:stCondLst>
                                    <p:cond delay="0"/>
                                  </p:stCondLst>
                                  <p:childTnLst>
                                    <p:set>
                                      <p:cBhvr>
                                        <p:cTn id="49" dur="1" fill="hold">
                                          <p:stCondLst>
                                            <p:cond delay="0"/>
                                          </p:stCondLst>
                                        </p:cTn>
                                        <p:tgtEl>
                                          <p:spTgt spid="36875"/>
                                        </p:tgtEl>
                                        <p:attrNameLst>
                                          <p:attrName>style.visibility</p:attrName>
                                        </p:attrNameLst>
                                      </p:cBhvr>
                                      <p:to>
                                        <p:strVal val="visible"/>
                                      </p:to>
                                    </p:set>
                                    <p:animEffect transition="in" filter="wipe(down)">
                                      <p:cBhvr>
                                        <p:cTn id="50" dur="500"/>
                                        <p:tgtEl>
                                          <p:spTgt spid="368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36876"/>
                                        </p:tgtEl>
                                        <p:attrNameLst>
                                          <p:attrName>style.visibility</p:attrName>
                                        </p:attrNameLst>
                                      </p:cBhvr>
                                      <p:to>
                                        <p:strVal val="visible"/>
                                      </p:to>
                                    </p:set>
                                    <p:animEffect transition="in" filter="wipe(up)">
                                      <p:cBhvr>
                                        <p:cTn id="55" dur="500"/>
                                        <p:tgtEl>
                                          <p:spTgt spid="36876"/>
                                        </p:tgtEl>
                                      </p:cBhvr>
                                    </p:animEffect>
                                  </p:childTnLst>
                                </p:cTn>
                              </p:par>
                            </p:childTnLst>
                          </p:cTn>
                        </p:par>
                        <p:par>
                          <p:cTn id="56" fill="hold" nodeType="afterGroup">
                            <p:stCondLst>
                              <p:cond delay="500"/>
                            </p:stCondLst>
                            <p:childTnLst>
                              <p:par>
                                <p:cTn id="57" presetID="22" presetClass="entr" presetSubtype="1" fill="hold" nodeType="afterEffect">
                                  <p:stCondLst>
                                    <p:cond delay="0"/>
                                  </p:stCondLst>
                                  <p:childTnLst>
                                    <p:set>
                                      <p:cBhvr>
                                        <p:cTn id="58" dur="1" fill="hold">
                                          <p:stCondLst>
                                            <p:cond delay="0"/>
                                          </p:stCondLst>
                                        </p:cTn>
                                        <p:tgtEl>
                                          <p:spTgt spid="36877"/>
                                        </p:tgtEl>
                                        <p:attrNameLst>
                                          <p:attrName>style.visibility</p:attrName>
                                        </p:attrNameLst>
                                      </p:cBhvr>
                                      <p:to>
                                        <p:strVal val="visible"/>
                                      </p:to>
                                    </p:set>
                                    <p:animEffect transition="in" filter="wipe(up)">
                                      <p:cBhvr>
                                        <p:cTn id="59" dur="500"/>
                                        <p:tgtEl>
                                          <p:spTgt spid="3687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6878"/>
                                        </p:tgtEl>
                                        <p:attrNameLst>
                                          <p:attrName>style.visibility</p:attrName>
                                        </p:attrNameLst>
                                      </p:cBhvr>
                                      <p:to>
                                        <p:strVal val="visible"/>
                                      </p:to>
                                    </p:set>
                                    <p:animEffect transition="in" filter="dissolve">
                                      <p:cBhvr>
                                        <p:cTn id="64" dur="500"/>
                                        <p:tgtEl>
                                          <p:spTgt spid="3687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36879"/>
                                        </p:tgtEl>
                                        <p:attrNameLst>
                                          <p:attrName>style.visibility</p:attrName>
                                        </p:attrNameLst>
                                      </p:cBhvr>
                                      <p:to>
                                        <p:strVal val="visible"/>
                                      </p:to>
                                    </p:set>
                                    <p:animEffect transition="in" filter="dissolve">
                                      <p:cBhvr>
                                        <p:cTn id="69" dur="500"/>
                                        <p:tgtEl>
                                          <p:spTgt spid="36879"/>
                                        </p:tgtEl>
                                      </p:cBhvr>
                                    </p:animEffect>
                                  </p:childTnLst>
                                </p:cTn>
                              </p:par>
                            </p:childTnLst>
                          </p:cTn>
                        </p:par>
                        <p:par>
                          <p:cTn id="70" fill="hold" nodeType="afterGroup">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36882"/>
                                        </p:tgtEl>
                                        <p:attrNameLst>
                                          <p:attrName>style.visibility</p:attrName>
                                        </p:attrNameLst>
                                      </p:cBhvr>
                                      <p:to>
                                        <p:strVal val="visible"/>
                                      </p:to>
                                    </p:set>
                                    <p:animEffect transition="in" filter="dissolve">
                                      <p:cBhvr>
                                        <p:cTn id="73" dur="500"/>
                                        <p:tgtEl>
                                          <p:spTgt spid="3688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6883"/>
                                        </p:tgtEl>
                                        <p:attrNameLst>
                                          <p:attrName>style.visibility</p:attrName>
                                        </p:attrNameLst>
                                      </p:cBhvr>
                                      <p:to>
                                        <p:strVal val="visible"/>
                                      </p:to>
                                    </p:set>
                                    <p:anim calcmode="lin" valueType="num">
                                      <p:cBhvr additive="base">
                                        <p:cTn id="78" dur="500" fill="hold"/>
                                        <p:tgtEl>
                                          <p:spTgt spid="36883"/>
                                        </p:tgtEl>
                                        <p:attrNameLst>
                                          <p:attrName>ppt_x</p:attrName>
                                        </p:attrNameLst>
                                      </p:cBhvr>
                                      <p:tavLst>
                                        <p:tav tm="0">
                                          <p:val>
                                            <p:strVal val="#ppt_x"/>
                                          </p:val>
                                        </p:tav>
                                        <p:tav tm="100000">
                                          <p:val>
                                            <p:strVal val="#ppt_x"/>
                                          </p:val>
                                        </p:tav>
                                      </p:tavLst>
                                    </p:anim>
                                    <p:anim calcmode="lin" valueType="num">
                                      <p:cBhvr additive="base">
                                        <p:cTn id="79" dur="500" fill="hold"/>
                                        <p:tgtEl>
                                          <p:spTgt spid="36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9" grpId="0" autoUpdateAnimBg="0"/>
      <p:bldP spid="36870" grpId="0" autoUpdateAnimBg="0"/>
      <p:bldP spid="36871" grpId="0" autoUpdateAnimBg="0"/>
      <p:bldP spid="36872" grpId="0" autoUpdateAnimBg="0"/>
      <p:bldP spid="36873" grpId="0" autoUpdateAnimBg="0"/>
      <p:bldP spid="36878" grpId="0" autoUpdateAnimBg="0"/>
      <p:bldP spid="36882" grpId="0" autoUpdateAnimBg="0"/>
      <p:bldP spid="3688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29553" y="3895344"/>
            <a:ext cx="6979022" cy="932150"/>
          </a:xfrm>
        </p:spPr>
        <p:txBody>
          <a:bodyPr>
            <a:noAutofit/>
          </a:bodyPr>
          <a:lstStyle/>
          <a:p>
            <a:pPr algn="l"/>
            <a:r>
              <a:rPr lang="en-US" sz="2400" b="1" dirty="0">
                <a:solidFill>
                  <a:schemeClr val="bg1"/>
                </a:solidFill>
                <a:latin typeface="+mj-lt"/>
              </a:rPr>
              <a:t>Partner</a:t>
            </a:r>
            <a:r>
              <a:rPr lang="en-US" sz="2400" dirty="0">
                <a:solidFill>
                  <a:schemeClr val="bg1"/>
                </a:solidFill>
                <a:latin typeface="+mj-lt"/>
              </a:rPr>
              <a:t> - Engaging in conflict as a participant</a:t>
            </a:r>
          </a:p>
          <a:p>
            <a:pPr algn="l"/>
            <a:endParaRPr lang="en-US" sz="800" dirty="0">
              <a:solidFill>
                <a:schemeClr val="bg1"/>
              </a:solidFill>
              <a:latin typeface="+mj-lt"/>
            </a:endParaRPr>
          </a:p>
          <a:p>
            <a:pPr algn="l"/>
            <a:r>
              <a:rPr lang="en-US" sz="2400" b="1" dirty="0">
                <a:solidFill>
                  <a:schemeClr val="bg1"/>
                </a:solidFill>
                <a:latin typeface="+mj-lt"/>
              </a:rPr>
              <a:t>Facilitator</a:t>
            </a:r>
            <a:r>
              <a:rPr lang="en-US" sz="2400" dirty="0">
                <a:solidFill>
                  <a:schemeClr val="bg1"/>
                </a:solidFill>
                <a:latin typeface="+mj-lt"/>
              </a:rPr>
              <a:t> - Serving others in the engagement of conflict</a:t>
            </a:r>
          </a:p>
          <a:p>
            <a:pPr algn="l"/>
            <a:endParaRPr lang="en-US" sz="800" dirty="0">
              <a:solidFill>
                <a:schemeClr val="bg1"/>
              </a:solidFill>
              <a:latin typeface="+mj-lt"/>
            </a:endParaRPr>
          </a:p>
          <a:p>
            <a:pPr algn="l"/>
            <a:r>
              <a:rPr lang="en-US" sz="2400" b="1" dirty="0">
                <a:solidFill>
                  <a:schemeClr val="bg1"/>
                </a:solidFill>
                <a:latin typeface="+mj-lt"/>
              </a:rPr>
              <a:t>Arbiter</a:t>
            </a:r>
            <a:r>
              <a:rPr lang="en-US" sz="2400" dirty="0">
                <a:solidFill>
                  <a:schemeClr val="bg1"/>
                </a:solidFill>
                <a:latin typeface="+mj-lt"/>
              </a:rPr>
              <a:t> - Imposing resolution to the conflict in service of shared purpose</a:t>
            </a:r>
          </a:p>
        </p:txBody>
      </p:sp>
      <p:pic>
        <p:nvPicPr>
          <p:cNvPr id="11268" name="Picture 4">
            <a:extLst>
              <a:ext uri="{FF2B5EF4-FFF2-40B4-BE49-F238E27FC236}">
                <a16:creationId xmlns:a16="http://schemas.microsoft.com/office/drawing/2014/main" id="{3619F1E5-2E9B-61FE-ABB4-25DD5E18F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617" y="835959"/>
            <a:ext cx="688489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DAFCF0E8-0773-BA40-9E61-A77CD3F8D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7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77" name="Title 3">
            <a:extLst>
              <a:ext uri="{FF2B5EF4-FFF2-40B4-BE49-F238E27FC236}">
                <a16:creationId xmlns:a16="http://schemas.microsoft.com/office/drawing/2014/main" id="{419870D9-821A-4741-8AFC-F25DC7FA9FD8}"/>
              </a:ext>
            </a:extLst>
          </p:cNvPr>
          <p:cNvSpPr>
            <a:spLocks noGrp="1" noChangeArrowheads="1"/>
          </p:cNvSpPr>
          <p:nvPr>
            <p:ph type="title"/>
          </p:nvPr>
        </p:nvSpPr>
        <p:spPr>
          <a:xfrm>
            <a:off x="1200150" y="2386744"/>
            <a:ext cx="67437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pPr algn="ctr">
              <a:lnSpc>
                <a:spcPct val="90000"/>
              </a:lnSpc>
            </a:pPr>
            <a:r>
              <a:rPr lang="en-US" altLang="en-US" sz="2900" b="0">
                <a:solidFill>
                  <a:schemeClr val="tx1"/>
                </a:solidFill>
              </a:rPr>
              <a:t>Engaging “At Integrity”</a:t>
            </a:r>
            <a:br>
              <a:rPr lang="en-US" altLang="ja-JP" sz="2900" b="0">
                <a:solidFill>
                  <a:schemeClr val="tx1"/>
                </a:solidFill>
              </a:rPr>
            </a:br>
            <a:r>
              <a:rPr lang="en-US" altLang="ja-JP" sz="2900" b="0">
                <a:solidFill>
                  <a:schemeClr val="tx1"/>
                </a:solidFill>
              </a:rPr>
              <a:t>Choosing to Align Action with Commitments</a:t>
            </a:r>
            <a:endParaRPr lang="en-US" altLang="en-US" sz="2900" b="0">
              <a:solidFill>
                <a:schemeClr val="tx1"/>
              </a:solidFill>
            </a:endParaRPr>
          </a:p>
        </p:txBody>
      </p:sp>
    </p:spTree>
    <p:extLst>
      <p:ext uri="{BB962C8B-B14F-4D97-AF65-F5344CB8AC3E}">
        <p14:creationId xmlns:p14="http://schemas.microsoft.com/office/powerpoint/2010/main" val="2124727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4577"/>
                                        </p:tgtEl>
                                        <p:attrNameLst>
                                          <p:attrName>style.visibility</p:attrName>
                                        </p:attrNameLst>
                                      </p:cBhvr>
                                      <p:to>
                                        <p:strVal val="visible"/>
                                      </p:to>
                                    </p:set>
                                    <p:animEffect transition="in" filter="fade">
                                      <p:cBhvr>
                                        <p:cTn id="7" dur="4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C93699D-8918-9BF1-015B-73D9324545CC}"/>
              </a:ext>
            </a:extLst>
          </p:cNvPr>
          <p:cNvSpPr>
            <a:spLocks noGrp="1"/>
          </p:cNvSpPr>
          <p:nvPr>
            <p:ph type="pic" idx="1"/>
          </p:nvPr>
        </p:nvSpPr>
        <p:spPr>
          <a:xfrm>
            <a:off x="4567426" y="0"/>
            <a:ext cx="4576573" cy="6858000"/>
          </a:xfrm>
        </p:spPr>
      </p:sp>
      <p:sp>
        <p:nvSpPr>
          <p:cNvPr id="3" name="Content Placeholder 2"/>
          <p:cNvSpPr>
            <a:spLocks noGrp="1"/>
          </p:cNvSpPr>
          <p:nvPr>
            <p:ph type="body" sz="half" idx="2"/>
          </p:nvPr>
        </p:nvSpPr>
        <p:spPr>
          <a:xfrm>
            <a:off x="389964" y="1239533"/>
            <a:ext cx="3805518" cy="3847921"/>
          </a:xfrm>
        </p:spPr>
        <p:txBody>
          <a:bodyPr>
            <a:noAutofit/>
          </a:bodyPr>
          <a:lstStyle/>
          <a:p>
            <a:pPr algn="l"/>
            <a:r>
              <a:rPr lang="en-US" sz="2400" dirty="0">
                <a:solidFill>
                  <a:schemeClr val="tx1"/>
                </a:solidFill>
              </a:rPr>
              <a:t>Preparing to Engage</a:t>
            </a:r>
          </a:p>
          <a:p>
            <a:pPr algn="l"/>
            <a:endParaRPr lang="en-US" sz="2400" dirty="0">
              <a:solidFill>
                <a:schemeClr val="tx1"/>
              </a:solidFill>
            </a:endParaRPr>
          </a:p>
          <a:p>
            <a:pPr algn="l"/>
            <a:r>
              <a:rPr lang="en-US" sz="2400" dirty="0">
                <a:solidFill>
                  <a:schemeClr val="tx1"/>
                </a:solidFill>
              </a:rPr>
              <a:t>Convening the Conversation</a:t>
            </a:r>
          </a:p>
          <a:p>
            <a:pPr algn="l"/>
            <a:endParaRPr lang="en-US" sz="2400" dirty="0">
              <a:solidFill>
                <a:schemeClr val="tx1"/>
              </a:solidFill>
            </a:endParaRPr>
          </a:p>
          <a:p>
            <a:pPr algn="l"/>
            <a:r>
              <a:rPr lang="en-US" sz="2400" dirty="0">
                <a:solidFill>
                  <a:schemeClr val="tx1"/>
                </a:solidFill>
              </a:rPr>
              <a:t>Increasing Shared Understanding</a:t>
            </a:r>
          </a:p>
          <a:p>
            <a:pPr algn="l"/>
            <a:endParaRPr lang="en-US" sz="2400" dirty="0">
              <a:solidFill>
                <a:schemeClr val="tx1"/>
              </a:solidFill>
            </a:endParaRPr>
          </a:p>
          <a:p>
            <a:pPr algn="l"/>
            <a:r>
              <a:rPr lang="en-US" sz="2400" dirty="0">
                <a:solidFill>
                  <a:schemeClr val="tx1"/>
                </a:solidFill>
              </a:rPr>
              <a:t>Moving from Inquiry to Action</a:t>
            </a:r>
          </a:p>
        </p:txBody>
      </p:sp>
      <p:pic>
        <p:nvPicPr>
          <p:cNvPr id="12292" name="Picture 4" descr="See the source image">
            <a:extLst>
              <a:ext uri="{FF2B5EF4-FFF2-40B4-BE49-F238E27FC236}">
                <a16:creationId xmlns:a16="http://schemas.microsoft.com/office/drawing/2014/main" id="{053B038B-293A-3FCA-B32C-664C96510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427" y="1686201"/>
            <a:ext cx="4576573" cy="34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9-08 at 5.2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6032"/>
          </a:xfrm>
          <a:prstGeom prst="rect">
            <a:avLst/>
          </a:prstGeom>
        </p:spPr>
      </p:pic>
    </p:spTree>
    <p:extLst>
      <p:ext uri="{BB962C8B-B14F-4D97-AF65-F5344CB8AC3E}">
        <p14:creationId xmlns:p14="http://schemas.microsoft.com/office/powerpoint/2010/main" val="2187348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2900"/>
              <a:t>Phase One: Preparing to Engage</a:t>
            </a:r>
          </a:p>
        </p:txBody>
      </p:sp>
      <p:sp>
        <p:nvSpPr>
          <p:cNvPr id="2" name="Subtitle 1"/>
          <p:cNvSpPr>
            <a:spLocks noGrp="1"/>
          </p:cNvSpPr>
          <p:nvPr>
            <p:ph type="body" idx="1"/>
          </p:nvPr>
        </p:nvSpPr>
        <p:spPr>
          <a:xfrm>
            <a:off x="4094226" y="4352544"/>
            <a:ext cx="4446269" cy="1239894"/>
          </a:xfrm>
        </p:spPr>
        <p:txBody>
          <a:bodyPr vert="horz" lIns="91440" tIns="45720" rIns="91440" bIns="45720" rtlCol="0">
            <a:normAutofit/>
          </a:bodyPr>
          <a:lstStyle/>
          <a:p>
            <a:pPr algn="ctr"/>
            <a:r>
              <a:rPr lang="en-US" sz="2000" dirty="0">
                <a:solidFill>
                  <a:schemeClr val="tx1">
                    <a:lumMod val="75000"/>
                    <a:lumOff val="25000"/>
                  </a:schemeClr>
                </a:solidFill>
              </a:rPr>
              <a:t>Are we prepared to effectively engage in this challenge?</a:t>
            </a:r>
          </a:p>
        </p:txBody>
      </p:sp>
      <p:pic>
        <p:nvPicPr>
          <p:cNvPr id="6" name="Picture 4">
            <a:extLst>
              <a:ext uri="{FF2B5EF4-FFF2-40B4-BE49-F238E27FC236}">
                <a16:creationId xmlns:a16="http://schemas.microsoft.com/office/drawing/2014/main" id="{6BFA85B7-8060-56F9-B146-F2D506840798}"/>
              </a:ext>
            </a:extLst>
          </p:cNvPr>
          <p:cNvPicPr>
            <a:picLocks noChangeAspect="1"/>
          </p:cNvPicPr>
          <p:nvPr/>
        </p:nvPicPr>
        <p:blipFill rotWithShape="1">
          <a:blip r:embed="rId3"/>
          <a:srcRect l="37309" r="37241"/>
          <a:stretch/>
        </p:blipFill>
        <p:spPr>
          <a:xfrm>
            <a:off x="20" y="10"/>
            <a:ext cx="3490702" cy="6857990"/>
          </a:xfrm>
          <a:prstGeom prst="rect">
            <a:avLst/>
          </a:prstGeom>
        </p:spPr>
      </p:pic>
    </p:spTree>
    <p:extLst>
      <p:ext uri="{BB962C8B-B14F-4D97-AF65-F5344CB8AC3E}">
        <p14:creationId xmlns:p14="http://schemas.microsoft.com/office/powerpoint/2010/main" val="2929561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a:t>Phase one Objectives</a:t>
            </a:r>
          </a:p>
        </p:txBody>
      </p:sp>
      <p:sp useBgFill="1">
        <p:nvSpPr>
          <p:cNvPr id="28" name="Rectangle 27">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94830909-2629-4F30-86F8-FA2CC1C1FE1D}"/>
              </a:ext>
            </a:extLst>
          </p:cNvPr>
          <p:cNvGraphicFramePr>
            <a:graphicFrameLocks noGrp="1"/>
          </p:cNvGraphicFramePr>
          <p:nvPr>
            <p:ph idx="1"/>
            <p:extLst>
              <p:ext uri="{D42A27DB-BD31-4B8C-83A1-F6EECF244321}">
                <p14:modId xmlns:p14="http://schemas.microsoft.com/office/powerpoint/2010/main" val="1663797945"/>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449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FAF5EC-D6D2-1449-9F17-09A397B89CB5}"/>
              </a:ext>
            </a:extLst>
          </p:cNvPr>
          <p:cNvSpPr>
            <a:spLocks noGrp="1" noChangeArrowheads="1"/>
          </p:cNvSpPr>
          <p:nvPr>
            <p:ph type="title"/>
          </p:nvPr>
        </p:nvSpPr>
        <p:spPr>
          <a:xfrm>
            <a:off x="1925835" y="1383719"/>
            <a:ext cx="6035279" cy="560785"/>
          </a:xfrm>
        </p:spPr>
        <p:txBody>
          <a:bodyPr>
            <a:normAutofit fontScale="90000"/>
          </a:bodyPr>
          <a:lstStyle/>
          <a:p>
            <a:pPr eaLnBrk="1" hangingPunct="1">
              <a:defRPr/>
            </a:pPr>
            <a:r>
              <a:rPr lang="en-US">
                <a:cs typeface="+mj-cs"/>
              </a:rPr>
              <a:t>Elements of Satisfaction</a:t>
            </a:r>
          </a:p>
        </p:txBody>
      </p:sp>
      <p:sp>
        <p:nvSpPr>
          <p:cNvPr id="46083" name="Rectangle 3">
            <a:extLst>
              <a:ext uri="{FF2B5EF4-FFF2-40B4-BE49-F238E27FC236}">
                <a16:creationId xmlns:a16="http://schemas.microsoft.com/office/drawing/2014/main" id="{0AE189C8-30B3-1044-8870-97559C40FFDB}"/>
              </a:ext>
            </a:extLst>
          </p:cNvPr>
          <p:cNvSpPr>
            <a:spLocks noGrp="1" noChangeArrowheads="1"/>
          </p:cNvSpPr>
          <p:nvPr>
            <p:ph type="body" idx="1"/>
          </p:nvPr>
        </p:nvSpPr>
        <p:spPr/>
        <p:txBody>
          <a:bodyPr/>
          <a:lstStyle/>
          <a:p>
            <a:pPr eaLnBrk="1" hangingPunct="1">
              <a:buFont typeface="Wingdings" charset="0"/>
              <a:buNone/>
              <a:defRPr/>
            </a:pPr>
            <a:r>
              <a:rPr lang="en-US" dirty="0">
                <a:cs typeface="+mn-cs"/>
              </a:rPr>
              <a:t>			</a:t>
            </a:r>
          </a:p>
        </p:txBody>
      </p:sp>
      <p:sp>
        <p:nvSpPr>
          <p:cNvPr id="66563" name="AutoShape 4">
            <a:extLst>
              <a:ext uri="{FF2B5EF4-FFF2-40B4-BE49-F238E27FC236}">
                <a16:creationId xmlns:a16="http://schemas.microsoft.com/office/drawing/2014/main" id="{503AEBDC-871B-7D42-80A9-7236D8B630FF}"/>
              </a:ext>
            </a:extLst>
          </p:cNvPr>
          <p:cNvSpPr>
            <a:spLocks noChangeArrowheads="1"/>
          </p:cNvSpPr>
          <p:nvPr/>
        </p:nvSpPr>
        <p:spPr bwMode="auto">
          <a:xfrm>
            <a:off x="3600450" y="3028950"/>
            <a:ext cx="2286000" cy="1714500"/>
          </a:xfrm>
          <a:prstGeom prst="triangle">
            <a:avLst>
              <a:gd name="adj" fmla="val 50000"/>
            </a:avLst>
          </a:prstGeom>
          <a:solidFill>
            <a:schemeClr val="accent3"/>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350"/>
          </a:p>
        </p:txBody>
      </p:sp>
      <p:sp>
        <p:nvSpPr>
          <p:cNvPr id="46085" name="Text Box 5">
            <a:extLst>
              <a:ext uri="{FF2B5EF4-FFF2-40B4-BE49-F238E27FC236}">
                <a16:creationId xmlns:a16="http://schemas.microsoft.com/office/drawing/2014/main" id="{D0B70722-A14E-0A44-BE07-23378A48B2B8}"/>
              </a:ext>
            </a:extLst>
          </p:cNvPr>
          <p:cNvSpPr txBox="1">
            <a:spLocks noChangeArrowheads="1"/>
          </p:cNvSpPr>
          <p:nvPr/>
        </p:nvSpPr>
        <p:spPr bwMode="auto">
          <a:xfrm>
            <a:off x="2857500" y="48006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dirty="0">
                <a:latin typeface="Tahoma" panose="020B0604030504040204" pitchFamily="34" charset="0"/>
              </a:rPr>
              <a:t>Procedural</a:t>
            </a:r>
          </a:p>
        </p:txBody>
      </p:sp>
      <p:sp>
        <p:nvSpPr>
          <p:cNvPr id="66565" name="Rectangle 6">
            <a:extLst>
              <a:ext uri="{FF2B5EF4-FFF2-40B4-BE49-F238E27FC236}">
                <a16:creationId xmlns:a16="http://schemas.microsoft.com/office/drawing/2014/main" id="{3DB6901E-FBB8-8440-910D-D48141DE5D73}"/>
              </a:ext>
            </a:extLst>
          </p:cNvPr>
          <p:cNvSpPr>
            <a:spLocks noChangeArrowheads="1"/>
          </p:cNvSpPr>
          <p:nvPr/>
        </p:nvSpPr>
        <p:spPr bwMode="auto">
          <a:xfrm>
            <a:off x="3944542" y="228719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Clr>
                <a:schemeClr val="accent1"/>
              </a:buClr>
              <a:buSzPct val="80000"/>
              <a:buFont typeface="Wingdings" pitchFamily="2" charset="2"/>
              <a:buNone/>
            </a:pPr>
            <a:endParaRPr lang="en-US" altLang="en-US" sz="2400"/>
          </a:p>
        </p:txBody>
      </p:sp>
      <p:sp>
        <p:nvSpPr>
          <p:cNvPr id="46087" name="Text Box 7">
            <a:extLst>
              <a:ext uri="{FF2B5EF4-FFF2-40B4-BE49-F238E27FC236}">
                <a16:creationId xmlns:a16="http://schemas.microsoft.com/office/drawing/2014/main" id="{956A3B6A-B0FD-AD41-92B0-45590BF15A76}"/>
              </a:ext>
            </a:extLst>
          </p:cNvPr>
          <p:cNvSpPr txBox="1">
            <a:spLocks noChangeArrowheads="1"/>
          </p:cNvSpPr>
          <p:nvPr/>
        </p:nvSpPr>
        <p:spPr bwMode="auto">
          <a:xfrm>
            <a:off x="4114800" y="2514600"/>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Tahoma" panose="020B0604030504040204" pitchFamily="34" charset="0"/>
              </a:rPr>
              <a:t>Substantive</a:t>
            </a:r>
          </a:p>
        </p:txBody>
      </p:sp>
      <p:sp>
        <p:nvSpPr>
          <p:cNvPr id="66567" name="Text Box 8">
            <a:extLst>
              <a:ext uri="{FF2B5EF4-FFF2-40B4-BE49-F238E27FC236}">
                <a16:creationId xmlns:a16="http://schemas.microsoft.com/office/drawing/2014/main" id="{AAA875F1-8A39-6940-A1B8-883113D79591}"/>
              </a:ext>
            </a:extLst>
          </p:cNvPr>
          <p:cNvSpPr txBox="1">
            <a:spLocks noChangeArrowheads="1"/>
          </p:cNvSpPr>
          <p:nvPr/>
        </p:nvSpPr>
        <p:spPr bwMode="auto">
          <a:xfrm>
            <a:off x="5492260" y="48006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dirty="0">
                <a:latin typeface="Tahoma" panose="020B0604030504040204" pitchFamily="34" charset="0"/>
                <a:ea typeface="Tahoma" panose="020B0604030504040204" pitchFamily="34" charset="0"/>
                <a:cs typeface="Tahoma" panose="020B0604030504040204" pitchFamily="34" charset="0"/>
              </a:rPr>
              <a:t>Relational</a:t>
            </a:r>
          </a:p>
        </p:txBody>
      </p:sp>
    </p:spTree>
    <p:extLst>
      <p:ext uri="{BB962C8B-B14F-4D97-AF65-F5344CB8AC3E}">
        <p14:creationId xmlns:p14="http://schemas.microsoft.com/office/powerpoint/2010/main" val="2366114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dissolve">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dissolve">
                                      <p:cBhvr>
                                        <p:cTn id="1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utoUpdateAnimBg="0"/>
      <p:bldP spid="4608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82600" y="2681103"/>
            <a:ext cx="2522980" cy="1495794"/>
          </a:xfrm>
          <a:noFill/>
          <a:ln>
            <a:solidFill>
              <a:schemeClr val="bg1"/>
            </a:solidFill>
          </a:ln>
        </p:spPr>
        <p:txBody>
          <a:bodyPr vert="horz" wrap="square" lIns="182880" tIns="182880" rIns="182880" bIns="182880" rtlCol="0" anchor="ctr">
            <a:normAutofit/>
          </a:bodyPr>
          <a:lstStyle/>
          <a:p>
            <a:r>
              <a:rPr lang="en-US" sz="1500">
                <a:solidFill>
                  <a:schemeClr val="bg1"/>
                </a:solidFill>
              </a:rPr>
              <a:t>Special Considerations for roles leaders fill in conflict</a:t>
            </a:r>
          </a:p>
        </p:txBody>
      </p:sp>
      <p:graphicFrame>
        <p:nvGraphicFramePr>
          <p:cNvPr id="5" name="Content Placeholder 2">
            <a:extLst>
              <a:ext uri="{FF2B5EF4-FFF2-40B4-BE49-F238E27FC236}">
                <a16:creationId xmlns:a16="http://schemas.microsoft.com/office/drawing/2014/main" id="{7EE47470-8A50-9C6B-09EE-BB9E4521648F}"/>
              </a:ext>
            </a:extLst>
          </p:cNvPr>
          <p:cNvGraphicFramePr>
            <a:graphicFrameLocks noGrp="1"/>
          </p:cNvGraphicFramePr>
          <p:nvPr>
            <p:ph idx="4294967295"/>
            <p:extLst>
              <p:ext uri="{D42A27DB-BD31-4B8C-83A1-F6EECF244321}">
                <p14:modId xmlns:p14="http://schemas.microsoft.com/office/powerpoint/2010/main" val="3307778757"/>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354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4226" y="2386744"/>
            <a:ext cx="4446269" cy="1645920"/>
          </a:xfrm>
        </p:spPr>
        <p:txBody>
          <a:bodyPr>
            <a:normAutofit/>
          </a:bodyPr>
          <a:lstStyle/>
          <a:p>
            <a:r>
              <a:rPr lang="en-US" sz="3000"/>
              <a:t>Phase Two: Convening the Conversation</a:t>
            </a:r>
          </a:p>
        </p:txBody>
      </p:sp>
      <p:sp>
        <p:nvSpPr>
          <p:cNvPr id="4" name="Subtitle 3"/>
          <p:cNvSpPr>
            <a:spLocks noGrp="1"/>
          </p:cNvSpPr>
          <p:nvPr>
            <p:ph type="subTitle" idx="1"/>
          </p:nvPr>
        </p:nvSpPr>
        <p:spPr>
          <a:xfrm>
            <a:off x="4094226" y="4352544"/>
            <a:ext cx="4446269" cy="1239894"/>
          </a:xfrm>
        </p:spPr>
        <p:txBody>
          <a:bodyPr>
            <a:noAutofit/>
          </a:bodyPr>
          <a:lstStyle/>
          <a:p>
            <a:pPr>
              <a:lnSpc>
                <a:spcPct val="90000"/>
              </a:lnSpc>
            </a:pPr>
            <a:r>
              <a:rPr lang="en-US" sz="2000" dirty="0"/>
              <a:t>What is the conversation really about?</a:t>
            </a:r>
          </a:p>
          <a:p>
            <a:pPr>
              <a:lnSpc>
                <a:spcPct val="90000"/>
              </a:lnSpc>
            </a:pPr>
            <a:endParaRPr lang="en-US" sz="2000" dirty="0"/>
          </a:p>
          <a:p>
            <a:pPr>
              <a:lnSpc>
                <a:spcPct val="90000"/>
              </a:lnSpc>
            </a:pPr>
            <a:r>
              <a:rPr lang="en-US" sz="2000" dirty="0"/>
              <a:t>How can we successfully have this conversation?</a:t>
            </a:r>
          </a:p>
        </p:txBody>
      </p:sp>
      <p:pic>
        <p:nvPicPr>
          <p:cNvPr id="6" name="Picture 5">
            <a:extLst>
              <a:ext uri="{FF2B5EF4-FFF2-40B4-BE49-F238E27FC236}">
                <a16:creationId xmlns:a16="http://schemas.microsoft.com/office/drawing/2014/main" id="{9F6066B6-8C42-57D6-BB1A-EDDF6351BD76}"/>
              </a:ext>
            </a:extLst>
          </p:cNvPr>
          <p:cNvPicPr>
            <a:picLocks noChangeAspect="1"/>
          </p:cNvPicPr>
          <p:nvPr/>
        </p:nvPicPr>
        <p:blipFill rotWithShape="1">
          <a:blip r:embed="rId3"/>
          <a:srcRect l="40811" r="18469" b="-1"/>
          <a:stretch/>
        </p:blipFill>
        <p:spPr>
          <a:xfrm>
            <a:off x="20" y="10"/>
            <a:ext cx="3490702" cy="6857990"/>
          </a:xfrm>
          <a:prstGeom prst="rect">
            <a:avLst/>
          </a:prstGeom>
        </p:spPr>
      </p:pic>
    </p:spTree>
    <p:extLst>
      <p:ext uri="{BB962C8B-B14F-4D97-AF65-F5344CB8AC3E}">
        <p14:creationId xmlns:p14="http://schemas.microsoft.com/office/powerpoint/2010/main" val="23759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7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9-08 at 5.2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6032"/>
          </a:xfrm>
          <a:prstGeom prst="rect">
            <a:avLst/>
          </a:prstGeom>
        </p:spPr>
      </p:pic>
    </p:spTree>
    <p:extLst>
      <p:ext uri="{BB962C8B-B14F-4D97-AF65-F5344CB8AC3E}">
        <p14:creationId xmlns:p14="http://schemas.microsoft.com/office/powerpoint/2010/main" val="287500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2600" y="2681103"/>
            <a:ext cx="2522980" cy="1495794"/>
          </a:xfrm>
          <a:noFill/>
          <a:ln>
            <a:solidFill>
              <a:schemeClr val="bg1"/>
            </a:solidFill>
          </a:ln>
        </p:spPr>
        <p:txBody>
          <a:bodyPr vert="horz" wrap="square" lIns="182880" tIns="182880" rIns="182880" bIns="182880" rtlCol="0" anchor="ctr">
            <a:normAutofit/>
          </a:bodyPr>
          <a:lstStyle/>
          <a:p>
            <a:r>
              <a:rPr lang="en-US">
                <a:solidFill>
                  <a:schemeClr val="bg1"/>
                </a:solidFill>
              </a:rPr>
              <a:t>Phase Two Objectives</a:t>
            </a:r>
          </a:p>
        </p:txBody>
      </p:sp>
      <p:graphicFrame>
        <p:nvGraphicFramePr>
          <p:cNvPr id="9" name="Content Placeholder 4">
            <a:extLst>
              <a:ext uri="{FF2B5EF4-FFF2-40B4-BE49-F238E27FC236}">
                <a16:creationId xmlns:a16="http://schemas.microsoft.com/office/drawing/2014/main" id="{E872D942-8305-EEE9-2D78-C60B54DC481B}"/>
              </a:ext>
            </a:extLst>
          </p:cNvPr>
          <p:cNvGraphicFramePr/>
          <p:nvPr>
            <p:extLst>
              <p:ext uri="{D42A27DB-BD31-4B8C-83A1-F6EECF244321}">
                <p14:modId xmlns:p14="http://schemas.microsoft.com/office/powerpoint/2010/main" val="1451204571"/>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158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82600" y="643467"/>
            <a:ext cx="2522980" cy="1728044"/>
          </a:xfrm>
          <a:noFill/>
          <a:ln>
            <a:solidFill>
              <a:schemeClr val="bg1"/>
            </a:solidFill>
          </a:ln>
        </p:spPr>
        <p:txBody>
          <a:bodyPr vert="horz" wrap="square" lIns="182880" tIns="182880" rIns="182880" bIns="182880" rtlCol="0" anchor="ctr">
            <a:normAutofit/>
          </a:bodyPr>
          <a:lstStyle/>
          <a:p>
            <a:r>
              <a:rPr lang="en-US" sz="2200">
                <a:solidFill>
                  <a:schemeClr val="bg1"/>
                </a:solidFill>
              </a:rPr>
              <a:t>Start with a dialogue </a:t>
            </a:r>
            <a:br>
              <a:rPr lang="en-US" sz="2200">
                <a:solidFill>
                  <a:schemeClr val="bg1"/>
                </a:solidFill>
              </a:rPr>
            </a:br>
            <a:r>
              <a:rPr lang="en-US" sz="2200" i="1" u="sng">
                <a:solidFill>
                  <a:schemeClr val="bg1"/>
                </a:solidFill>
              </a:rPr>
              <a:t>about the conversation</a:t>
            </a:r>
          </a:p>
        </p:txBody>
      </p:sp>
      <p:sp>
        <p:nvSpPr>
          <p:cNvPr id="3" name="Content Placeholder 2"/>
          <p:cNvSpPr>
            <a:spLocks noGrp="1"/>
          </p:cNvSpPr>
          <p:nvPr>
            <p:ph idx="4294967295"/>
          </p:nvPr>
        </p:nvSpPr>
        <p:spPr>
          <a:xfrm>
            <a:off x="482601" y="2638044"/>
            <a:ext cx="2522980" cy="3415622"/>
          </a:xfrm>
        </p:spPr>
        <p:txBody>
          <a:bodyPr vert="horz" lIns="91440" tIns="45720" rIns="91440" bIns="45720" rtlCol="0">
            <a:normAutofit lnSpcReduction="10000"/>
          </a:bodyPr>
          <a:lstStyle/>
          <a:p>
            <a:r>
              <a:rPr lang="en-US" sz="1700" dirty="0">
                <a:solidFill>
                  <a:schemeClr val="bg1"/>
                </a:solidFill>
              </a:rPr>
              <a:t>The leader must be completely transparent </a:t>
            </a:r>
          </a:p>
          <a:p>
            <a:r>
              <a:rPr lang="en-US" sz="1700" dirty="0">
                <a:solidFill>
                  <a:schemeClr val="bg1"/>
                </a:solidFill>
              </a:rPr>
              <a:t>Others must feel they can contribute to build shared understanding </a:t>
            </a:r>
          </a:p>
          <a:p>
            <a:r>
              <a:rPr lang="en-US" sz="1700" dirty="0">
                <a:solidFill>
                  <a:schemeClr val="bg1"/>
                </a:solidFill>
              </a:rPr>
              <a:t>The conversation about the issue(s) can start once the group reaches consensus on </a:t>
            </a:r>
            <a:r>
              <a:rPr lang="en-US" sz="1700" i="1" dirty="0">
                <a:solidFill>
                  <a:schemeClr val="bg1"/>
                </a:solidFill>
              </a:rPr>
              <a:t>how</a:t>
            </a:r>
            <a:r>
              <a:rPr lang="en-US" sz="1700" dirty="0">
                <a:solidFill>
                  <a:schemeClr val="bg1"/>
                </a:solidFill>
              </a:rPr>
              <a:t> to have the conversation</a:t>
            </a:r>
          </a:p>
          <a:p>
            <a:r>
              <a:rPr lang="en-US" sz="1700" dirty="0">
                <a:solidFill>
                  <a:schemeClr val="bg1"/>
                </a:solidFill>
              </a:rPr>
              <a:t>Balancing Task with </a:t>
            </a:r>
            <a:r>
              <a:rPr lang="en-US" sz="1700" dirty="0" err="1">
                <a:solidFill>
                  <a:schemeClr val="bg1"/>
                </a:solidFill>
              </a:rPr>
              <a:t>Maintennance</a:t>
            </a:r>
            <a:endParaRPr lang="en-US" sz="1700" dirty="0">
              <a:solidFill>
                <a:schemeClr val="bg1"/>
              </a:solidFill>
            </a:endParaRPr>
          </a:p>
        </p:txBody>
      </p:sp>
      <p:pic>
        <p:nvPicPr>
          <p:cNvPr id="14338" name="Picture 2" descr="Image result for Dialogue">
            <a:extLst>
              <a:ext uri="{FF2B5EF4-FFF2-40B4-BE49-F238E27FC236}">
                <a16:creationId xmlns:a16="http://schemas.microsoft.com/office/drawing/2014/main" id="{7F2516DE-8E46-ED60-5993-F5FF8E1BF3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3322" y="1139525"/>
            <a:ext cx="4688077" cy="44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8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645" name="Rectangle 26644">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313" y="-2"/>
            <a:ext cx="455468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Title 1">
            <a:extLst>
              <a:ext uri="{FF2B5EF4-FFF2-40B4-BE49-F238E27FC236}">
                <a16:creationId xmlns:a16="http://schemas.microsoft.com/office/drawing/2014/main" id="{3964FECA-E8C5-F948-BE67-86879148B476}"/>
              </a:ext>
            </a:extLst>
          </p:cNvPr>
          <p:cNvSpPr>
            <a:spLocks noGrp="1" noChangeArrowheads="1"/>
          </p:cNvSpPr>
          <p:nvPr>
            <p:ph type="title"/>
          </p:nvPr>
        </p:nvSpPr>
        <p:spPr>
          <a:xfrm>
            <a:off x="5192817" y="1290025"/>
            <a:ext cx="3356919" cy="1188720"/>
          </a:xfrm>
          <a:solidFill>
            <a:srgbClr val="FFFFFF"/>
          </a:solidFill>
          <a:ln>
            <a:solidFill>
              <a:srgbClr val="404040"/>
            </a:solidFill>
          </a:ln>
        </p:spPr>
        <p:txBody>
          <a:bodyPr>
            <a:normAutofit/>
          </a:bodyPr>
          <a:lstStyle/>
          <a:p>
            <a:r>
              <a:rPr lang="en-US" altLang="en-US"/>
              <a:t>Two Guiding Questions</a:t>
            </a:r>
          </a:p>
        </p:txBody>
      </p:sp>
      <p:sp>
        <p:nvSpPr>
          <p:cNvPr id="26647" name="Rectangle 26646">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2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49" name="Rectangle 26648">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82" y="806357"/>
            <a:ext cx="3383450"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ee the source image">
            <a:extLst>
              <a:ext uri="{FF2B5EF4-FFF2-40B4-BE49-F238E27FC236}">
                <a16:creationId xmlns:a16="http://schemas.microsoft.com/office/drawing/2014/main" id="{67E01662-6115-BB76-BE74-EA0E2899A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00" r="28850" b="-1"/>
          <a:stretch/>
        </p:blipFill>
        <p:spPr bwMode="auto">
          <a:xfrm>
            <a:off x="849340" y="1126397"/>
            <a:ext cx="2900934" cy="42885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631" name="Content Placeholder 2">
            <a:extLst>
              <a:ext uri="{FF2B5EF4-FFF2-40B4-BE49-F238E27FC236}">
                <a16:creationId xmlns:a16="http://schemas.microsoft.com/office/drawing/2014/main" id="{16A5B609-4F59-40DA-9288-9921A8999400}"/>
              </a:ext>
            </a:extLst>
          </p:cNvPr>
          <p:cNvGraphicFramePr>
            <a:graphicFrameLocks noGrp="1"/>
          </p:cNvGraphicFramePr>
          <p:nvPr>
            <p:ph idx="1"/>
            <p:extLst>
              <p:ext uri="{D42A27DB-BD31-4B8C-83A1-F6EECF244321}">
                <p14:modId xmlns:p14="http://schemas.microsoft.com/office/powerpoint/2010/main" val="1692720426"/>
              </p:ext>
            </p:extLst>
          </p:nvPr>
        </p:nvGraphicFramePr>
        <p:xfrm>
          <a:off x="5192817" y="2892570"/>
          <a:ext cx="3356919" cy="3042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5529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6" name="Rectangle 17425">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9144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7412" name="Picture 4" descr="Image result for Shared Expectation images">
            <a:extLst>
              <a:ext uri="{FF2B5EF4-FFF2-40B4-BE49-F238E27FC236}">
                <a16:creationId xmlns:a16="http://schemas.microsoft.com/office/drawing/2014/main" id="{E7705350-1739-2F4F-9642-265170261A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13" r="-1" b="17263"/>
          <a:stretch/>
        </p:blipFill>
        <p:spPr bwMode="auto">
          <a:xfrm>
            <a:off x="20" y="110068"/>
            <a:ext cx="9143980" cy="33189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Content Placeholder 4">
            <a:extLst>
              <a:ext uri="{FF2B5EF4-FFF2-40B4-BE49-F238E27FC236}">
                <a16:creationId xmlns:a16="http://schemas.microsoft.com/office/drawing/2014/main" id="{63FEF819-2D3F-4DAF-BEDD-E2312F0B1B16}"/>
              </a:ext>
            </a:extLst>
          </p:cNvPr>
          <p:cNvGraphicFramePr>
            <a:graphicFrameLocks noGrp="1"/>
          </p:cNvGraphicFramePr>
          <p:nvPr>
            <p:ph idx="1"/>
            <p:extLst>
              <p:ext uri="{D42A27DB-BD31-4B8C-83A1-F6EECF244321}">
                <p14:modId xmlns:p14="http://schemas.microsoft.com/office/powerpoint/2010/main" val="777903147"/>
              </p:ext>
            </p:extLst>
          </p:nvPr>
        </p:nvGraphicFramePr>
        <p:xfrm>
          <a:off x="2506133" y="3810000"/>
          <a:ext cx="4419600" cy="279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434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094226" y="2386744"/>
            <a:ext cx="4446269" cy="1645920"/>
          </a:xfrm>
        </p:spPr>
        <p:txBody>
          <a:bodyPr>
            <a:normAutofit/>
          </a:bodyPr>
          <a:lstStyle/>
          <a:p>
            <a:r>
              <a:rPr lang="en-US" sz="2700"/>
              <a:t>Phase Three: Increasing Shared Understanding</a:t>
            </a:r>
          </a:p>
        </p:txBody>
      </p:sp>
      <p:sp>
        <p:nvSpPr>
          <p:cNvPr id="2" name="Subtitle 1"/>
          <p:cNvSpPr>
            <a:spLocks noGrp="1"/>
          </p:cNvSpPr>
          <p:nvPr>
            <p:ph type="subTitle" idx="1"/>
          </p:nvPr>
        </p:nvSpPr>
        <p:spPr>
          <a:xfrm>
            <a:off x="4094226" y="4352544"/>
            <a:ext cx="4446269" cy="1239894"/>
          </a:xfrm>
        </p:spPr>
        <p:txBody>
          <a:bodyPr>
            <a:normAutofit/>
          </a:bodyPr>
          <a:lstStyle/>
          <a:p>
            <a:r>
              <a:rPr lang="en-US"/>
              <a:t>How do we create a “deeper, shared pool of understanding”? </a:t>
            </a:r>
          </a:p>
        </p:txBody>
      </p:sp>
      <p:pic>
        <p:nvPicPr>
          <p:cNvPr id="6" name="Picture 4">
            <a:extLst>
              <a:ext uri="{FF2B5EF4-FFF2-40B4-BE49-F238E27FC236}">
                <a16:creationId xmlns:a16="http://schemas.microsoft.com/office/drawing/2014/main" id="{225E63D0-1396-1315-3742-AC8A4090696F}"/>
              </a:ext>
            </a:extLst>
          </p:cNvPr>
          <p:cNvPicPr>
            <a:picLocks noChangeAspect="1"/>
          </p:cNvPicPr>
          <p:nvPr/>
        </p:nvPicPr>
        <p:blipFill rotWithShape="1">
          <a:blip r:embed="rId3"/>
          <a:srcRect l="39559" r="31301" b="1"/>
          <a:stretch/>
        </p:blipFill>
        <p:spPr>
          <a:xfrm>
            <a:off x="20" y="10"/>
            <a:ext cx="3490702" cy="6857990"/>
          </a:xfrm>
          <a:prstGeom prst="rect">
            <a:avLst/>
          </a:prstGeom>
        </p:spPr>
      </p:pic>
    </p:spTree>
    <p:extLst>
      <p:ext uri="{BB962C8B-B14F-4D97-AF65-F5344CB8AC3E}">
        <p14:creationId xmlns:p14="http://schemas.microsoft.com/office/powerpoint/2010/main" val="30573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9-08 at 5.2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6032"/>
          </a:xfrm>
          <a:prstGeom prst="rect">
            <a:avLst/>
          </a:prstGeom>
        </p:spPr>
      </p:pic>
    </p:spTree>
    <p:extLst>
      <p:ext uri="{BB962C8B-B14F-4D97-AF65-F5344CB8AC3E}">
        <p14:creationId xmlns:p14="http://schemas.microsoft.com/office/powerpoint/2010/main" val="3228735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a:t>Phase Three Objectives</a:t>
            </a:r>
          </a:p>
        </p:txBody>
      </p:sp>
      <p:sp useBgFill="1">
        <p:nvSpPr>
          <p:cNvPr id="14" name="Rectangle 13">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A3404752-DB12-4AF2-B34E-3C18F6A24185}"/>
              </a:ext>
            </a:extLst>
          </p:cNvPr>
          <p:cNvGraphicFramePr>
            <a:graphicFrameLocks noGrp="1"/>
          </p:cNvGraphicFramePr>
          <p:nvPr>
            <p:ph idx="1"/>
            <p:extLst>
              <p:ext uri="{D42A27DB-BD31-4B8C-83A1-F6EECF244321}">
                <p14:modId xmlns:p14="http://schemas.microsoft.com/office/powerpoint/2010/main" val="1869809675"/>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255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02238" y="657734"/>
            <a:ext cx="7107659" cy="760249"/>
          </a:xfrm>
        </p:spPr>
        <p:txBody>
          <a:bodyPr>
            <a:normAutofit/>
          </a:bodyPr>
          <a:lstStyle/>
          <a:p>
            <a:pPr algn="ctr"/>
            <a:r>
              <a:rPr lang="en-US" sz="2800" dirty="0">
                <a:solidFill>
                  <a:schemeClr val="tx1"/>
                </a:solidFill>
              </a:rPr>
              <a:t>The Power of Questions</a:t>
            </a:r>
          </a:p>
        </p:txBody>
      </p:sp>
      <p:sp>
        <p:nvSpPr>
          <p:cNvPr id="58371" name="Rectangle 3"/>
          <p:cNvSpPr>
            <a:spLocks noGrp="1" noChangeArrowheads="1"/>
          </p:cNvSpPr>
          <p:nvPr>
            <p:ph idx="1"/>
          </p:nvPr>
        </p:nvSpPr>
        <p:spPr>
          <a:xfrm>
            <a:off x="586120" y="1945534"/>
            <a:ext cx="4069947" cy="4139349"/>
          </a:xfrm>
        </p:spPr>
        <p:txBody>
          <a:bodyPr>
            <a:normAutofit fontScale="92500" lnSpcReduction="10000"/>
          </a:bodyPr>
          <a:lstStyle/>
          <a:p>
            <a:pPr>
              <a:buClr>
                <a:schemeClr val="accent6">
                  <a:lumMod val="75000"/>
                </a:schemeClr>
              </a:buClr>
            </a:pPr>
            <a:r>
              <a:rPr lang="en-US" sz="2400" dirty="0"/>
              <a:t>What we ask, how we ask it, the spirit with which we ask, all invite certain responses and discourage others.</a:t>
            </a:r>
          </a:p>
          <a:p>
            <a:pPr>
              <a:buClr>
                <a:schemeClr val="accent6">
                  <a:lumMod val="75000"/>
                </a:schemeClr>
              </a:buClr>
            </a:pPr>
            <a:r>
              <a:rPr lang="en-US" sz="2400" dirty="0"/>
              <a:t>The very act of asking questions influences people.  Acts of asking and answering alter experiences and generate experiences.</a:t>
            </a:r>
          </a:p>
          <a:p>
            <a:pPr>
              <a:buClr>
                <a:schemeClr val="accent6">
                  <a:lumMod val="75000"/>
                </a:schemeClr>
              </a:buClr>
            </a:pPr>
            <a:r>
              <a:rPr lang="en-US" sz="2400" dirty="0"/>
              <a:t>Questions have the power to shape meanings and restrict or expand possibilities for action.</a:t>
            </a:r>
          </a:p>
        </p:txBody>
      </p:sp>
      <p:pic>
        <p:nvPicPr>
          <p:cNvPr id="3" name="Picture 2" descr="See the source image">
            <a:extLst>
              <a:ext uri="{FF2B5EF4-FFF2-40B4-BE49-F238E27FC236}">
                <a16:creationId xmlns:a16="http://schemas.microsoft.com/office/drawing/2014/main" id="{6FDEBDA6-01FD-3436-66FB-597BD2E08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605" y="2668158"/>
            <a:ext cx="3282279" cy="232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014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dissolve">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11" name="Rectangle 5941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2"/>
          <p:cNvSpPr>
            <a:spLocks noGrp="1" noChangeArrowheads="1"/>
          </p:cNvSpPr>
          <p:nvPr>
            <p:ph type="title"/>
          </p:nvPr>
        </p:nvSpPr>
        <p:spPr>
          <a:xfrm>
            <a:off x="480060" y="2681105"/>
            <a:ext cx="2551176" cy="1495794"/>
          </a:xfrm>
          <a:solidFill>
            <a:srgbClr val="FFFFFF"/>
          </a:solidFill>
          <a:ln>
            <a:solidFill>
              <a:srgbClr val="262626"/>
            </a:solidFill>
          </a:ln>
        </p:spPr>
        <p:txBody>
          <a:bodyPr>
            <a:normAutofit/>
          </a:bodyPr>
          <a:lstStyle/>
          <a:p>
            <a:r>
              <a:rPr lang="en-US" sz="2200"/>
              <a:t>Intentional Inquiry</a:t>
            </a:r>
          </a:p>
        </p:txBody>
      </p:sp>
      <p:sp useBgFill="1">
        <p:nvSpPr>
          <p:cNvPr id="59413" name="Rectangle 5941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399" name="Rectangle 3">
            <a:extLst>
              <a:ext uri="{FF2B5EF4-FFF2-40B4-BE49-F238E27FC236}">
                <a16:creationId xmlns:a16="http://schemas.microsoft.com/office/drawing/2014/main" id="{5801BE05-9970-4514-86A5-9E1C9EDF81A2}"/>
              </a:ext>
            </a:extLst>
          </p:cNvPr>
          <p:cNvGraphicFramePr>
            <a:graphicFrameLocks noGrp="1"/>
          </p:cNvGraphicFramePr>
          <p:nvPr>
            <p:ph idx="1"/>
            <p:extLst>
              <p:ext uri="{D42A27DB-BD31-4B8C-83A1-F6EECF244321}">
                <p14:modId xmlns:p14="http://schemas.microsoft.com/office/powerpoint/2010/main" val="1041690412"/>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47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65247" y="534323"/>
            <a:ext cx="4421124" cy="1188720"/>
          </a:xfrm>
        </p:spPr>
        <p:txBody>
          <a:bodyPr>
            <a:normAutofit/>
          </a:bodyPr>
          <a:lstStyle/>
          <a:p>
            <a:r>
              <a:rPr lang="en-US" sz="2400" dirty="0"/>
              <a:t>Crafting Intentional Questions</a:t>
            </a:r>
          </a:p>
        </p:txBody>
      </p:sp>
      <p:sp>
        <p:nvSpPr>
          <p:cNvPr id="60419" name="Rectangle 3"/>
          <p:cNvSpPr>
            <a:spLocks noGrp="1" noChangeArrowheads="1"/>
          </p:cNvSpPr>
          <p:nvPr>
            <p:ph idx="1"/>
          </p:nvPr>
        </p:nvSpPr>
        <p:spPr>
          <a:xfrm>
            <a:off x="639565" y="1874139"/>
            <a:ext cx="4472488" cy="3263206"/>
          </a:xfrm>
        </p:spPr>
        <p:txBody>
          <a:bodyPr>
            <a:noAutofit/>
          </a:bodyPr>
          <a:lstStyle/>
          <a:p>
            <a:pPr>
              <a:lnSpc>
                <a:spcPct val="90000"/>
              </a:lnSpc>
            </a:pPr>
            <a:r>
              <a:rPr lang="en-US" sz="1600" dirty="0"/>
              <a:t>What work do I want this question to do?</a:t>
            </a:r>
          </a:p>
          <a:p>
            <a:pPr lvl="1">
              <a:lnSpc>
                <a:spcPct val="90000"/>
              </a:lnSpc>
            </a:pPr>
            <a:r>
              <a:rPr lang="en-US" dirty="0"/>
              <a:t>Broadening Questions</a:t>
            </a:r>
          </a:p>
          <a:p>
            <a:pPr lvl="1">
              <a:lnSpc>
                <a:spcPct val="90000"/>
              </a:lnSpc>
            </a:pPr>
            <a:r>
              <a:rPr lang="en-US" dirty="0"/>
              <a:t>Clarifying Questions</a:t>
            </a:r>
          </a:p>
          <a:p>
            <a:pPr lvl="1">
              <a:lnSpc>
                <a:spcPct val="90000"/>
              </a:lnSpc>
            </a:pPr>
            <a:r>
              <a:rPr lang="en-US" dirty="0"/>
              <a:t>Explaining Question</a:t>
            </a:r>
          </a:p>
          <a:p>
            <a:pPr lvl="1">
              <a:lnSpc>
                <a:spcPct val="90000"/>
              </a:lnSpc>
            </a:pPr>
            <a:r>
              <a:rPr lang="en-US" dirty="0"/>
              <a:t>Exploring Questions</a:t>
            </a:r>
          </a:p>
          <a:p>
            <a:pPr lvl="1">
              <a:lnSpc>
                <a:spcPct val="90000"/>
              </a:lnSpc>
            </a:pPr>
            <a:r>
              <a:rPr lang="en-US" dirty="0"/>
              <a:t>Challenging Questions</a:t>
            </a:r>
          </a:p>
          <a:p>
            <a:pPr lvl="1">
              <a:lnSpc>
                <a:spcPct val="90000"/>
              </a:lnSpc>
            </a:pPr>
            <a:r>
              <a:rPr lang="en-US" dirty="0"/>
              <a:t>Brainstorming Questions</a:t>
            </a:r>
          </a:p>
          <a:p>
            <a:pPr lvl="1">
              <a:lnSpc>
                <a:spcPct val="90000"/>
              </a:lnSpc>
            </a:pPr>
            <a:r>
              <a:rPr lang="en-US" dirty="0"/>
              <a:t>Consequential Questions </a:t>
            </a:r>
          </a:p>
          <a:p>
            <a:pPr>
              <a:lnSpc>
                <a:spcPct val="90000"/>
              </a:lnSpc>
            </a:pPr>
            <a:r>
              <a:rPr lang="en-US" sz="1600" dirty="0"/>
              <a:t>Is this question likely to stimulate fresh thinking?</a:t>
            </a:r>
          </a:p>
          <a:p>
            <a:pPr>
              <a:lnSpc>
                <a:spcPct val="90000"/>
              </a:lnSpc>
            </a:pPr>
            <a:r>
              <a:rPr lang="en-US" sz="1600" dirty="0"/>
              <a:t>Do I have an answer in mind?</a:t>
            </a:r>
          </a:p>
          <a:p>
            <a:pPr>
              <a:lnSpc>
                <a:spcPct val="90000"/>
              </a:lnSpc>
            </a:pPr>
            <a:r>
              <a:rPr lang="en-US" sz="1600" dirty="0"/>
              <a:t>Are my own assumptions imbedded in this question?</a:t>
            </a:r>
          </a:p>
        </p:txBody>
      </p:sp>
      <p:pic>
        <p:nvPicPr>
          <p:cNvPr id="16386" name="Picture 2">
            <a:extLst>
              <a:ext uri="{FF2B5EF4-FFF2-40B4-BE49-F238E27FC236}">
                <a16:creationId xmlns:a16="http://schemas.microsoft.com/office/drawing/2014/main" id="{E3CA7EAC-9959-C00E-25C4-72049E648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453" y="2046781"/>
            <a:ext cx="3198827" cy="31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5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sz="1800" b="0"/>
              <a:t>Special consideration in each role</a:t>
            </a:r>
          </a:p>
        </p:txBody>
      </p:sp>
      <p:sp useBgFill="1">
        <p:nvSpPr>
          <p:cNvPr id="14"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1062DEB6-D361-01BC-8B3B-ACD0847E9F0F}"/>
              </a:ext>
            </a:extLst>
          </p:cNvPr>
          <p:cNvGraphicFramePr>
            <a:graphicFrameLocks noGrp="1"/>
          </p:cNvGraphicFramePr>
          <p:nvPr>
            <p:ph idx="1"/>
            <p:extLst>
              <p:ext uri="{D42A27DB-BD31-4B8C-83A1-F6EECF244321}">
                <p14:modId xmlns:p14="http://schemas.microsoft.com/office/powerpoint/2010/main" val="1436972286"/>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792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094226" y="2386744"/>
            <a:ext cx="4446269" cy="1645920"/>
          </a:xfrm>
        </p:spPr>
        <p:txBody>
          <a:bodyPr>
            <a:normAutofit/>
          </a:bodyPr>
          <a:lstStyle/>
          <a:p>
            <a:r>
              <a:rPr lang="en-US" sz="2700"/>
              <a:t>Phase Four: Moving from Inquiry to Action</a:t>
            </a:r>
          </a:p>
        </p:txBody>
      </p:sp>
      <p:sp>
        <p:nvSpPr>
          <p:cNvPr id="2" name="Subtitle 1"/>
          <p:cNvSpPr>
            <a:spLocks noGrp="1"/>
          </p:cNvSpPr>
          <p:nvPr>
            <p:ph type="subTitle" idx="1"/>
          </p:nvPr>
        </p:nvSpPr>
        <p:spPr>
          <a:xfrm>
            <a:off x="4094226" y="4352544"/>
            <a:ext cx="4446269" cy="1239894"/>
          </a:xfrm>
        </p:spPr>
        <p:txBody>
          <a:bodyPr>
            <a:normAutofit/>
          </a:bodyPr>
          <a:lstStyle/>
          <a:p>
            <a:r>
              <a:rPr lang="en-US"/>
              <a:t>How will we move forward together? </a:t>
            </a:r>
          </a:p>
        </p:txBody>
      </p:sp>
      <p:pic>
        <p:nvPicPr>
          <p:cNvPr id="6" name="Picture 4" descr="Arrows pointing right while one points left">
            <a:extLst>
              <a:ext uri="{FF2B5EF4-FFF2-40B4-BE49-F238E27FC236}">
                <a16:creationId xmlns:a16="http://schemas.microsoft.com/office/drawing/2014/main" id="{BE9D537D-B129-8442-DE4D-FE3FDCF091BC}"/>
              </a:ext>
            </a:extLst>
          </p:cNvPr>
          <p:cNvPicPr>
            <a:picLocks noChangeAspect="1"/>
          </p:cNvPicPr>
          <p:nvPr/>
        </p:nvPicPr>
        <p:blipFill rotWithShape="1">
          <a:blip r:embed="rId3"/>
          <a:srcRect l="40746" r="25278" b="-1"/>
          <a:stretch/>
        </p:blipFill>
        <p:spPr>
          <a:xfrm>
            <a:off x="20" y="10"/>
            <a:ext cx="3490702" cy="6857990"/>
          </a:xfrm>
          <a:prstGeom prst="rect">
            <a:avLst/>
          </a:prstGeom>
        </p:spPr>
      </p:pic>
    </p:spTree>
    <p:extLst>
      <p:ext uri="{BB962C8B-B14F-4D97-AF65-F5344CB8AC3E}">
        <p14:creationId xmlns:p14="http://schemas.microsoft.com/office/powerpoint/2010/main" val="24471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
                                        <p:tgtEl>
                                          <p:spTgt spid="2">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6857" y="861289"/>
            <a:ext cx="5187697" cy="826834"/>
          </a:xfrm>
          <a:solidFill>
            <a:srgbClr val="FFFFFF"/>
          </a:solidFill>
          <a:ln>
            <a:solidFill>
              <a:srgbClr val="404040"/>
            </a:solidFill>
          </a:ln>
        </p:spPr>
        <p:txBody>
          <a:bodyPr vert="horz" lIns="182880" tIns="182880" rIns="182880" bIns="182880" rtlCol="0" anchor="ctr">
            <a:normAutofit/>
          </a:bodyPr>
          <a:lstStyle/>
          <a:p>
            <a:pPr algn="ctr">
              <a:lnSpc>
                <a:spcPct val="90000"/>
              </a:lnSpc>
            </a:pPr>
            <a:r>
              <a:rPr lang="en-US" sz="2800" b="0" dirty="0">
                <a:solidFill>
                  <a:srgbClr val="262626"/>
                </a:solidFill>
              </a:rPr>
              <a:t>Skills and Strategies</a:t>
            </a:r>
          </a:p>
        </p:txBody>
      </p:sp>
      <p:sp>
        <p:nvSpPr>
          <p:cNvPr id="3" name="Content Placeholder 2"/>
          <p:cNvSpPr>
            <a:spLocks noGrp="1"/>
          </p:cNvSpPr>
          <p:nvPr>
            <p:ph idx="1"/>
          </p:nvPr>
        </p:nvSpPr>
        <p:spPr>
          <a:xfrm>
            <a:off x="791072" y="2450123"/>
            <a:ext cx="3964343" cy="2860431"/>
          </a:xfrm>
        </p:spPr>
        <p:txBody>
          <a:bodyPr vert="horz" lIns="91440" tIns="45720" rIns="91440" bIns="45720" rtlCol="0">
            <a:normAutofit/>
          </a:bodyPr>
          <a:lstStyle/>
          <a:p>
            <a:pPr indent="-228600">
              <a:lnSpc>
                <a:spcPct val="90000"/>
              </a:lnSpc>
              <a:spcBef>
                <a:spcPts val="1000"/>
              </a:spcBef>
              <a:buClr>
                <a:schemeClr val="accent2"/>
              </a:buClr>
            </a:pPr>
            <a:r>
              <a:rPr lang="en-US" sz="2300" dirty="0">
                <a:solidFill>
                  <a:schemeClr val="tx1"/>
                </a:solidFill>
              </a:rPr>
              <a:t>Synthesizing and giving back (a balcony view)</a:t>
            </a:r>
          </a:p>
          <a:p>
            <a:pPr indent="-228600">
              <a:lnSpc>
                <a:spcPct val="90000"/>
              </a:lnSpc>
              <a:spcBef>
                <a:spcPts val="1000"/>
              </a:spcBef>
              <a:buClr>
                <a:schemeClr val="accent2"/>
              </a:buClr>
            </a:pPr>
            <a:r>
              <a:rPr lang="en-US" sz="2300" dirty="0">
                <a:solidFill>
                  <a:schemeClr val="tx1"/>
                </a:solidFill>
              </a:rPr>
              <a:t>Promoting creative options</a:t>
            </a:r>
          </a:p>
          <a:p>
            <a:pPr indent="-228600">
              <a:lnSpc>
                <a:spcPct val="90000"/>
              </a:lnSpc>
              <a:spcBef>
                <a:spcPts val="1000"/>
              </a:spcBef>
              <a:buClr>
                <a:schemeClr val="accent2"/>
              </a:buClr>
            </a:pPr>
            <a:r>
              <a:rPr lang="en-US" sz="2300" dirty="0">
                <a:solidFill>
                  <a:schemeClr val="tx1"/>
                </a:solidFill>
              </a:rPr>
              <a:t>Dealing with competing values and making choices</a:t>
            </a:r>
          </a:p>
          <a:p>
            <a:pPr indent="-228600">
              <a:lnSpc>
                <a:spcPct val="90000"/>
              </a:lnSpc>
              <a:spcBef>
                <a:spcPts val="1000"/>
              </a:spcBef>
              <a:buClr>
                <a:schemeClr val="accent2"/>
              </a:buClr>
            </a:pPr>
            <a:r>
              <a:rPr lang="en-US" sz="2300" dirty="0">
                <a:solidFill>
                  <a:schemeClr val="tx1"/>
                </a:solidFill>
              </a:rPr>
              <a:t>Reality testing</a:t>
            </a:r>
          </a:p>
          <a:p>
            <a:pPr indent="-228600">
              <a:lnSpc>
                <a:spcPct val="90000"/>
              </a:lnSpc>
              <a:spcBef>
                <a:spcPts val="1000"/>
              </a:spcBef>
              <a:buClr>
                <a:schemeClr val="accent2"/>
              </a:buClr>
            </a:pPr>
            <a:r>
              <a:rPr lang="en-US" sz="2300" dirty="0">
                <a:solidFill>
                  <a:schemeClr val="tx1"/>
                </a:solidFill>
              </a:rPr>
              <a:t>Creating a detailed plan</a:t>
            </a:r>
          </a:p>
        </p:txBody>
      </p:sp>
      <p:pic>
        <p:nvPicPr>
          <p:cNvPr id="7" name="Graphic 6" descr="Onboarding">
            <a:extLst>
              <a:ext uri="{FF2B5EF4-FFF2-40B4-BE49-F238E27FC236}">
                <a16:creationId xmlns:a16="http://schemas.microsoft.com/office/drawing/2014/main" id="{2E2183B1-F5CA-48CA-9935-6727C8BA64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15" y="1957510"/>
            <a:ext cx="3570278" cy="3570278"/>
          </a:xfrm>
          <a:prstGeom prst="rect">
            <a:avLst/>
          </a:prstGeom>
        </p:spPr>
      </p:pic>
    </p:spTree>
    <p:extLst>
      <p:ext uri="{BB962C8B-B14F-4D97-AF65-F5344CB8AC3E}">
        <p14:creationId xmlns:p14="http://schemas.microsoft.com/office/powerpoint/2010/main" val="236099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7461" y="0"/>
            <a:ext cx="50490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C4FA6-4843-E34D-6153-1D86E7F0A767}"/>
              </a:ext>
            </a:extLst>
          </p:cNvPr>
          <p:cNvSpPr>
            <a:spLocks noGrp="1"/>
          </p:cNvSpPr>
          <p:nvPr>
            <p:ph type="title"/>
          </p:nvPr>
        </p:nvSpPr>
        <p:spPr>
          <a:xfrm>
            <a:off x="1320799" y="470916"/>
            <a:ext cx="6502401" cy="794881"/>
          </a:xfrm>
          <a:solidFill>
            <a:srgbClr val="FFFFFF"/>
          </a:solidFill>
          <a:ln>
            <a:solidFill>
              <a:srgbClr val="404040"/>
            </a:solidFill>
          </a:ln>
        </p:spPr>
        <p:txBody>
          <a:bodyPr>
            <a:normAutofit/>
          </a:bodyPr>
          <a:lstStyle/>
          <a:p>
            <a:r>
              <a:rPr lang="en-US">
                <a:solidFill>
                  <a:srgbClr val="404040"/>
                </a:solidFill>
              </a:rPr>
              <a:t>Leadership</a:t>
            </a:r>
          </a:p>
        </p:txBody>
      </p:sp>
      <p:sp>
        <p:nvSpPr>
          <p:cNvPr id="3" name="Content Placeholder 2">
            <a:extLst>
              <a:ext uri="{FF2B5EF4-FFF2-40B4-BE49-F238E27FC236}">
                <a16:creationId xmlns:a16="http://schemas.microsoft.com/office/drawing/2014/main" id="{536952D1-A48F-5C14-947D-89796EF7F4DF}"/>
              </a:ext>
            </a:extLst>
          </p:cNvPr>
          <p:cNvSpPr>
            <a:spLocks noGrp="1"/>
          </p:cNvSpPr>
          <p:nvPr>
            <p:ph idx="1"/>
          </p:nvPr>
        </p:nvSpPr>
        <p:spPr>
          <a:xfrm>
            <a:off x="2429122" y="1574801"/>
            <a:ext cx="4285753" cy="4812284"/>
          </a:xfrm>
        </p:spPr>
        <p:txBody>
          <a:bodyPr>
            <a:normAutofit fontScale="92500"/>
          </a:bodyPr>
          <a:lstStyle/>
          <a:p>
            <a:pPr>
              <a:lnSpc>
                <a:spcPct val="90000"/>
              </a:lnSpc>
            </a:pPr>
            <a:r>
              <a:rPr lang="en-US" sz="1500" dirty="0"/>
              <a:t>Leadership is not a rank or position.  It is a choice – a choice to look after the person to the left of us and the person to the right of us. – Simon Sinek</a:t>
            </a:r>
          </a:p>
          <a:p>
            <a:pPr marL="0" indent="0">
              <a:lnSpc>
                <a:spcPct val="90000"/>
              </a:lnSpc>
              <a:buNone/>
            </a:pPr>
            <a:endParaRPr lang="en-US" sz="900" dirty="0"/>
          </a:p>
          <a:p>
            <a:pPr lvl="0">
              <a:lnSpc>
                <a:spcPct val="90000"/>
              </a:lnSpc>
            </a:pPr>
            <a:r>
              <a:rPr lang="en-US" sz="1500" dirty="0"/>
              <a:t>For people to follow someone willingly, the majority of constituents believe the leader must be “Honest, Forward Looking, Inspiring, Competent. -  Kouzes and Posner</a:t>
            </a:r>
          </a:p>
          <a:p>
            <a:pPr marL="0" indent="0">
              <a:lnSpc>
                <a:spcPct val="90000"/>
              </a:lnSpc>
              <a:buNone/>
            </a:pPr>
            <a:endParaRPr lang="en-US" sz="900" dirty="0"/>
          </a:p>
          <a:p>
            <a:pPr>
              <a:lnSpc>
                <a:spcPct val="90000"/>
              </a:lnSpc>
            </a:pPr>
            <a:r>
              <a:rPr lang="en-US" sz="1500" dirty="0"/>
              <a:t>“I define a leader as anyone who takes responsibility for finding the potential in people and processes and who has the courage to develop that potential.”  </a:t>
            </a:r>
            <a:r>
              <a:rPr lang="en-US" sz="1500" dirty="0" err="1"/>
              <a:t>Brene</a:t>
            </a:r>
            <a:r>
              <a:rPr lang="en-US" sz="1500" dirty="0"/>
              <a:t> Brown</a:t>
            </a:r>
          </a:p>
          <a:p>
            <a:pPr marL="0" indent="0">
              <a:lnSpc>
                <a:spcPct val="90000"/>
              </a:lnSpc>
              <a:buNone/>
            </a:pPr>
            <a:endParaRPr lang="en-US" sz="900" dirty="0"/>
          </a:p>
          <a:p>
            <a:pPr>
              <a:lnSpc>
                <a:spcPct val="90000"/>
              </a:lnSpc>
            </a:pPr>
            <a:r>
              <a:rPr lang="en-US" sz="1500" dirty="0"/>
              <a:t> Becoming a leader is synonymous with being yourself.  It is precisely that simple, and it’s also that difficult. . . First and foremost, find out what it is you’re about, and be that.  - Warren Bennis</a:t>
            </a:r>
          </a:p>
          <a:p>
            <a:pPr marL="0" indent="0">
              <a:lnSpc>
                <a:spcPct val="90000"/>
              </a:lnSpc>
              <a:buNone/>
            </a:pPr>
            <a:endParaRPr lang="en-US" sz="900" dirty="0"/>
          </a:p>
          <a:p>
            <a:pPr>
              <a:lnSpc>
                <a:spcPct val="90000"/>
              </a:lnSpc>
            </a:pPr>
            <a:r>
              <a:rPr lang="en-US" sz="1500" dirty="0"/>
              <a:t>Mobilizing people to tackle tough problems – Ronald Heifetz</a:t>
            </a:r>
          </a:p>
          <a:p>
            <a:pPr marL="0" indent="0">
              <a:lnSpc>
                <a:spcPct val="90000"/>
              </a:lnSpc>
              <a:buNone/>
            </a:pPr>
            <a:endParaRPr lang="en-US" sz="1500" dirty="0"/>
          </a:p>
          <a:p>
            <a:pPr>
              <a:lnSpc>
                <a:spcPct val="90000"/>
              </a:lnSpc>
            </a:pPr>
            <a:endParaRPr lang="en-US" sz="1500" dirty="0"/>
          </a:p>
          <a:p>
            <a:pPr>
              <a:lnSpc>
                <a:spcPct val="90000"/>
              </a:lnSpc>
            </a:pPr>
            <a:endParaRPr lang="en-US" sz="1500" dirty="0"/>
          </a:p>
          <a:p>
            <a:pPr>
              <a:lnSpc>
                <a:spcPct val="90000"/>
              </a:lnSpc>
            </a:pPr>
            <a:endParaRPr lang="en-US" sz="900" dirty="0"/>
          </a:p>
        </p:txBody>
      </p:sp>
    </p:spTree>
    <p:extLst>
      <p:ext uri="{BB962C8B-B14F-4D97-AF65-F5344CB8AC3E}">
        <p14:creationId xmlns:p14="http://schemas.microsoft.com/office/powerpoint/2010/main" val="2494317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2681105"/>
            <a:ext cx="2551176" cy="1495794"/>
          </a:xfrm>
          <a:solidFill>
            <a:srgbClr val="FFFFFF"/>
          </a:solidFill>
          <a:ln>
            <a:solidFill>
              <a:srgbClr val="262626"/>
            </a:solidFill>
          </a:ln>
        </p:spPr>
        <p:txBody>
          <a:bodyPr vert="horz" lIns="182880" tIns="182880" rIns="182880" bIns="182880" rtlCol="0" anchor="ctr">
            <a:normAutofit/>
          </a:bodyPr>
          <a:lstStyle/>
          <a:p>
            <a:pPr algn="ctr">
              <a:lnSpc>
                <a:spcPct val="90000"/>
              </a:lnSpc>
            </a:pPr>
            <a:r>
              <a:rPr lang="en-US" sz="1800" b="0">
                <a:solidFill>
                  <a:srgbClr val="262626"/>
                </a:solidFill>
              </a:rPr>
              <a:t>Special consideration in each role</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D95021-BC54-EC3B-0E8E-EACEE4E7F7E7}"/>
              </a:ext>
            </a:extLst>
          </p:cNvPr>
          <p:cNvGraphicFramePr>
            <a:graphicFrameLocks noGrp="1"/>
          </p:cNvGraphicFramePr>
          <p:nvPr>
            <p:ph idx="1"/>
            <p:extLst>
              <p:ext uri="{D42A27DB-BD31-4B8C-83A1-F6EECF244321}">
                <p14:modId xmlns:p14="http://schemas.microsoft.com/office/powerpoint/2010/main" val="2083523371"/>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36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63496" name="Rectangle 63495">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7461" y="0"/>
            <a:ext cx="50490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3A4566-BFFE-7372-1160-8F4802167486}"/>
              </a:ext>
            </a:extLst>
          </p:cNvPr>
          <p:cNvSpPr txBox="1"/>
          <p:nvPr/>
        </p:nvSpPr>
        <p:spPr>
          <a:xfrm>
            <a:off x="1359647" y="5482905"/>
            <a:ext cx="6424705" cy="795259"/>
          </a:xfrm>
          <a:prstGeom prst="rect">
            <a:avLst/>
          </a:prstGeom>
          <a:solidFill>
            <a:srgbClr val="FFFFFF"/>
          </a:solidFill>
          <a:ln>
            <a:solidFill>
              <a:srgbClr val="404040"/>
            </a:solidFill>
          </a:ln>
        </p:spPr>
        <p:txBody>
          <a:bodyPr vert="horz" lIns="182880" tIns="182880" rIns="182880" bIns="182880" rtlCol="0" anchor="ctr">
            <a:normAutofit lnSpcReduction="10000"/>
          </a:bodyPr>
          <a:lstStyle/>
          <a:p>
            <a:pPr algn="ctr" defTabSz="914400">
              <a:lnSpc>
                <a:spcPct val="90000"/>
              </a:lnSpc>
              <a:spcBef>
                <a:spcPct val="0"/>
              </a:spcBef>
              <a:spcAft>
                <a:spcPts val="600"/>
              </a:spcAft>
            </a:pPr>
            <a:r>
              <a:rPr lang="en-US" kern="1200" cap="all" spc="200" baseline="0" dirty="0">
                <a:solidFill>
                  <a:srgbClr val="404040"/>
                </a:solidFill>
                <a:latin typeface="+mj-lt"/>
                <a:ea typeface="+mj-ea"/>
                <a:cs typeface="+mj-cs"/>
              </a:rPr>
              <a:t>Leadership Without Easy Answers</a:t>
            </a:r>
            <a:br>
              <a:rPr lang="en-US" kern="1200" cap="all" spc="200" baseline="0" dirty="0">
                <a:solidFill>
                  <a:srgbClr val="404040"/>
                </a:solidFill>
                <a:latin typeface="+mj-lt"/>
                <a:ea typeface="+mj-ea"/>
                <a:cs typeface="+mj-cs"/>
              </a:rPr>
            </a:br>
            <a:r>
              <a:rPr lang="en-US" sz="1400" kern="1200" cap="all" spc="200" baseline="0" dirty="0">
                <a:solidFill>
                  <a:srgbClr val="404040"/>
                </a:solidFill>
                <a:latin typeface="+mj-lt"/>
                <a:ea typeface="+mj-ea"/>
                <a:cs typeface="+mj-cs"/>
              </a:rPr>
              <a:t>Ronald Heifetz</a:t>
            </a:r>
          </a:p>
        </p:txBody>
      </p:sp>
      <p:sp>
        <p:nvSpPr>
          <p:cNvPr id="63491" name="Rectangle 3"/>
          <p:cNvSpPr>
            <a:spLocks noGrp="1" noChangeArrowheads="1"/>
          </p:cNvSpPr>
          <p:nvPr>
            <p:ph idx="1"/>
          </p:nvPr>
        </p:nvSpPr>
        <p:spPr>
          <a:xfrm>
            <a:off x="2429122" y="1029096"/>
            <a:ext cx="4285753" cy="3101983"/>
          </a:xfrm>
        </p:spPr>
        <p:txBody>
          <a:bodyPr vert="horz" lIns="91440" tIns="45720" rIns="91440" bIns="45720" rtlCol="0">
            <a:noAutofit/>
          </a:bodyPr>
          <a:lstStyle/>
          <a:p>
            <a:pPr marL="0" indent="0" algn="ctr">
              <a:buNone/>
            </a:pPr>
            <a:r>
              <a:rPr lang="en-US" sz="2400" b="1" dirty="0"/>
              <a:t>Authority and Leadership</a:t>
            </a:r>
          </a:p>
          <a:p>
            <a:pPr marL="0"/>
            <a:endParaRPr lang="en-US" sz="2000" b="1" dirty="0"/>
          </a:p>
          <a:p>
            <a:r>
              <a:rPr lang="en-US" sz="2000" b="1" dirty="0"/>
              <a:t>Authority</a:t>
            </a:r>
          </a:p>
          <a:p>
            <a:pPr lvl="1"/>
            <a:r>
              <a:rPr lang="en-US" altLang="ja-JP" sz="2000" i="1" dirty="0"/>
              <a:t>“</a:t>
            </a:r>
            <a:r>
              <a:rPr lang="en-US" sz="2000" i="1" dirty="0"/>
              <a:t>Conferred power to perform a service</a:t>
            </a:r>
            <a:r>
              <a:rPr lang="en-US" altLang="ja-JP" sz="2000" i="1" dirty="0"/>
              <a:t>”</a:t>
            </a:r>
            <a:endParaRPr lang="en-US" sz="2000" i="1" dirty="0"/>
          </a:p>
          <a:p>
            <a:endParaRPr lang="en-US" sz="2000" dirty="0"/>
          </a:p>
          <a:p>
            <a:r>
              <a:rPr lang="en-US" sz="2000" b="1" dirty="0"/>
              <a:t>Leadership</a:t>
            </a:r>
          </a:p>
          <a:p>
            <a:pPr lvl="1"/>
            <a:r>
              <a:rPr lang="en-US" altLang="ja-JP" sz="2000" i="1" dirty="0"/>
              <a:t>“</a:t>
            </a:r>
            <a:r>
              <a:rPr lang="en-US" sz="2000" i="1" dirty="0"/>
              <a:t>Mobilizing people to tackle tough problems</a:t>
            </a:r>
            <a:r>
              <a:rPr lang="en-US" altLang="ja-JP" sz="2000" i="1" dirty="0"/>
              <a:t>”</a:t>
            </a:r>
            <a:endParaRPr lang="en-US" sz="2000" i="1" dirty="0"/>
          </a:p>
        </p:txBody>
      </p:sp>
    </p:spTree>
    <p:extLst>
      <p:ext uri="{BB962C8B-B14F-4D97-AF65-F5344CB8AC3E}">
        <p14:creationId xmlns:p14="http://schemas.microsoft.com/office/powerpoint/2010/main" val="21847009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2429123" y="660874"/>
            <a:ext cx="4285753" cy="4946416"/>
          </a:xfrm>
        </p:spPr>
        <p:txBody>
          <a:bodyPr>
            <a:normAutofit/>
          </a:bodyPr>
          <a:lstStyle/>
          <a:p>
            <a:pPr>
              <a:lnSpc>
                <a:spcPct val="90000"/>
              </a:lnSpc>
              <a:buFont typeface="Wingdings" charset="0"/>
              <a:buNone/>
            </a:pPr>
            <a:r>
              <a:rPr lang="en-US" sz="2400" b="1" dirty="0"/>
              <a:t>Technical &amp; Adaptive Work</a:t>
            </a:r>
          </a:p>
          <a:p>
            <a:pPr>
              <a:lnSpc>
                <a:spcPct val="90000"/>
              </a:lnSpc>
              <a:buFont typeface="Wingdings" charset="0"/>
              <a:buNone/>
            </a:pPr>
            <a:endParaRPr lang="en-US" sz="900" b="1" dirty="0"/>
          </a:p>
          <a:p>
            <a:pPr>
              <a:lnSpc>
                <a:spcPct val="90000"/>
              </a:lnSpc>
              <a:buClr>
                <a:schemeClr val="accent3"/>
              </a:buClr>
            </a:pPr>
            <a:r>
              <a:rPr lang="en-US" sz="2000" b="1" dirty="0"/>
              <a:t>Technical work</a:t>
            </a:r>
          </a:p>
          <a:p>
            <a:pPr marL="669925" lvl="1" indent="12700">
              <a:lnSpc>
                <a:spcPct val="90000"/>
              </a:lnSpc>
              <a:buClr>
                <a:schemeClr val="accent3"/>
              </a:buClr>
              <a:buFont typeface="Wingdings" charset="0"/>
              <a:buNone/>
            </a:pPr>
            <a:r>
              <a:rPr lang="ja-JP" altLang="en-US" sz="2000" i="1">
                <a:latin typeface="Arial"/>
              </a:rPr>
              <a:t>“</a:t>
            </a:r>
            <a:r>
              <a:rPr lang="en-US" sz="2000" i="1" dirty="0"/>
              <a:t>Technical problems are those that, in some sense, we already know how to respond to them.</a:t>
            </a:r>
            <a:r>
              <a:rPr lang="ja-JP" altLang="en-US" sz="2000" i="1">
                <a:latin typeface="Arial"/>
              </a:rPr>
              <a:t>”</a:t>
            </a:r>
            <a:endParaRPr lang="en-US" sz="2000" i="1" dirty="0"/>
          </a:p>
          <a:p>
            <a:pPr marL="669925" lvl="1" indent="12700">
              <a:lnSpc>
                <a:spcPct val="90000"/>
              </a:lnSpc>
              <a:buClr>
                <a:schemeClr val="accent3"/>
              </a:buClr>
              <a:buFont typeface="Wingdings" charset="0"/>
              <a:buNone/>
            </a:pPr>
            <a:endParaRPr lang="en-US" sz="2000" i="1" dirty="0"/>
          </a:p>
          <a:p>
            <a:pPr>
              <a:lnSpc>
                <a:spcPct val="90000"/>
              </a:lnSpc>
              <a:buClr>
                <a:schemeClr val="accent3"/>
              </a:buClr>
            </a:pPr>
            <a:r>
              <a:rPr lang="en-US" sz="2000" b="1" dirty="0"/>
              <a:t>Adaptive work</a:t>
            </a:r>
          </a:p>
          <a:p>
            <a:pPr marL="669925" lvl="1" indent="12700">
              <a:lnSpc>
                <a:spcPct val="90000"/>
              </a:lnSpc>
              <a:buClr>
                <a:schemeClr val="accent3"/>
              </a:buClr>
              <a:buFont typeface="Wingdings" charset="0"/>
              <a:buNone/>
            </a:pPr>
            <a:r>
              <a:rPr lang="ja-JP" altLang="en-US" sz="2000" i="1">
                <a:latin typeface="Arial"/>
              </a:rPr>
              <a:t>“</a:t>
            </a:r>
            <a:r>
              <a:rPr lang="en-US" sz="2000" i="1" dirty="0"/>
              <a:t>The problem definition is not clear-cut, and technical fixes are not available.  Learning is required to both define problems and implement solutions.</a:t>
            </a:r>
            <a:r>
              <a:rPr lang="ja-JP" altLang="en-US" sz="2000" i="1">
                <a:latin typeface="Arial"/>
              </a:rPr>
              <a:t>”</a:t>
            </a:r>
            <a:endParaRPr lang="en-US" sz="2000" i="1" dirty="0"/>
          </a:p>
          <a:p>
            <a:pPr>
              <a:lnSpc>
                <a:spcPct val="90000"/>
              </a:lnSpc>
              <a:buClr>
                <a:schemeClr val="accent3"/>
              </a:buClr>
            </a:pPr>
            <a:endParaRPr lang="en-US" sz="1500" i="1" dirty="0"/>
          </a:p>
          <a:p>
            <a:pPr>
              <a:lnSpc>
                <a:spcPct val="90000"/>
              </a:lnSpc>
              <a:buFont typeface="Wingdings" charset="0"/>
              <a:buNone/>
            </a:pPr>
            <a:endParaRPr lang="en-US" sz="1500" dirty="0"/>
          </a:p>
        </p:txBody>
      </p:sp>
      <p:sp>
        <p:nvSpPr>
          <p:cNvPr id="3" name="TextBox 2">
            <a:extLst>
              <a:ext uri="{FF2B5EF4-FFF2-40B4-BE49-F238E27FC236}">
                <a16:creationId xmlns:a16="http://schemas.microsoft.com/office/drawing/2014/main" id="{E3F9491F-21A1-4D74-6970-D94D5FE542FB}"/>
              </a:ext>
            </a:extLst>
          </p:cNvPr>
          <p:cNvSpPr txBox="1"/>
          <p:nvPr/>
        </p:nvSpPr>
        <p:spPr>
          <a:xfrm>
            <a:off x="1398494" y="5367343"/>
            <a:ext cx="6347012" cy="829783"/>
          </a:xfrm>
          <a:prstGeom prst="rect">
            <a:avLst/>
          </a:prstGeom>
          <a:solidFill>
            <a:srgbClr val="FFFFFF"/>
          </a:solidFill>
          <a:ln>
            <a:solidFill>
              <a:srgbClr val="404040"/>
            </a:solidFill>
          </a:ln>
        </p:spPr>
        <p:txBody>
          <a:bodyPr vert="horz" lIns="182880" tIns="182880" rIns="182880" bIns="182880" rtlCol="0" anchor="ctr">
            <a:normAutofit/>
          </a:bodyPr>
          <a:lstStyle/>
          <a:p>
            <a:pPr algn="ctr" defTabSz="914400">
              <a:lnSpc>
                <a:spcPct val="90000"/>
              </a:lnSpc>
              <a:spcBef>
                <a:spcPct val="0"/>
              </a:spcBef>
              <a:spcAft>
                <a:spcPts val="600"/>
              </a:spcAft>
            </a:pPr>
            <a:r>
              <a:rPr lang="en-US" kern="1200" cap="all" spc="200" baseline="0" dirty="0">
                <a:solidFill>
                  <a:srgbClr val="404040"/>
                </a:solidFill>
                <a:latin typeface="+mj-lt"/>
                <a:ea typeface="+mj-ea"/>
                <a:cs typeface="+mj-cs"/>
              </a:rPr>
              <a:t>Leadership Without Easy Answers</a:t>
            </a:r>
            <a:br>
              <a:rPr lang="en-US" kern="1200" cap="all" spc="200" baseline="0" dirty="0">
                <a:solidFill>
                  <a:srgbClr val="404040"/>
                </a:solidFill>
                <a:latin typeface="+mj-lt"/>
                <a:ea typeface="+mj-ea"/>
                <a:cs typeface="+mj-cs"/>
              </a:rPr>
            </a:br>
            <a:r>
              <a:rPr lang="en-US" sz="1400" kern="1200" cap="all" spc="200" baseline="0" dirty="0">
                <a:solidFill>
                  <a:srgbClr val="404040"/>
                </a:solidFill>
                <a:latin typeface="+mj-lt"/>
                <a:ea typeface="+mj-ea"/>
                <a:cs typeface="+mj-cs"/>
              </a:rPr>
              <a:t>Ronald Heifetz</a:t>
            </a:r>
          </a:p>
        </p:txBody>
      </p:sp>
      <p:sp>
        <p:nvSpPr>
          <p:cNvPr id="4" name="TextBox 3">
            <a:extLst>
              <a:ext uri="{FF2B5EF4-FFF2-40B4-BE49-F238E27FC236}">
                <a16:creationId xmlns:a16="http://schemas.microsoft.com/office/drawing/2014/main" id="{7FDBD65E-71CD-ED14-CB9D-675FE1CE06FD}"/>
              </a:ext>
            </a:extLst>
          </p:cNvPr>
          <p:cNvSpPr txBox="1"/>
          <p:nvPr/>
        </p:nvSpPr>
        <p:spPr>
          <a:xfrm>
            <a:off x="1637414" y="52524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604027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229600" cy="731838"/>
          </a:xfrm>
        </p:spPr>
        <p:txBody>
          <a:bodyPr>
            <a:noAutofit/>
          </a:bodyPr>
          <a:lstStyle/>
          <a:p>
            <a:pPr algn="ctr"/>
            <a:r>
              <a:rPr lang="en-US" sz="2800" dirty="0"/>
              <a:t>Situational Styles</a:t>
            </a:r>
          </a:p>
        </p:txBody>
      </p:sp>
      <p:graphicFrame>
        <p:nvGraphicFramePr>
          <p:cNvPr id="68611" name="Group 3"/>
          <p:cNvGraphicFramePr>
            <a:graphicFrameLocks noGrp="1"/>
          </p:cNvGraphicFramePr>
          <p:nvPr>
            <p:ph type="tbl" idx="1"/>
            <p:extLst>
              <p:ext uri="{D42A27DB-BD31-4B8C-83A1-F6EECF244321}">
                <p14:modId xmlns:p14="http://schemas.microsoft.com/office/powerpoint/2010/main" val="3919660543"/>
              </p:ext>
            </p:extLst>
          </p:nvPr>
        </p:nvGraphicFramePr>
        <p:xfrm>
          <a:off x="304800" y="1295400"/>
          <a:ext cx="8534400" cy="5029201"/>
        </p:xfrm>
        <a:graphic>
          <a:graphicData uri="http://schemas.openxmlformats.org/drawingml/2006/table">
            <a:tbl>
              <a:tblPr/>
              <a:tblGrid>
                <a:gridCol w="1436688">
                  <a:extLst>
                    <a:ext uri="{9D8B030D-6E8A-4147-A177-3AD203B41FA5}">
                      <a16:colId xmlns:a16="http://schemas.microsoft.com/office/drawing/2014/main" val="20000"/>
                    </a:ext>
                  </a:extLst>
                </a:gridCol>
                <a:gridCol w="1604962">
                  <a:extLst>
                    <a:ext uri="{9D8B030D-6E8A-4147-A177-3AD203B41FA5}">
                      <a16:colId xmlns:a16="http://schemas.microsoft.com/office/drawing/2014/main" val="20001"/>
                    </a:ext>
                  </a:extLst>
                </a:gridCol>
                <a:gridCol w="1774825">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gridCol w="1679575">
                  <a:extLst>
                    <a:ext uri="{9D8B030D-6E8A-4147-A177-3AD203B41FA5}">
                      <a16:colId xmlns:a16="http://schemas.microsoft.com/office/drawing/2014/main" val="20004"/>
                    </a:ext>
                  </a:extLst>
                </a:gridCol>
              </a:tblGrid>
              <a:tr h="11985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Situation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Problem</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definition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Solution/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rPr>
                        <a:t>implementation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Primary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responsibility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Type of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dirty="0">
                          <a:ln>
                            <a:noFill/>
                          </a:ln>
                          <a:solidFill>
                            <a:schemeClr val="tx1"/>
                          </a:solidFill>
                          <a:effectLst/>
                          <a:latin typeface="Arial" charset="0"/>
                          <a:ea typeface="ＭＳ Ｐゴシック" charset="0"/>
                        </a:rPr>
                        <a:t>work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alpha val="50000"/>
                      </a:schemeClr>
                    </a:solidFill>
                  </a:tcPr>
                </a:tc>
                <a:extLst>
                  <a:ext uri="{0D108BD9-81ED-4DB2-BD59-A6C34878D82A}">
                    <a16:rowId xmlns:a16="http://schemas.microsoft.com/office/drawing/2014/main" val="10000"/>
                  </a:ext>
                </a:extLst>
              </a:tr>
              <a:tr h="1225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Type 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Clear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 Clear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Authority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Technical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1"/>
                  </a:ext>
                </a:extLst>
              </a:tr>
              <a:tr h="12271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Type </a:t>
                      </a:r>
                      <a:r>
                        <a:rPr kumimoji="0" lang="en-US" sz="1800" b="0" i="0" u="none" strike="noStrike" cap="none" normalizeH="0" baseline="0" dirty="0" err="1">
                          <a:ln>
                            <a:noFill/>
                          </a:ln>
                          <a:solidFill>
                            <a:schemeClr val="tx1"/>
                          </a:solidFill>
                          <a:effectLst/>
                          <a:latin typeface="Arial" charset="0"/>
                          <a:ea typeface="ＭＳ Ｐゴシック" charset="0"/>
                        </a:rPr>
                        <a:t>ll</a:t>
                      </a:r>
                      <a:endParaRPr kumimoji="0" lang="en-US" sz="18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Clear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Requires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Learning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Authority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&amp;</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Team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Technical</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&amp;</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Adaptive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2"/>
                  </a:ext>
                </a:extLst>
              </a:tr>
              <a:tr h="13779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Type </a:t>
                      </a:r>
                      <a:r>
                        <a:rPr kumimoji="0" lang="en-US" sz="1800" b="0" i="0" u="none" strike="noStrike" cap="none" normalizeH="0" baseline="0" dirty="0" err="1">
                          <a:ln>
                            <a:noFill/>
                          </a:ln>
                          <a:solidFill>
                            <a:schemeClr val="tx1"/>
                          </a:solidFill>
                          <a:effectLst/>
                          <a:latin typeface="Arial" charset="0"/>
                          <a:ea typeface="ＭＳ Ｐゴシック" charset="0"/>
                        </a:rPr>
                        <a:t>lll</a:t>
                      </a:r>
                      <a:endParaRPr kumimoji="0" lang="en-US" sz="18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Requires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Learning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Requires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Learning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Team</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&amp;</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Leader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rPr>
                        <a:t>Adaptive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453447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{BF81CA84-DE73-0743-8F25-B69E7F8E39FC}tf10001120</Template>
  <TotalTime>29777</TotalTime>
  <Words>2528</Words>
  <Application>Microsoft Macintosh PowerPoint</Application>
  <PresentationFormat>On-screen Show (4:3)</PresentationFormat>
  <Paragraphs>466</Paragraphs>
  <Slides>60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Gill Sans MT</vt:lpstr>
      <vt:lpstr>Tahoma</vt:lpstr>
      <vt:lpstr>Verdana</vt:lpstr>
      <vt:lpstr>Wingdings</vt:lpstr>
      <vt:lpstr>Parcel</vt:lpstr>
      <vt:lpstr>Leading Through change and conflict</vt:lpstr>
      <vt:lpstr>PowerPoint Presentation</vt:lpstr>
      <vt:lpstr>A Framework</vt:lpstr>
      <vt:lpstr>Engaging “At Integrity” Choosing to Align Action with Commitments</vt:lpstr>
      <vt:lpstr>Two Guiding Questions</vt:lpstr>
      <vt:lpstr>Leadership</vt:lpstr>
      <vt:lpstr>PowerPoint Presentation</vt:lpstr>
      <vt:lpstr>PowerPoint Presentation</vt:lpstr>
      <vt:lpstr>Situational Styles</vt:lpstr>
      <vt:lpstr>WHO or what HAS informed and influenced YOUR UNDERSTANDING OF LEADERSHIP?  HOW?  What is your commitment to Leadership?  </vt:lpstr>
      <vt:lpstr>Managing Transitions Making the Most of Change</vt:lpstr>
      <vt:lpstr>Differentiating Change from Transition</vt:lpstr>
      <vt:lpstr>PowerPoint Presentation</vt:lpstr>
      <vt:lpstr>PowerPoint Presentation</vt:lpstr>
      <vt:lpstr>   As you reflect on your experience with change, what from this model of Change and Transition stands out to you as most significant?   Within your experience, when and how have you observed the elements of this process?   Personally?  Professionally? </vt:lpstr>
      <vt:lpstr>Immunity to Change How to Overcome It and Unlock the Potential in Yourself and Your Organization</vt:lpstr>
      <vt:lpstr>The Immunity X-Ray</vt:lpstr>
      <vt:lpstr>The Immunity X-Ray</vt:lpstr>
      <vt:lpstr>The Immunity X-Ray</vt:lpstr>
      <vt:lpstr>The Immunity X-Ray</vt:lpstr>
      <vt:lpstr>The Immunity X-Ray</vt:lpstr>
      <vt:lpstr>    As you reflect on your experience with change, what from this model of Change and Transition stands out to you as most significant?   Within your experience, when and how have you observed the elements of this process?   Personally?  Professionally? </vt:lpstr>
      <vt:lpstr> Where did I learn about conflict?   </vt:lpstr>
      <vt:lpstr>Activity</vt:lpstr>
      <vt:lpstr>Ingredients of a Conflict</vt:lpstr>
      <vt:lpstr>Six faces of conflict</vt:lpstr>
      <vt:lpstr>Five Conflict-Handling Styles</vt:lpstr>
      <vt:lpstr> What is your current Strategy for Conflict? </vt:lpstr>
      <vt:lpstr>Conversational Structures</vt:lpstr>
      <vt:lpstr>Conversational Structure</vt:lpstr>
      <vt:lpstr>What makes some conversations more difficult? </vt:lpstr>
      <vt:lpstr>Two Types of Stances</vt:lpstr>
      <vt:lpstr>Conversation Structure &amp; Choices</vt:lpstr>
      <vt:lpstr>PowerPoint Presentation</vt:lpstr>
      <vt:lpstr>Relationships Within the School House  Roland S. Barth</vt:lpstr>
      <vt:lpstr>Leading Through Conflict</vt:lpstr>
      <vt:lpstr>Seeing the Issues, Positions, and Interests</vt:lpstr>
      <vt:lpstr>PowerPoint Presentation</vt:lpstr>
      <vt:lpstr>PowerPoint Presentation</vt:lpstr>
      <vt:lpstr>PowerPoint Presentation</vt:lpstr>
      <vt:lpstr>PowerPoint Presentation</vt:lpstr>
      <vt:lpstr>Phase One: Preparing to Engage</vt:lpstr>
      <vt:lpstr>Phase one Objectives</vt:lpstr>
      <vt:lpstr>Elements of Satisfaction</vt:lpstr>
      <vt:lpstr>Special Considerations for roles leaders fill in conflict</vt:lpstr>
      <vt:lpstr>Phase Two: Convening the Conversation</vt:lpstr>
      <vt:lpstr>PowerPoint Presentation</vt:lpstr>
      <vt:lpstr>Phase Two Objectives</vt:lpstr>
      <vt:lpstr>Start with a dialogue  about the conversation</vt:lpstr>
      <vt:lpstr>PowerPoint Presentation</vt:lpstr>
      <vt:lpstr>Phase Three: Increasing Shared Understanding</vt:lpstr>
      <vt:lpstr>PowerPoint Presentation</vt:lpstr>
      <vt:lpstr>Phase Three Objectives</vt:lpstr>
      <vt:lpstr>The Power of Questions</vt:lpstr>
      <vt:lpstr>Intentional Inquiry</vt:lpstr>
      <vt:lpstr>Crafting Intentional Questions</vt:lpstr>
      <vt:lpstr>Special consideration in each role</vt:lpstr>
      <vt:lpstr>Phase Four: Moving from Inquiry to Action</vt:lpstr>
      <vt:lpstr>Skills and Strategies</vt:lpstr>
      <vt:lpstr>Special consideration in each role</vt:lpstr>
    </vt:vector>
  </TitlesOfParts>
  <Company>Sound Options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change and conflict: The role of leaders </dc:title>
  <dc:creator>Greg Abell</dc:creator>
  <cp:lastModifiedBy>Greg Abell</cp:lastModifiedBy>
  <cp:revision>61</cp:revision>
  <cp:lastPrinted>2013-04-23T18:34:22Z</cp:lastPrinted>
  <dcterms:created xsi:type="dcterms:W3CDTF">2012-02-07T01:39:06Z</dcterms:created>
  <dcterms:modified xsi:type="dcterms:W3CDTF">2022-12-26T20:41:36Z</dcterms:modified>
</cp:coreProperties>
</file>